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60" r:id="rId2"/>
    <p:sldId id="297" r:id="rId3"/>
    <p:sldId id="402" r:id="rId4"/>
    <p:sldId id="391" r:id="rId5"/>
    <p:sldId id="418" r:id="rId6"/>
    <p:sldId id="432" r:id="rId7"/>
    <p:sldId id="398" r:id="rId8"/>
    <p:sldId id="399" r:id="rId9"/>
    <p:sldId id="433" r:id="rId10"/>
    <p:sldId id="401" r:id="rId11"/>
    <p:sldId id="400" r:id="rId12"/>
    <p:sldId id="396" r:id="rId13"/>
    <p:sldId id="403" r:id="rId14"/>
    <p:sldId id="441" r:id="rId15"/>
    <p:sldId id="407" r:id="rId16"/>
    <p:sldId id="408" r:id="rId17"/>
    <p:sldId id="438" r:id="rId18"/>
    <p:sldId id="409" r:id="rId19"/>
    <p:sldId id="412" r:id="rId20"/>
    <p:sldId id="435" r:id="rId21"/>
    <p:sldId id="440" r:id="rId22"/>
    <p:sldId id="420" r:id="rId23"/>
    <p:sldId id="421" r:id="rId24"/>
    <p:sldId id="442" r:id="rId25"/>
    <p:sldId id="444" r:id="rId26"/>
    <p:sldId id="416" r:id="rId27"/>
    <p:sldId id="428" r:id="rId28"/>
    <p:sldId id="443" r:id="rId29"/>
    <p:sldId id="445" r:id="rId30"/>
    <p:sldId id="411" r:id="rId31"/>
    <p:sldId id="417" r:id="rId32"/>
    <p:sldId id="431" r:id="rId33"/>
    <p:sldId id="386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사용자" initials="Office" lastIdx="3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718C"/>
    <a:srgbClr val="D04D6F"/>
    <a:srgbClr val="F8F8F8"/>
    <a:srgbClr val="F2C9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27" autoAdjust="0"/>
    <p:restoredTop sz="90015" autoAdjust="0"/>
  </p:normalViewPr>
  <p:slideViewPr>
    <p:cSldViewPr snapToGrid="0" snapToObjects="1">
      <p:cViewPr>
        <p:scale>
          <a:sx n="100" d="100"/>
          <a:sy n="100" d="100"/>
        </p:scale>
        <p:origin x="1128" y="2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793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1F7159-AEA2-0A4C-9D7B-449924EC0965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E67C98-C77B-324B-9932-454793A7E2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2635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0567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318512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61547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4868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55067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07671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95684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77059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34126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664855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9592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216813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96706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01697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729397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30076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24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38604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84922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694293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27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03940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28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88310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29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6870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797553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30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97510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31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97394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32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4200897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33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8608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94530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9069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3570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76521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9140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67C98-C77B-324B-9932-454793A7E2A9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2293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78203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8524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290534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.목차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직사각형 698"/>
          <p:cNvSpPr/>
          <p:nvPr userDrawn="1"/>
        </p:nvSpPr>
        <p:spPr>
          <a:xfrm>
            <a:off x="294667" y="333375"/>
            <a:ext cx="11622678" cy="6194425"/>
          </a:xfrm>
          <a:prstGeom prst="rect">
            <a:avLst/>
          </a:prstGeom>
          <a:solidFill>
            <a:schemeClr val="bg1"/>
          </a:solidFill>
          <a:ln w="76200">
            <a:solidFill>
              <a:srgbClr val="FFFFFF">
                <a:alpha val="20000"/>
              </a:srgb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977" name="직선 연결선 976"/>
          <p:cNvCxnSpPr/>
          <p:nvPr userDrawn="1"/>
        </p:nvCxnSpPr>
        <p:spPr>
          <a:xfrm>
            <a:off x="423986" y="6561060"/>
            <a:ext cx="11344031" cy="0"/>
          </a:xfrm>
          <a:prstGeom prst="line">
            <a:avLst/>
          </a:prstGeom>
          <a:ln w="19050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78" name="직선 연결선 977"/>
          <p:cNvCxnSpPr/>
          <p:nvPr userDrawn="1"/>
        </p:nvCxnSpPr>
        <p:spPr>
          <a:xfrm>
            <a:off x="11295465" y="6561060"/>
            <a:ext cx="482599" cy="0"/>
          </a:xfrm>
          <a:prstGeom prst="line">
            <a:avLst/>
          </a:prstGeom>
          <a:ln w="19050">
            <a:solidFill>
              <a:srgbClr val="D04D6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9" name="직사각형 978"/>
          <p:cNvSpPr/>
          <p:nvPr userDrawn="1"/>
        </p:nvSpPr>
        <p:spPr>
          <a:xfrm>
            <a:off x="11014701" y="6561348"/>
            <a:ext cx="638140" cy="253916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lvl="0" algn="r"/>
            <a:fld id="{CD11B835-C8C7-43F8-9A40-E6B116444874}" type="slidenum">
              <a:rPr lang="ko-KR" altLang="en-US" sz="1050" b="1" smtClean="0">
                <a:solidFill>
                  <a:srgbClr val="D04D6F"/>
                </a:solidFill>
                <a:latin typeface="Noto Sans CJK JP Bold" pitchFamily="34" charset="-127"/>
                <a:ea typeface="Noto Sans CJK JP Bold" pitchFamily="34" charset="-127"/>
              </a:rPr>
              <a:pPr lvl="0" algn="r"/>
              <a:t>‹#›</a:t>
            </a:fld>
            <a:endParaRPr lang="ko-KR" altLang="en-US" sz="1050" b="1" dirty="0">
              <a:solidFill>
                <a:srgbClr val="D04D6F"/>
              </a:solidFill>
              <a:latin typeface="Noto Sans CJK JP Bold" pitchFamily="34" charset="-127"/>
              <a:ea typeface="Noto Sans CJK JP Bold" pitchFamily="34" charset="-127"/>
            </a:endParaRPr>
          </a:p>
        </p:txBody>
      </p:sp>
      <p:sp>
        <p:nvSpPr>
          <p:cNvPr id="980" name="바닥글 개체 틀 13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  <a:prstGeom prst="rect">
            <a:avLst/>
          </a:prstGeom>
        </p:spPr>
        <p:txBody>
          <a:bodyPr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Noto Sans CJK JP Bold" pitchFamily="34" charset="-127"/>
                <a:ea typeface="Noto Sans CJK JP Bold" pitchFamily="34" charset="-127"/>
              </a:defRPr>
            </a:lvl1pPr>
          </a:lstStyle>
          <a:p>
            <a:r>
              <a:rPr lang="en-US" altLang="ko-KR" dirty="0" smtClean="0"/>
              <a:t>Copyrightⓒ2018 by SK CLOUDZ LABS All rights reserved.</a:t>
            </a:r>
            <a:endParaRPr lang="ko-KR" altLang="en-US" dirty="0"/>
          </a:p>
        </p:txBody>
      </p:sp>
      <p:sp>
        <p:nvSpPr>
          <p:cNvPr id="994" name="직사각형 993"/>
          <p:cNvSpPr/>
          <p:nvPr userDrawn="1"/>
        </p:nvSpPr>
        <p:spPr bwMode="auto">
          <a:xfrm>
            <a:off x="410308" y="1260950"/>
            <a:ext cx="11357707" cy="5084375"/>
          </a:xfrm>
          <a:prstGeom prst="rect">
            <a:avLst/>
          </a:prstGeom>
          <a:solidFill>
            <a:srgbClr val="F8F8F8"/>
          </a:solidFill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endParaRPr lang="ko-KR" altLang="en-US" sz="10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995" name="텍스트 개체 틀 8"/>
          <p:cNvSpPr>
            <a:spLocks noGrp="1"/>
          </p:cNvSpPr>
          <p:nvPr>
            <p:ph type="body" sz="quarter" idx="12" hasCustomPrompt="1"/>
          </p:nvPr>
        </p:nvSpPr>
        <p:spPr>
          <a:xfrm>
            <a:off x="202423" y="531904"/>
            <a:ext cx="8230997" cy="4168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84600" indent="0">
              <a:buNone/>
              <a:defRPr sz="2400" b="0" baseline="0">
                <a:solidFill>
                  <a:schemeClr val="tx1"/>
                </a:solidFill>
                <a:latin typeface="Noto Sans CJK JP Bold" pitchFamily="34" charset="-127"/>
                <a:ea typeface="Noto Sans CJK JP Bold" pitchFamily="34" charset="-127"/>
              </a:defRPr>
            </a:lvl1pPr>
          </a:lstStyle>
          <a:p>
            <a:pPr lvl="0"/>
            <a:r>
              <a:rPr lang="ko-KR" altLang="en-US" dirty="0" smtClean="0"/>
              <a:t>제목을 입력해주세요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cxnSp>
        <p:nvCxnSpPr>
          <p:cNvPr id="996" name="직선 연결선 995"/>
          <p:cNvCxnSpPr/>
          <p:nvPr userDrawn="1"/>
        </p:nvCxnSpPr>
        <p:spPr>
          <a:xfrm>
            <a:off x="423986" y="1016732"/>
            <a:ext cx="11344031" cy="0"/>
          </a:xfrm>
          <a:prstGeom prst="line">
            <a:avLst/>
          </a:prstGeom>
          <a:ln w="19050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97" name="직선 연결선 996"/>
          <p:cNvCxnSpPr/>
          <p:nvPr userDrawn="1"/>
        </p:nvCxnSpPr>
        <p:spPr>
          <a:xfrm>
            <a:off x="423986" y="1016734"/>
            <a:ext cx="299497" cy="0"/>
          </a:xfrm>
          <a:prstGeom prst="line">
            <a:avLst/>
          </a:prstGeom>
          <a:ln w="19050">
            <a:solidFill>
              <a:srgbClr val="D04D6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4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.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0" y="-65113"/>
            <a:ext cx="12297509" cy="6950497"/>
            <a:chOff x="0" y="-65113"/>
            <a:chExt cx="9991726" cy="6950497"/>
          </a:xfrm>
        </p:grpSpPr>
        <p:sp>
          <p:nvSpPr>
            <p:cNvPr id="5" name="직사각형 4"/>
            <p:cNvSpPr/>
            <p:nvPr userDrawn="1"/>
          </p:nvSpPr>
          <p:spPr>
            <a:xfrm>
              <a:off x="0" y="0"/>
              <a:ext cx="9991726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" name="Freeform 19"/>
            <p:cNvSpPr>
              <a:spLocks/>
            </p:cNvSpPr>
            <p:nvPr userDrawn="1"/>
          </p:nvSpPr>
          <p:spPr bwMode="auto">
            <a:xfrm>
              <a:off x="0" y="2627969"/>
              <a:ext cx="9991726" cy="4257415"/>
            </a:xfrm>
            <a:custGeom>
              <a:avLst/>
              <a:gdLst>
                <a:gd name="T0" fmla="*/ 3998 w 3999"/>
                <a:gd name="T1" fmla="*/ 916 h 1703"/>
                <a:gd name="T2" fmla="*/ 3619 w 3999"/>
                <a:gd name="T3" fmla="*/ 916 h 1703"/>
                <a:gd name="T4" fmla="*/ 3587 w 3999"/>
                <a:gd name="T5" fmla="*/ 916 h 1703"/>
                <a:gd name="T6" fmla="*/ 3516 w 3999"/>
                <a:gd name="T7" fmla="*/ 916 h 1703"/>
                <a:gd name="T8" fmla="*/ 3540 w 3999"/>
                <a:gd name="T9" fmla="*/ 728 h 1703"/>
                <a:gd name="T10" fmla="*/ 2812 w 3999"/>
                <a:gd name="T11" fmla="*/ 0 h 1703"/>
                <a:gd name="T12" fmla="*/ 2084 w 3999"/>
                <a:gd name="T13" fmla="*/ 728 h 1703"/>
                <a:gd name="T14" fmla="*/ 2108 w 3999"/>
                <a:gd name="T15" fmla="*/ 916 h 1703"/>
                <a:gd name="T16" fmla="*/ 2037 w 3999"/>
                <a:gd name="T17" fmla="*/ 916 h 1703"/>
                <a:gd name="T18" fmla="*/ 2005 w 3999"/>
                <a:gd name="T19" fmla="*/ 916 h 1703"/>
                <a:gd name="T20" fmla="*/ 0 w 3999"/>
                <a:gd name="T21" fmla="*/ 916 h 1703"/>
                <a:gd name="T22" fmla="*/ 0 w 3999"/>
                <a:gd name="T23" fmla="*/ 1703 h 1703"/>
                <a:gd name="T24" fmla="*/ 3999 w 3999"/>
                <a:gd name="T25" fmla="*/ 1703 h 1703"/>
                <a:gd name="T26" fmla="*/ 3999 w 3999"/>
                <a:gd name="T27" fmla="*/ 916 h 1703"/>
                <a:gd name="T28" fmla="*/ 3998 w 3999"/>
                <a:gd name="T29" fmla="*/ 916 h 1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99" h="1703">
                  <a:moveTo>
                    <a:pt x="3998" y="916"/>
                  </a:moveTo>
                  <a:cubicBezTo>
                    <a:pt x="3619" y="916"/>
                    <a:pt x="3619" y="916"/>
                    <a:pt x="3619" y="916"/>
                  </a:cubicBezTo>
                  <a:cubicBezTo>
                    <a:pt x="3587" y="916"/>
                    <a:pt x="3587" y="916"/>
                    <a:pt x="3587" y="916"/>
                  </a:cubicBezTo>
                  <a:cubicBezTo>
                    <a:pt x="3516" y="916"/>
                    <a:pt x="3516" y="916"/>
                    <a:pt x="3516" y="916"/>
                  </a:cubicBezTo>
                  <a:cubicBezTo>
                    <a:pt x="3532" y="856"/>
                    <a:pt x="3540" y="793"/>
                    <a:pt x="3540" y="728"/>
                  </a:cubicBezTo>
                  <a:cubicBezTo>
                    <a:pt x="3540" y="326"/>
                    <a:pt x="3214" y="0"/>
                    <a:pt x="2812" y="0"/>
                  </a:cubicBezTo>
                  <a:cubicBezTo>
                    <a:pt x="2410" y="0"/>
                    <a:pt x="2084" y="326"/>
                    <a:pt x="2084" y="728"/>
                  </a:cubicBezTo>
                  <a:cubicBezTo>
                    <a:pt x="2084" y="793"/>
                    <a:pt x="2092" y="856"/>
                    <a:pt x="2108" y="916"/>
                  </a:cubicBezTo>
                  <a:cubicBezTo>
                    <a:pt x="2037" y="916"/>
                    <a:pt x="2037" y="916"/>
                    <a:pt x="2037" y="916"/>
                  </a:cubicBezTo>
                  <a:cubicBezTo>
                    <a:pt x="2005" y="916"/>
                    <a:pt x="2005" y="916"/>
                    <a:pt x="2005" y="916"/>
                  </a:cubicBezTo>
                  <a:cubicBezTo>
                    <a:pt x="0" y="916"/>
                    <a:pt x="0" y="916"/>
                    <a:pt x="0" y="916"/>
                  </a:cubicBezTo>
                  <a:cubicBezTo>
                    <a:pt x="0" y="1703"/>
                    <a:pt x="0" y="1703"/>
                    <a:pt x="0" y="1703"/>
                  </a:cubicBezTo>
                  <a:cubicBezTo>
                    <a:pt x="3999" y="1703"/>
                    <a:pt x="3999" y="1703"/>
                    <a:pt x="3999" y="1703"/>
                  </a:cubicBezTo>
                  <a:cubicBezTo>
                    <a:pt x="3999" y="916"/>
                    <a:pt x="3999" y="916"/>
                    <a:pt x="3999" y="916"/>
                  </a:cubicBezTo>
                  <a:lnTo>
                    <a:pt x="3998" y="91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7" name="Freeform 123"/>
            <p:cNvSpPr>
              <a:spLocks/>
            </p:cNvSpPr>
            <p:nvPr userDrawn="1"/>
          </p:nvSpPr>
          <p:spPr bwMode="auto">
            <a:xfrm>
              <a:off x="7023496" y="2011387"/>
              <a:ext cx="2405677" cy="2407279"/>
            </a:xfrm>
            <a:custGeom>
              <a:avLst/>
              <a:gdLst>
                <a:gd name="T0" fmla="*/ 732 w 962"/>
                <a:gd name="T1" fmla="*/ 469 h 962"/>
                <a:gd name="T2" fmla="*/ 843 w 962"/>
                <a:gd name="T3" fmla="*/ 700 h 962"/>
                <a:gd name="T4" fmla="*/ 883 w 962"/>
                <a:gd name="T5" fmla="*/ 962 h 962"/>
                <a:gd name="T6" fmla="*/ 883 w 962"/>
                <a:gd name="T7" fmla="*/ 962 h 962"/>
                <a:gd name="T8" fmla="*/ 962 w 962"/>
                <a:gd name="T9" fmla="*/ 962 h 962"/>
                <a:gd name="T10" fmla="*/ 962 w 962"/>
                <a:gd name="T11" fmla="*/ 962 h 962"/>
                <a:gd name="T12" fmla="*/ 886 w 962"/>
                <a:gd name="T13" fmla="*/ 588 h 962"/>
                <a:gd name="T14" fmla="*/ 538 w 962"/>
                <a:gd name="T15" fmla="*/ 165 h 962"/>
                <a:gd name="T16" fmla="*/ 286 w 962"/>
                <a:gd name="T17" fmla="*/ 44 h 962"/>
                <a:gd name="T18" fmla="*/ 0 w 962"/>
                <a:gd name="T19" fmla="*/ 0 h 962"/>
                <a:gd name="T20" fmla="*/ 0 w 962"/>
                <a:gd name="T21" fmla="*/ 79 h 962"/>
                <a:gd name="T22" fmla="*/ 344 w 962"/>
                <a:gd name="T23" fmla="*/ 148 h 962"/>
                <a:gd name="T24" fmla="*/ 732 w 962"/>
                <a:gd name="T25" fmla="*/ 469 h 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62" h="962">
                  <a:moveTo>
                    <a:pt x="732" y="469"/>
                  </a:moveTo>
                  <a:cubicBezTo>
                    <a:pt x="780" y="539"/>
                    <a:pt x="818" y="617"/>
                    <a:pt x="843" y="700"/>
                  </a:cubicBezTo>
                  <a:cubicBezTo>
                    <a:pt x="869" y="783"/>
                    <a:pt x="883" y="871"/>
                    <a:pt x="883" y="962"/>
                  </a:cubicBezTo>
                  <a:cubicBezTo>
                    <a:pt x="883" y="962"/>
                    <a:pt x="883" y="962"/>
                    <a:pt x="883" y="962"/>
                  </a:cubicBezTo>
                  <a:cubicBezTo>
                    <a:pt x="962" y="962"/>
                    <a:pt x="962" y="962"/>
                    <a:pt x="962" y="962"/>
                  </a:cubicBezTo>
                  <a:cubicBezTo>
                    <a:pt x="962" y="962"/>
                    <a:pt x="962" y="962"/>
                    <a:pt x="962" y="962"/>
                  </a:cubicBezTo>
                  <a:cubicBezTo>
                    <a:pt x="962" y="830"/>
                    <a:pt x="935" y="703"/>
                    <a:pt x="886" y="588"/>
                  </a:cubicBezTo>
                  <a:cubicBezTo>
                    <a:pt x="813" y="415"/>
                    <a:pt x="691" y="268"/>
                    <a:pt x="538" y="165"/>
                  </a:cubicBezTo>
                  <a:cubicBezTo>
                    <a:pt x="461" y="113"/>
                    <a:pt x="376" y="72"/>
                    <a:pt x="286" y="44"/>
                  </a:cubicBezTo>
                  <a:cubicBezTo>
                    <a:pt x="195" y="16"/>
                    <a:pt x="99" y="0"/>
                    <a:pt x="0" y="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22" y="79"/>
                    <a:pt x="238" y="104"/>
                    <a:pt x="344" y="148"/>
                  </a:cubicBezTo>
                  <a:cubicBezTo>
                    <a:pt x="502" y="216"/>
                    <a:pt x="637" y="328"/>
                    <a:pt x="732" y="469"/>
                  </a:cubicBezTo>
                  <a:close/>
                </a:path>
              </a:pathLst>
            </a:custGeom>
            <a:gradFill flip="none" rotWithShape="1">
              <a:gsLst>
                <a:gs pos="68000">
                  <a:srgbClr val="D04D6F"/>
                </a:gs>
                <a:gs pos="0">
                  <a:srgbClr val="D04D6F"/>
                </a:gs>
                <a:gs pos="100000">
                  <a:srgbClr val="453C55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8" name="Freeform 7"/>
            <p:cNvSpPr>
              <a:spLocks/>
            </p:cNvSpPr>
            <p:nvPr userDrawn="1"/>
          </p:nvSpPr>
          <p:spPr bwMode="auto">
            <a:xfrm>
              <a:off x="5359723" y="-65113"/>
              <a:ext cx="14288" cy="3175"/>
            </a:xfrm>
            <a:custGeom>
              <a:avLst/>
              <a:gdLst>
                <a:gd name="T0" fmla="*/ 3 w 6"/>
                <a:gd name="T1" fmla="*/ 0 h 1"/>
                <a:gd name="T2" fmla="*/ 0 w 6"/>
                <a:gd name="T3" fmla="*/ 1 h 1"/>
                <a:gd name="T4" fmla="*/ 6 w 6"/>
                <a:gd name="T5" fmla="*/ 1 h 1"/>
                <a:gd name="T6" fmla="*/ 3 w 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9" name="Freeform 8"/>
            <p:cNvSpPr>
              <a:spLocks/>
            </p:cNvSpPr>
            <p:nvPr userDrawn="1"/>
          </p:nvSpPr>
          <p:spPr bwMode="auto">
            <a:xfrm>
              <a:off x="4277048" y="162272"/>
              <a:ext cx="1109663" cy="1106488"/>
            </a:xfrm>
            <a:custGeom>
              <a:avLst/>
              <a:gdLst>
                <a:gd name="T0" fmla="*/ 447 w 452"/>
                <a:gd name="T1" fmla="*/ 0 h 451"/>
                <a:gd name="T2" fmla="*/ 441 w 452"/>
                <a:gd name="T3" fmla="*/ 0 h 451"/>
                <a:gd name="T4" fmla="*/ 436 w 452"/>
                <a:gd name="T5" fmla="*/ 7 h 451"/>
                <a:gd name="T6" fmla="*/ 437 w 452"/>
                <a:gd name="T7" fmla="*/ 11 h 451"/>
                <a:gd name="T8" fmla="*/ 386 w 452"/>
                <a:gd name="T9" fmla="*/ 63 h 451"/>
                <a:gd name="T10" fmla="*/ 376 w 452"/>
                <a:gd name="T11" fmla="*/ 59 h 451"/>
                <a:gd name="T12" fmla="*/ 359 w 452"/>
                <a:gd name="T13" fmla="*/ 76 h 451"/>
                <a:gd name="T14" fmla="*/ 363 w 452"/>
                <a:gd name="T15" fmla="*/ 86 h 451"/>
                <a:gd name="T16" fmla="*/ 0 w 452"/>
                <a:gd name="T17" fmla="*/ 448 h 451"/>
                <a:gd name="T18" fmla="*/ 3 w 452"/>
                <a:gd name="T19" fmla="*/ 451 h 451"/>
                <a:gd name="T20" fmla="*/ 365 w 452"/>
                <a:gd name="T21" fmla="*/ 89 h 451"/>
                <a:gd name="T22" fmla="*/ 376 w 452"/>
                <a:gd name="T23" fmla="*/ 92 h 451"/>
                <a:gd name="T24" fmla="*/ 392 w 452"/>
                <a:gd name="T25" fmla="*/ 76 h 451"/>
                <a:gd name="T26" fmla="*/ 389 w 452"/>
                <a:gd name="T27" fmla="*/ 66 h 451"/>
                <a:gd name="T28" fmla="*/ 440 w 452"/>
                <a:gd name="T29" fmla="*/ 14 h 451"/>
                <a:gd name="T30" fmla="*/ 444 w 452"/>
                <a:gd name="T31" fmla="*/ 15 h 451"/>
                <a:gd name="T32" fmla="*/ 452 w 452"/>
                <a:gd name="T33" fmla="*/ 7 h 451"/>
                <a:gd name="T34" fmla="*/ 447 w 452"/>
                <a:gd name="T35" fmla="*/ 0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2" h="451">
                  <a:moveTo>
                    <a:pt x="447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38" y="1"/>
                    <a:pt x="436" y="4"/>
                    <a:pt x="436" y="7"/>
                  </a:cubicBezTo>
                  <a:cubicBezTo>
                    <a:pt x="436" y="9"/>
                    <a:pt x="437" y="10"/>
                    <a:pt x="437" y="11"/>
                  </a:cubicBezTo>
                  <a:cubicBezTo>
                    <a:pt x="386" y="63"/>
                    <a:pt x="386" y="63"/>
                    <a:pt x="386" y="63"/>
                  </a:cubicBezTo>
                  <a:cubicBezTo>
                    <a:pt x="383" y="60"/>
                    <a:pt x="380" y="59"/>
                    <a:pt x="376" y="59"/>
                  </a:cubicBezTo>
                  <a:cubicBezTo>
                    <a:pt x="366" y="59"/>
                    <a:pt x="359" y="67"/>
                    <a:pt x="359" y="76"/>
                  </a:cubicBezTo>
                  <a:cubicBezTo>
                    <a:pt x="359" y="80"/>
                    <a:pt x="360" y="83"/>
                    <a:pt x="363" y="86"/>
                  </a:cubicBezTo>
                  <a:cubicBezTo>
                    <a:pt x="0" y="448"/>
                    <a:pt x="0" y="448"/>
                    <a:pt x="0" y="448"/>
                  </a:cubicBezTo>
                  <a:cubicBezTo>
                    <a:pt x="3" y="451"/>
                    <a:pt x="3" y="451"/>
                    <a:pt x="3" y="451"/>
                  </a:cubicBezTo>
                  <a:cubicBezTo>
                    <a:pt x="365" y="89"/>
                    <a:pt x="365" y="89"/>
                    <a:pt x="365" y="89"/>
                  </a:cubicBezTo>
                  <a:cubicBezTo>
                    <a:pt x="368" y="91"/>
                    <a:pt x="372" y="92"/>
                    <a:pt x="376" y="92"/>
                  </a:cubicBezTo>
                  <a:cubicBezTo>
                    <a:pt x="385" y="92"/>
                    <a:pt x="392" y="85"/>
                    <a:pt x="392" y="76"/>
                  </a:cubicBezTo>
                  <a:cubicBezTo>
                    <a:pt x="392" y="72"/>
                    <a:pt x="391" y="68"/>
                    <a:pt x="389" y="66"/>
                  </a:cubicBezTo>
                  <a:cubicBezTo>
                    <a:pt x="440" y="14"/>
                    <a:pt x="440" y="14"/>
                    <a:pt x="440" y="14"/>
                  </a:cubicBezTo>
                  <a:cubicBezTo>
                    <a:pt x="441" y="15"/>
                    <a:pt x="443" y="15"/>
                    <a:pt x="444" y="15"/>
                  </a:cubicBezTo>
                  <a:cubicBezTo>
                    <a:pt x="448" y="15"/>
                    <a:pt x="452" y="12"/>
                    <a:pt x="452" y="7"/>
                  </a:cubicBezTo>
                  <a:cubicBezTo>
                    <a:pt x="452" y="4"/>
                    <a:pt x="450" y="1"/>
                    <a:pt x="447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0" name="Freeform 9"/>
            <p:cNvSpPr>
              <a:spLocks/>
            </p:cNvSpPr>
            <p:nvPr userDrawn="1"/>
          </p:nvSpPr>
          <p:spPr bwMode="auto">
            <a:xfrm>
              <a:off x="2612740" y="3818483"/>
              <a:ext cx="1482725" cy="1482725"/>
            </a:xfrm>
            <a:custGeom>
              <a:avLst/>
              <a:gdLst>
                <a:gd name="T0" fmla="*/ 600 w 604"/>
                <a:gd name="T1" fmla="*/ 0 h 604"/>
                <a:gd name="T2" fmla="*/ 226 w 604"/>
                <a:gd name="T3" fmla="*/ 374 h 604"/>
                <a:gd name="T4" fmla="*/ 216 w 604"/>
                <a:gd name="T5" fmla="*/ 371 h 604"/>
                <a:gd name="T6" fmla="*/ 199 w 604"/>
                <a:gd name="T7" fmla="*/ 388 h 604"/>
                <a:gd name="T8" fmla="*/ 202 w 604"/>
                <a:gd name="T9" fmla="*/ 398 h 604"/>
                <a:gd name="T10" fmla="*/ 119 w 604"/>
                <a:gd name="T11" fmla="*/ 481 h 604"/>
                <a:gd name="T12" fmla="*/ 89 w 604"/>
                <a:gd name="T13" fmla="*/ 469 h 604"/>
                <a:gd name="T14" fmla="*/ 44 w 604"/>
                <a:gd name="T15" fmla="*/ 515 h 604"/>
                <a:gd name="T16" fmla="*/ 55 w 604"/>
                <a:gd name="T17" fmla="*/ 545 h 604"/>
                <a:gd name="T18" fmla="*/ 0 w 604"/>
                <a:gd name="T19" fmla="*/ 600 h 604"/>
                <a:gd name="T20" fmla="*/ 4 w 604"/>
                <a:gd name="T21" fmla="*/ 604 h 604"/>
                <a:gd name="T22" fmla="*/ 59 w 604"/>
                <a:gd name="T23" fmla="*/ 549 h 604"/>
                <a:gd name="T24" fmla="*/ 89 w 604"/>
                <a:gd name="T25" fmla="*/ 560 h 604"/>
                <a:gd name="T26" fmla="*/ 134 w 604"/>
                <a:gd name="T27" fmla="*/ 515 h 604"/>
                <a:gd name="T28" fmla="*/ 123 w 604"/>
                <a:gd name="T29" fmla="*/ 485 h 604"/>
                <a:gd name="T30" fmla="*/ 206 w 604"/>
                <a:gd name="T31" fmla="*/ 402 h 604"/>
                <a:gd name="T32" fmla="*/ 216 w 604"/>
                <a:gd name="T33" fmla="*/ 405 h 604"/>
                <a:gd name="T34" fmla="*/ 233 w 604"/>
                <a:gd name="T35" fmla="*/ 388 h 604"/>
                <a:gd name="T36" fmla="*/ 230 w 604"/>
                <a:gd name="T37" fmla="*/ 378 h 604"/>
                <a:gd name="T38" fmla="*/ 604 w 604"/>
                <a:gd name="T39" fmla="*/ 4 h 604"/>
                <a:gd name="T40" fmla="*/ 600 w 604"/>
                <a:gd name="T41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4" h="604">
                  <a:moveTo>
                    <a:pt x="600" y="0"/>
                  </a:moveTo>
                  <a:cubicBezTo>
                    <a:pt x="226" y="374"/>
                    <a:pt x="226" y="374"/>
                    <a:pt x="226" y="374"/>
                  </a:cubicBezTo>
                  <a:cubicBezTo>
                    <a:pt x="223" y="372"/>
                    <a:pt x="220" y="371"/>
                    <a:pt x="216" y="371"/>
                  </a:cubicBezTo>
                  <a:cubicBezTo>
                    <a:pt x="206" y="371"/>
                    <a:pt x="199" y="378"/>
                    <a:pt x="199" y="388"/>
                  </a:cubicBezTo>
                  <a:cubicBezTo>
                    <a:pt x="199" y="392"/>
                    <a:pt x="200" y="395"/>
                    <a:pt x="202" y="398"/>
                  </a:cubicBezTo>
                  <a:cubicBezTo>
                    <a:pt x="119" y="481"/>
                    <a:pt x="119" y="481"/>
                    <a:pt x="119" y="481"/>
                  </a:cubicBezTo>
                  <a:cubicBezTo>
                    <a:pt x="111" y="474"/>
                    <a:pt x="101" y="469"/>
                    <a:pt x="89" y="469"/>
                  </a:cubicBezTo>
                  <a:cubicBezTo>
                    <a:pt x="64" y="469"/>
                    <a:pt x="44" y="490"/>
                    <a:pt x="44" y="515"/>
                  </a:cubicBezTo>
                  <a:cubicBezTo>
                    <a:pt x="44" y="526"/>
                    <a:pt x="48" y="537"/>
                    <a:pt x="55" y="545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4" y="604"/>
                    <a:pt x="4" y="604"/>
                    <a:pt x="4" y="604"/>
                  </a:cubicBezTo>
                  <a:cubicBezTo>
                    <a:pt x="59" y="549"/>
                    <a:pt x="59" y="549"/>
                    <a:pt x="59" y="549"/>
                  </a:cubicBezTo>
                  <a:cubicBezTo>
                    <a:pt x="67" y="556"/>
                    <a:pt x="78" y="560"/>
                    <a:pt x="89" y="560"/>
                  </a:cubicBezTo>
                  <a:cubicBezTo>
                    <a:pt x="114" y="560"/>
                    <a:pt x="134" y="540"/>
                    <a:pt x="134" y="515"/>
                  </a:cubicBezTo>
                  <a:cubicBezTo>
                    <a:pt x="134" y="503"/>
                    <a:pt x="130" y="493"/>
                    <a:pt x="123" y="485"/>
                  </a:cubicBezTo>
                  <a:cubicBezTo>
                    <a:pt x="206" y="402"/>
                    <a:pt x="206" y="402"/>
                    <a:pt x="206" y="402"/>
                  </a:cubicBezTo>
                  <a:cubicBezTo>
                    <a:pt x="209" y="404"/>
                    <a:pt x="212" y="405"/>
                    <a:pt x="216" y="405"/>
                  </a:cubicBezTo>
                  <a:cubicBezTo>
                    <a:pt x="225" y="405"/>
                    <a:pt x="233" y="397"/>
                    <a:pt x="233" y="388"/>
                  </a:cubicBezTo>
                  <a:cubicBezTo>
                    <a:pt x="233" y="384"/>
                    <a:pt x="232" y="381"/>
                    <a:pt x="230" y="378"/>
                  </a:cubicBezTo>
                  <a:cubicBezTo>
                    <a:pt x="604" y="4"/>
                    <a:pt x="604" y="4"/>
                    <a:pt x="604" y="4"/>
                  </a:cubicBezTo>
                  <a:cubicBezTo>
                    <a:pt x="600" y="0"/>
                    <a:pt x="600" y="0"/>
                    <a:pt x="600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>
              <a:off x="3351535" y="2727300"/>
              <a:ext cx="1479550" cy="1482725"/>
            </a:xfrm>
            <a:custGeom>
              <a:avLst/>
              <a:gdLst>
                <a:gd name="T0" fmla="*/ 600 w 603"/>
                <a:gd name="T1" fmla="*/ 0 h 604"/>
                <a:gd name="T2" fmla="*/ 179 w 603"/>
                <a:gd name="T3" fmla="*/ 421 h 604"/>
                <a:gd name="T4" fmla="*/ 165 w 603"/>
                <a:gd name="T5" fmla="*/ 417 h 604"/>
                <a:gd name="T6" fmla="*/ 143 w 603"/>
                <a:gd name="T7" fmla="*/ 440 h 604"/>
                <a:gd name="T8" fmla="*/ 147 w 603"/>
                <a:gd name="T9" fmla="*/ 453 h 604"/>
                <a:gd name="T10" fmla="*/ 0 w 603"/>
                <a:gd name="T11" fmla="*/ 600 h 604"/>
                <a:gd name="T12" fmla="*/ 4 w 603"/>
                <a:gd name="T13" fmla="*/ 604 h 604"/>
                <a:gd name="T14" fmla="*/ 151 w 603"/>
                <a:gd name="T15" fmla="*/ 457 h 604"/>
                <a:gd name="T16" fmla="*/ 165 w 603"/>
                <a:gd name="T17" fmla="*/ 462 h 604"/>
                <a:gd name="T18" fmla="*/ 188 w 603"/>
                <a:gd name="T19" fmla="*/ 440 h 604"/>
                <a:gd name="T20" fmla="*/ 183 w 603"/>
                <a:gd name="T21" fmla="*/ 425 h 604"/>
                <a:gd name="T22" fmla="*/ 603 w 603"/>
                <a:gd name="T23" fmla="*/ 4 h 604"/>
                <a:gd name="T24" fmla="*/ 600 w 603"/>
                <a:gd name="T25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3" h="604">
                  <a:moveTo>
                    <a:pt x="600" y="0"/>
                  </a:moveTo>
                  <a:cubicBezTo>
                    <a:pt x="179" y="421"/>
                    <a:pt x="179" y="421"/>
                    <a:pt x="179" y="421"/>
                  </a:cubicBezTo>
                  <a:cubicBezTo>
                    <a:pt x="175" y="419"/>
                    <a:pt x="170" y="417"/>
                    <a:pt x="165" y="417"/>
                  </a:cubicBezTo>
                  <a:cubicBezTo>
                    <a:pt x="153" y="417"/>
                    <a:pt x="143" y="427"/>
                    <a:pt x="143" y="440"/>
                  </a:cubicBezTo>
                  <a:cubicBezTo>
                    <a:pt x="143" y="445"/>
                    <a:pt x="144" y="449"/>
                    <a:pt x="147" y="453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4" y="604"/>
                    <a:pt x="4" y="604"/>
                    <a:pt x="4" y="604"/>
                  </a:cubicBezTo>
                  <a:cubicBezTo>
                    <a:pt x="151" y="457"/>
                    <a:pt x="151" y="457"/>
                    <a:pt x="151" y="457"/>
                  </a:cubicBezTo>
                  <a:cubicBezTo>
                    <a:pt x="155" y="460"/>
                    <a:pt x="160" y="462"/>
                    <a:pt x="165" y="462"/>
                  </a:cubicBezTo>
                  <a:cubicBezTo>
                    <a:pt x="178" y="462"/>
                    <a:pt x="188" y="452"/>
                    <a:pt x="188" y="440"/>
                  </a:cubicBezTo>
                  <a:cubicBezTo>
                    <a:pt x="188" y="434"/>
                    <a:pt x="186" y="429"/>
                    <a:pt x="183" y="425"/>
                  </a:cubicBezTo>
                  <a:cubicBezTo>
                    <a:pt x="603" y="4"/>
                    <a:pt x="603" y="4"/>
                    <a:pt x="603" y="4"/>
                  </a:cubicBezTo>
                  <a:cubicBezTo>
                    <a:pt x="600" y="0"/>
                    <a:pt x="600" y="0"/>
                    <a:pt x="600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2" name="Freeform 11"/>
            <p:cNvSpPr>
              <a:spLocks/>
            </p:cNvSpPr>
            <p:nvPr userDrawn="1"/>
          </p:nvSpPr>
          <p:spPr bwMode="auto">
            <a:xfrm>
              <a:off x="160635" y="936600"/>
              <a:ext cx="1479997" cy="1477104"/>
            </a:xfrm>
            <a:custGeom>
              <a:avLst/>
              <a:gdLst>
                <a:gd name="T0" fmla="*/ 637 w 662"/>
                <a:gd name="T1" fmla="*/ 0 h 660"/>
                <a:gd name="T2" fmla="*/ 613 w 662"/>
                <a:gd name="T3" fmla="*/ 24 h 660"/>
                <a:gd name="T4" fmla="*/ 617 w 662"/>
                <a:gd name="T5" fmla="*/ 38 h 660"/>
                <a:gd name="T6" fmla="*/ 116 w 662"/>
                <a:gd name="T7" fmla="*/ 539 h 660"/>
                <a:gd name="T8" fmla="*/ 112 w 662"/>
                <a:gd name="T9" fmla="*/ 538 h 660"/>
                <a:gd name="T10" fmla="*/ 100 w 662"/>
                <a:gd name="T11" fmla="*/ 550 h 660"/>
                <a:gd name="T12" fmla="*/ 101 w 662"/>
                <a:gd name="T13" fmla="*/ 554 h 660"/>
                <a:gd name="T14" fmla="*/ 0 w 662"/>
                <a:gd name="T15" fmla="*/ 655 h 660"/>
                <a:gd name="T16" fmla="*/ 4 w 662"/>
                <a:gd name="T17" fmla="*/ 660 h 660"/>
                <a:gd name="T18" fmla="*/ 105 w 662"/>
                <a:gd name="T19" fmla="*/ 560 h 660"/>
                <a:gd name="T20" fmla="*/ 112 w 662"/>
                <a:gd name="T21" fmla="*/ 562 h 660"/>
                <a:gd name="T22" fmla="*/ 124 w 662"/>
                <a:gd name="T23" fmla="*/ 550 h 660"/>
                <a:gd name="T24" fmla="*/ 121 w 662"/>
                <a:gd name="T25" fmla="*/ 543 h 660"/>
                <a:gd name="T26" fmla="*/ 621 w 662"/>
                <a:gd name="T27" fmla="*/ 43 h 660"/>
                <a:gd name="T28" fmla="*/ 637 w 662"/>
                <a:gd name="T29" fmla="*/ 49 h 660"/>
                <a:gd name="T30" fmla="*/ 662 w 662"/>
                <a:gd name="T31" fmla="*/ 24 h 660"/>
                <a:gd name="T32" fmla="*/ 637 w 662"/>
                <a:gd name="T33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2" h="660">
                  <a:moveTo>
                    <a:pt x="637" y="0"/>
                  </a:moveTo>
                  <a:cubicBezTo>
                    <a:pt x="624" y="0"/>
                    <a:pt x="613" y="11"/>
                    <a:pt x="613" y="24"/>
                  </a:cubicBezTo>
                  <a:cubicBezTo>
                    <a:pt x="613" y="30"/>
                    <a:pt x="614" y="34"/>
                    <a:pt x="617" y="38"/>
                  </a:cubicBezTo>
                  <a:cubicBezTo>
                    <a:pt x="116" y="539"/>
                    <a:pt x="116" y="539"/>
                    <a:pt x="116" y="539"/>
                  </a:cubicBezTo>
                  <a:cubicBezTo>
                    <a:pt x="115" y="538"/>
                    <a:pt x="113" y="538"/>
                    <a:pt x="112" y="538"/>
                  </a:cubicBezTo>
                  <a:cubicBezTo>
                    <a:pt x="105" y="538"/>
                    <a:pt x="100" y="543"/>
                    <a:pt x="100" y="550"/>
                  </a:cubicBezTo>
                  <a:cubicBezTo>
                    <a:pt x="100" y="551"/>
                    <a:pt x="100" y="553"/>
                    <a:pt x="101" y="554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4" y="660"/>
                    <a:pt x="4" y="660"/>
                    <a:pt x="4" y="660"/>
                  </a:cubicBezTo>
                  <a:cubicBezTo>
                    <a:pt x="105" y="560"/>
                    <a:pt x="105" y="560"/>
                    <a:pt x="105" y="560"/>
                  </a:cubicBezTo>
                  <a:cubicBezTo>
                    <a:pt x="107" y="561"/>
                    <a:pt x="109" y="562"/>
                    <a:pt x="112" y="562"/>
                  </a:cubicBezTo>
                  <a:cubicBezTo>
                    <a:pt x="118" y="562"/>
                    <a:pt x="124" y="556"/>
                    <a:pt x="124" y="550"/>
                  </a:cubicBezTo>
                  <a:cubicBezTo>
                    <a:pt x="124" y="547"/>
                    <a:pt x="123" y="545"/>
                    <a:pt x="121" y="543"/>
                  </a:cubicBezTo>
                  <a:cubicBezTo>
                    <a:pt x="621" y="43"/>
                    <a:pt x="621" y="43"/>
                    <a:pt x="621" y="43"/>
                  </a:cubicBezTo>
                  <a:cubicBezTo>
                    <a:pt x="626" y="47"/>
                    <a:pt x="631" y="49"/>
                    <a:pt x="637" y="49"/>
                  </a:cubicBezTo>
                  <a:cubicBezTo>
                    <a:pt x="651" y="49"/>
                    <a:pt x="662" y="38"/>
                    <a:pt x="662" y="24"/>
                  </a:cubicBezTo>
                  <a:cubicBezTo>
                    <a:pt x="662" y="11"/>
                    <a:pt x="651" y="0"/>
                    <a:pt x="637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3" name="Freeform 14"/>
            <p:cNvSpPr>
              <a:spLocks/>
            </p:cNvSpPr>
            <p:nvPr userDrawn="1"/>
          </p:nvSpPr>
          <p:spPr bwMode="auto">
            <a:xfrm>
              <a:off x="624210" y="132358"/>
              <a:ext cx="1429361" cy="1429361"/>
            </a:xfrm>
            <a:custGeom>
              <a:avLst/>
              <a:gdLst>
                <a:gd name="T0" fmla="*/ 635 w 639"/>
                <a:gd name="T1" fmla="*/ 0 h 639"/>
                <a:gd name="T2" fmla="*/ 634 w 639"/>
                <a:gd name="T3" fmla="*/ 0 h 639"/>
                <a:gd name="T4" fmla="*/ 143 w 639"/>
                <a:gd name="T5" fmla="*/ 491 h 639"/>
                <a:gd name="T6" fmla="*/ 125 w 639"/>
                <a:gd name="T7" fmla="*/ 484 h 639"/>
                <a:gd name="T8" fmla="*/ 97 w 639"/>
                <a:gd name="T9" fmla="*/ 512 h 639"/>
                <a:gd name="T10" fmla="*/ 104 w 639"/>
                <a:gd name="T11" fmla="*/ 530 h 639"/>
                <a:gd name="T12" fmla="*/ 0 w 639"/>
                <a:gd name="T13" fmla="*/ 634 h 639"/>
                <a:gd name="T14" fmla="*/ 5 w 639"/>
                <a:gd name="T15" fmla="*/ 639 h 639"/>
                <a:gd name="T16" fmla="*/ 109 w 639"/>
                <a:gd name="T17" fmla="*/ 534 h 639"/>
                <a:gd name="T18" fmla="*/ 125 w 639"/>
                <a:gd name="T19" fmla="*/ 539 h 639"/>
                <a:gd name="T20" fmla="*/ 152 w 639"/>
                <a:gd name="T21" fmla="*/ 512 h 639"/>
                <a:gd name="T22" fmla="*/ 147 w 639"/>
                <a:gd name="T23" fmla="*/ 496 h 639"/>
                <a:gd name="T24" fmla="*/ 639 w 639"/>
                <a:gd name="T25" fmla="*/ 4 h 639"/>
                <a:gd name="T26" fmla="*/ 635 w 639"/>
                <a:gd name="T27" fmla="*/ 0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9" h="639">
                  <a:moveTo>
                    <a:pt x="635" y="0"/>
                  </a:moveTo>
                  <a:cubicBezTo>
                    <a:pt x="634" y="0"/>
                    <a:pt x="634" y="0"/>
                    <a:pt x="634" y="0"/>
                  </a:cubicBezTo>
                  <a:cubicBezTo>
                    <a:pt x="143" y="491"/>
                    <a:pt x="143" y="491"/>
                    <a:pt x="143" y="491"/>
                  </a:cubicBezTo>
                  <a:cubicBezTo>
                    <a:pt x="138" y="487"/>
                    <a:pt x="132" y="484"/>
                    <a:pt x="125" y="484"/>
                  </a:cubicBezTo>
                  <a:cubicBezTo>
                    <a:pt x="110" y="484"/>
                    <a:pt x="97" y="496"/>
                    <a:pt x="97" y="512"/>
                  </a:cubicBezTo>
                  <a:cubicBezTo>
                    <a:pt x="97" y="519"/>
                    <a:pt x="100" y="525"/>
                    <a:pt x="104" y="530"/>
                  </a:cubicBezTo>
                  <a:cubicBezTo>
                    <a:pt x="0" y="634"/>
                    <a:pt x="0" y="634"/>
                    <a:pt x="0" y="634"/>
                  </a:cubicBezTo>
                  <a:cubicBezTo>
                    <a:pt x="5" y="639"/>
                    <a:pt x="5" y="639"/>
                    <a:pt x="5" y="639"/>
                  </a:cubicBezTo>
                  <a:cubicBezTo>
                    <a:pt x="109" y="534"/>
                    <a:pt x="109" y="534"/>
                    <a:pt x="109" y="534"/>
                  </a:cubicBezTo>
                  <a:cubicBezTo>
                    <a:pt x="114" y="537"/>
                    <a:pt x="119" y="539"/>
                    <a:pt x="125" y="539"/>
                  </a:cubicBezTo>
                  <a:cubicBezTo>
                    <a:pt x="140" y="539"/>
                    <a:pt x="152" y="527"/>
                    <a:pt x="152" y="512"/>
                  </a:cubicBezTo>
                  <a:cubicBezTo>
                    <a:pt x="152" y="506"/>
                    <a:pt x="150" y="501"/>
                    <a:pt x="147" y="496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5" y="0"/>
                    <a:pt x="635" y="0"/>
                    <a:pt x="635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4" name="Oval 20"/>
            <p:cNvSpPr>
              <a:spLocks noChangeArrowheads="1"/>
            </p:cNvSpPr>
            <p:nvPr userDrawn="1"/>
          </p:nvSpPr>
          <p:spPr bwMode="auto">
            <a:xfrm>
              <a:off x="5457056" y="2852936"/>
              <a:ext cx="3130550" cy="3133725"/>
            </a:xfrm>
            <a:prstGeom prst="ellipse">
              <a:avLst/>
            </a:prstGeom>
            <a:solidFill>
              <a:srgbClr val="D04D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grpSp>
          <p:nvGrpSpPr>
            <p:cNvPr id="15" name="그룹 14"/>
            <p:cNvGrpSpPr/>
            <p:nvPr userDrawn="1"/>
          </p:nvGrpSpPr>
          <p:grpSpPr>
            <a:xfrm>
              <a:off x="6057131" y="3575249"/>
              <a:ext cx="1931988" cy="1746250"/>
              <a:chOff x="5994400" y="3611563"/>
              <a:chExt cx="1931988" cy="1746250"/>
            </a:xfrm>
            <a:solidFill>
              <a:srgbClr val="FFFFFF">
                <a:alpha val="69804"/>
              </a:srgbClr>
            </a:solidFill>
          </p:grpSpPr>
          <p:sp>
            <p:nvSpPr>
              <p:cNvPr id="20" name="Freeform 21"/>
              <p:cNvSpPr>
                <a:spLocks/>
              </p:cNvSpPr>
              <p:nvPr/>
            </p:nvSpPr>
            <p:spPr bwMode="auto">
              <a:xfrm>
                <a:off x="6691313" y="3783013"/>
                <a:ext cx="111125" cy="196850"/>
              </a:xfrm>
              <a:custGeom>
                <a:avLst/>
                <a:gdLst>
                  <a:gd name="T0" fmla="*/ 36 w 45"/>
                  <a:gd name="T1" fmla="*/ 0 h 80"/>
                  <a:gd name="T2" fmla="*/ 12 w 45"/>
                  <a:gd name="T3" fmla="*/ 12 h 80"/>
                  <a:gd name="T4" fmla="*/ 0 w 45"/>
                  <a:gd name="T5" fmla="*/ 41 h 80"/>
                  <a:gd name="T6" fmla="*/ 12 w 45"/>
                  <a:gd name="T7" fmla="*/ 70 h 80"/>
                  <a:gd name="T8" fmla="*/ 28 w 45"/>
                  <a:gd name="T9" fmla="*/ 80 h 80"/>
                  <a:gd name="T10" fmla="*/ 45 w 45"/>
                  <a:gd name="T11" fmla="*/ 70 h 80"/>
                  <a:gd name="T12" fmla="*/ 38 w 45"/>
                  <a:gd name="T13" fmla="*/ 58 h 80"/>
                  <a:gd name="T14" fmla="*/ 29 w 45"/>
                  <a:gd name="T15" fmla="*/ 53 h 80"/>
                  <a:gd name="T16" fmla="*/ 24 w 45"/>
                  <a:gd name="T17" fmla="*/ 41 h 80"/>
                  <a:gd name="T18" fmla="*/ 29 w 45"/>
                  <a:gd name="T19" fmla="*/ 29 h 80"/>
                  <a:gd name="T20" fmla="*/ 34 w 45"/>
                  <a:gd name="T21" fmla="*/ 25 h 80"/>
                  <a:gd name="T22" fmla="*/ 24 w 45"/>
                  <a:gd name="T23" fmla="*/ 16 h 80"/>
                  <a:gd name="T24" fmla="*/ 24 w 45"/>
                  <a:gd name="T25" fmla="*/ 12 h 80"/>
                  <a:gd name="T26" fmla="*/ 36 w 45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5" h="80">
                    <a:moveTo>
                      <a:pt x="36" y="0"/>
                    </a:moveTo>
                    <a:cubicBezTo>
                      <a:pt x="27" y="1"/>
                      <a:pt x="19" y="5"/>
                      <a:pt x="12" y="12"/>
                    </a:cubicBezTo>
                    <a:cubicBezTo>
                      <a:pt x="4" y="19"/>
                      <a:pt x="0" y="30"/>
                      <a:pt x="0" y="41"/>
                    </a:cubicBezTo>
                    <a:cubicBezTo>
                      <a:pt x="0" y="52"/>
                      <a:pt x="4" y="62"/>
                      <a:pt x="12" y="70"/>
                    </a:cubicBezTo>
                    <a:cubicBezTo>
                      <a:pt x="17" y="75"/>
                      <a:pt x="22" y="78"/>
                      <a:pt x="28" y="80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35" y="57"/>
                      <a:pt x="32" y="56"/>
                      <a:pt x="29" y="53"/>
                    </a:cubicBezTo>
                    <a:cubicBezTo>
                      <a:pt x="26" y="50"/>
                      <a:pt x="24" y="46"/>
                      <a:pt x="24" y="41"/>
                    </a:cubicBezTo>
                    <a:cubicBezTo>
                      <a:pt x="24" y="36"/>
                      <a:pt x="26" y="32"/>
                      <a:pt x="29" y="29"/>
                    </a:cubicBezTo>
                    <a:cubicBezTo>
                      <a:pt x="31" y="27"/>
                      <a:pt x="32" y="26"/>
                      <a:pt x="34" y="25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3" y="15"/>
                      <a:pt x="23" y="13"/>
                      <a:pt x="24" y="12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1" name="Freeform 22"/>
              <p:cNvSpPr>
                <a:spLocks/>
              </p:cNvSpPr>
              <p:nvPr/>
            </p:nvSpPr>
            <p:spPr bwMode="auto">
              <a:xfrm>
                <a:off x="7005638" y="3783013"/>
                <a:ext cx="98425" cy="141288"/>
              </a:xfrm>
              <a:custGeom>
                <a:avLst/>
                <a:gdLst>
                  <a:gd name="T0" fmla="*/ 0 w 40"/>
                  <a:gd name="T1" fmla="*/ 0 h 57"/>
                  <a:gd name="T2" fmla="*/ 13 w 40"/>
                  <a:gd name="T3" fmla="*/ 12 h 57"/>
                  <a:gd name="T4" fmla="*/ 14 w 40"/>
                  <a:gd name="T5" fmla="*/ 14 h 57"/>
                  <a:gd name="T6" fmla="*/ 13 w 40"/>
                  <a:gd name="T7" fmla="*/ 16 h 57"/>
                  <a:gd name="T8" fmla="*/ 5 w 40"/>
                  <a:gd name="T9" fmla="*/ 25 h 57"/>
                  <a:gd name="T10" fmla="*/ 11 w 40"/>
                  <a:gd name="T11" fmla="*/ 29 h 57"/>
                  <a:gd name="T12" fmla="*/ 16 w 40"/>
                  <a:gd name="T13" fmla="*/ 41 h 57"/>
                  <a:gd name="T14" fmla="*/ 16 w 40"/>
                  <a:gd name="T15" fmla="*/ 44 h 57"/>
                  <a:gd name="T16" fmla="*/ 24 w 40"/>
                  <a:gd name="T17" fmla="*/ 57 h 57"/>
                  <a:gd name="T18" fmla="*/ 40 w 40"/>
                  <a:gd name="T19" fmla="*/ 47 h 57"/>
                  <a:gd name="T20" fmla="*/ 40 w 40"/>
                  <a:gd name="T21" fmla="*/ 41 h 57"/>
                  <a:gd name="T22" fmla="*/ 28 w 40"/>
                  <a:gd name="T23" fmla="*/ 12 h 57"/>
                  <a:gd name="T24" fmla="*/ 0 w 40"/>
                  <a:gd name="T25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7">
                    <a:moveTo>
                      <a:pt x="0" y="0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3"/>
                      <a:pt x="14" y="13"/>
                      <a:pt x="14" y="14"/>
                    </a:cubicBezTo>
                    <a:cubicBezTo>
                      <a:pt x="14" y="15"/>
                      <a:pt x="14" y="15"/>
                      <a:pt x="13" y="16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7" y="25"/>
                      <a:pt x="9" y="27"/>
                      <a:pt x="11" y="29"/>
                    </a:cubicBezTo>
                    <a:cubicBezTo>
                      <a:pt x="14" y="32"/>
                      <a:pt x="16" y="36"/>
                      <a:pt x="16" y="41"/>
                    </a:cubicBezTo>
                    <a:cubicBezTo>
                      <a:pt x="16" y="42"/>
                      <a:pt x="16" y="43"/>
                      <a:pt x="16" y="44"/>
                    </a:cubicBezTo>
                    <a:cubicBezTo>
                      <a:pt x="24" y="57"/>
                      <a:pt x="24" y="57"/>
                      <a:pt x="24" y="57"/>
                    </a:cubicBezTo>
                    <a:cubicBezTo>
                      <a:pt x="40" y="47"/>
                      <a:pt x="40" y="47"/>
                      <a:pt x="40" y="47"/>
                    </a:cubicBezTo>
                    <a:cubicBezTo>
                      <a:pt x="40" y="45"/>
                      <a:pt x="40" y="43"/>
                      <a:pt x="40" y="41"/>
                    </a:cubicBezTo>
                    <a:cubicBezTo>
                      <a:pt x="40" y="30"/>
                      <a:pt x="36" y="19"/>
                      <a:pt x="28" y="12"/>
                    </a:cubicBezTo>
                    <a:cubicBezTo>
                      <a:pt x="21" y="4"/>
                      <a:pt x="1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2" name="Freeform 23"/>
              <p:cNvSpPr>
                <a:spLocks/>
              </p:cNvSpPr>
              <p:nvPr/>
            </p:nvSpPr>
            <p:spPr bwMode="auto">
              <a:xfrm>
                <a:off x="6961188" y="3906838"/>
                <a:ext cx="138113" cy="77788"/>
              </a:xfrm>
              <a:custGeom>
                <a:avLst/>
                <a:gdLst>
                  <a:gd name="T0" fmla="*/ 31 w 56"/>
                  <a:gd name="T1" fmla="*/ 0 h 32"/>
                  <a:gd name="T2" fmla="*/ 29 w 56"/>
                  <a:gd name="T3" fmla="*/ 3 h 32"/>
                  <a:gd name="T4" fmla="*/ 17 w 56"/>
                  <a:gd name="T5" fmla="*/ 8 h 32"/>
                  <a:gd name="T6" fmla="*/ 12 w 56"/>
                  <a:gd name="T7" fmla="*/ 8 h 32"/>
                  <a:gd name="T8" fmla="*/ 0 w 56"/>
                  <a:gd name="T9" fmla="*/ 15 h 32"/>
                  <a:gd name="T10" fmla="*/ 9 w 56"/>
                  <a:gd name="T11" fmla="*/ 32 h 32"/>
                  <a:gd name="T12" fmla="*/ 17 w 56"/>
                  <a:gd name="T13" fmla="*/ 32 h 32"/>
                  <a:gd name="T14" fmla="*/ 46 w 56"/>
                  <a:gd name="T15" fmla="*/ 20 h 32"/>
                  <a:gd name="T16" fmla="*/ 56 w 56"/>
                  <a:gd name="T17" fmla="*/ 4 h 32"/>
                  <a:gd name="T18" fmla="*/ 43 w 56"/>
                  <a:gd name="T19" fmla="*/ 13 h 32"/>
                  <a:gd name="T20" fmla="*/ 41 w 56"/>
                  <a:gd name="T21" fmla="*/ 13 h 32"/>
                  <a:gd name="T22" fmla="*/ 41 w 56"/>
                  <a:gd name="T23" fmla="*/ 13 h 32"/>
                  <a:gd name="T24" fmla="*/ 39 w 56"/>
                  <a:gd name="T25" fmla="*/ 12 h 32"/>
                  <a:gd name="T26" fmla="*/ 31 w 56"/>
                  <a:gd name="T27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6" h="32">
                    <a:moveTo>
                      <a:pt x="31" y="0"/>
                    </a:moveTo>
                    <a:cubicBezTo>
                      <a:pt x="31" y="1"/>
                      <a:pt x="30" y="2"/>
                      <a:pt x="29" y="3"/>
                    </a:cubicBezTo>
                    <a:cubicBezTo>
                      <a:pt x="26" y="7"/>
                      <a:pt x="21" y="8"/>
                      <a:pt x="17" y="8"/>
                    </a:cubicBezTo>
                    <a:cubicBezTo>
                      <a:pt x="15" y="8"/>
                      <a:pt x="14" y="8"/>
                      <a:pt x="12" y="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2" y="32"/>
                      <a:pt x="14" y="32"/>
                      <a:pt x="17" y="32"/>
                    </a:cubicBezTo>
                    <a:cubicBezTo>
                      <a:pt x="28" y="32"/>
                      <a:pt x="38" y="28"/>
                      <a:pt x="46" y="20"/>
                    </a:cubicBezTo>
                    <a:cubicBezTo>
                      <a:pt x="50" y="16"/>
                      <a:pt x="54" y="10"/>
                      <a:pt x="56" y="4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2" y="13"/>
                      <a:pt x="42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0" y="13"/>
                      <a:pt x="40" y="13"/>
                      <a:pt x="39" y="12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3" name="Freeform 24"/>
              <p:cNvSpPr>
                <a:spLocks/>
              </p:cNvSpPr>
              <p:nvPr/>
            </p:nvSpPr>
            <p:spPr bwMode="auto">
              <a:xfrm>
                <a:off x="6765925" y="3783013"/>
                <a:ext cx="260350" cy="201613"/>
              </a:xfrm>
              <a:custGeom>
                <a:avLst/>
                <a:gdLst>
                  <a:gd name="T0" fmla="*/ 14 w 106"/>
                  <a:gd name="T1" fmla="*/ 0 h 82"/>
                  <a:gd name="T2" fmla="*/ 0 w 106"/>
                  <a:gd name="T3" fmla="*/ 14 h 82"/>
                  <a:gd name="T4" fmla="*/ 9 w 106"/>
                  <a:gd name="T5" fmla="*/ 24 h 82"/>
                  <a:gd name="T6" fmla="*/ 12 w 106"/>
                  <a:gd name="T7" fmla="*/ 24 h 82"/>
                  <a:gd name="T8" fmla="*/ 24 w 106"/>
                  <a:gd name="T9" fmla="*/ 29 h 82"/>
                  <a:gd name="T10" fmla="*/ 37 w 106"/>
                  <a:gd name="T11" fmla="*/ 41 h 82"/>
                  <a:gd name="T12" fmla="*/ 24 w 106"/>
                  <a:gd name="T13" fmla="*/ 53 h 82"/>
                  <a:gd name="T14" fmla="*/ 14 w 106"/>
                  <a:gd name="T15" fmla="*/ 58 h 82"/>
                  <a:gd name="T16" fmla="*/ 21 w 106"/>
                  <a:gd name="T17" fmla="*/ 70 h 82"/>
                  <a:gd name="T18" fmla="*/ 21 w 106"/>
                  <a:gd name="T19" fmla="*/ 72 h 82"/>
                  <a:gd name="T20" fmla="*/ 20 w 106"/>
                  <a:gd name="T21" fmla="*/ 73 h 82"/>
                  <a:gd name="T22" fmla="*/ 5 w 106"/>
                  <a:gd name="T23" fmla="*/ 82 h 82"/>
                  <a:gd name="T24" fmla="*/ 12 w 106"/>
                  <a:gd name="T25" fmla="*/ 82 h 82"/>
                  <a:gd name="T26" fmla="*/ 41 w 106"/>
                  <a:gd name="T27" fmla="*/ 70 h 82"/>
                  <a:gd name="T28" fmla="*/ 54 w 106"/>
                  <a:gd name="T29" fmla="*/ 58 h 82"/>
                  <a:gd name="T30" fmla="*/ 67 w 106"/>
                  <a:gd name="T31" fmla="*/ 70 h 82"/>
                  <a:gd name="T32" fmla="*/ 82 w 106"/>
                  <a:gd name="T33" fmla="*/ 80 h 82"/>
                  <a:gd name="T34" fmla="*/ 74 w 106"/>
                  <a:gd name="T35" fmla="*/ 65 h 82"/>
                  <a:gd name="T36" fmla="*/ 75 w 106"/>
                  <a:gd name="T37" fmla="*/ 61 h 82"/>
                  <a:gd name="T38" fmla="*/ 86 w 106"/>
                  <a:gd name="T39" fmla="*/ 55 h 82"/>
                  <a:gd name="T40" fmla="*/ 84 w 106"/>
                  <a:gd name="T41" fmla="*/ 53 h 82"/>
                  <a:gd name="T42" fmla="*/ 71 w 106"/>
                  <a:gd name="T43" fmla="*/ 41 h 82"/>
                  <a:gd name="T44" fmla="*/ 84 w 106"/>
                  <a:gd name="T45" fmla="*/ 29 h 82"/>
                  <a:gd name="T46" fmla="*/ 96 w 106"/>
                  <a:gd name="T47" fmla="*/ 24 h 82"/>
                  <a:gd name="T48" fmla="*/ 106 w 106"/>
                  <a:gd name="T49" fmla="*/ 14 h 82"/>
                  <a:gd name="T50" fmla="*/ 91 w 106"/>
                  <a:gd name="T51" fmla="*/ 0 h 82"/>
                  <a:gd name="T52" fmla="*/ 68 w 106"/>
                  <a:gd name="T53" fmla="*/ 11 h 82"/>
                  <a:gd name="T54" fmla="*/ 54 w 106"/>
                  <a:gd name="T55" fmla="*/ 24 h 82"/>
                  <a:gd name="T56" fmla="*/ 41 w 106"/>
                  <a:gd name="T57" fmla="*/ 12 h 82"/>
                  <a:gd name="T58" fmla="*/ 14 w 106"/>
                  <a:gd name="T5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" h="82">
                    <a:moveTo>
                      <a:pt x="14" y="0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10" y="24"/>
                      <a:pt x="11" y="24"/>
                      <a:pt x="12" y="24"/>
                    </a:cubicBezTo>
                    <a:cubicBezTo>
                      <a:pt x="16" y="24"/>
                      <a:pt x="21" y="25"/>
                      <a:pt x="24" y="29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1" y="56"/>
                      <a:pt x="18" y="57"/>
                      <a:pt x="14" y="58"/>
                    </a:cubicBezTo>
                    <a:cubicBezTo>
                      <a:pt x="21" y="70"/>
                      <a:pt x="21" y="70"/>
                      <a:pt x="21" y="70"/>
                    </a:cubicBezTo>
                    <a:cubicBezTo>
                      <a:pt x="21" y="70"/>
                      <a:pt x="22" y="71"/>
                      <a:pt x="21" y="72"/>
                    </a:cubicBezTo>
                    <a:cubicBezTo>
                      <a:pt x="21" y="72"/>
                      <a:pt x="21" y="73"/>
                      <a:pt x="20" y="73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7" y="82"/>
                      <a:pt x="9" y="82"/>
                      <a:pt x="12" y="82"/>
                    </a:cubicBezTo>
                    <a:cubicBezTo>
                      <a:pt x="23" y="82"/>
                      <a:pt x="33" y="78"/>
                      <a:pt x="41" y="70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67" y="70"/>
                      <a:pt x="67" y="70"/>
                      <a:pt x="67" y="70"/>
                    </a:cubicBezTo>
                    <a:cubicBezTo>
                      <a:pt x="72" y="75"/>
                      <a:pt x="77" y="78"/>
                      <a:pt x="82" y="80"/>
                    </a:cubicBezTo>
                    <a:cubicBezTo>
                      <a:pt x="74" y="65"/>
                      <a:pt x="74" y="65"/>
                      <a:pt x="74" y="65"/>
                    </a:cubicBezTo>
                    <a:cubicBezTo>
                      <a:pt x="73" y="64"/>
                      <a:pt x="74" y="62"/>
                      <a:pt x="75" y="61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4"/>
                      <a:pt x="85" y="54"/>
                      <a:pt x="84" y="53"/>
                    </a:cubicBezTo>
                    <a:cubicBezTo>
                      <a:pt x="71" y="41"/>
                      <a:pt x="71" y="41"/>
                      <a:pt x="71" y="41"/>
                    </a:cubicBezTo>
                    <a:cubicBezTo>
                      <a:pt x="84" y="29"/>
                      <a:pt x="84" y="29"/>
                      <a:pt x="84" y="29"/>
                    </a:cubicBezTo>
                    <a:cubicBezTo>
                      <a:pt x="87" y="25"/>
                      <a:pt x="92" y="24"/>
                      <a:pt x="96" y="2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82" y="1"/>
                      <a:pt x="74" y="5"/>
                      <a:pt x="68" y="11"/>
                    </a:cubicBezTo>
                    <a:cubicBezTo>
                      <a:pt x="54" y="24"/>
                      <a:pt x="54" y="24"/>
                      <a:pt x="54" y="24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34" y="4"/>
                      <a:pt x="2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4" name="Freeform 25"/>
              <p:cNvSpPr>
                <a:spLocks/>
              </p:cNvSpPr>
              <p:nvPr/>
            </p:nvSpPr>
            <p:spPr bwMode="auto">
              <a:xfrm>
                <a:off x="6805613" y="46434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5" name="Freeform 26"/>
              <p:cNvSpPr>
                <a:spLocks/>
              </p:cNvSpPr>
              <p:nvPr/>
            </p:nvSpPr>
            <p:spPr bwMode="auto">
              <a:xfrm>
                <a:off x="6805613" y="46434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6" name="Freeform 27"/>
              <p:cNvSpPr>
                <a:spLocks/>
              </p:cNvSpPr>
              <p:nvPr/>
            </p:nvSpPr>
            <p:spPr bwMode="auto">
              <a:xfrm>
                <a:off x="7718425" y="4429125"/>
                <a:ext cx="14288" cy="26988"/>
              </a:xfrm>
              <a:custGeom>
                <a:avLst/>
                <a:gdLst>
                  <a:gd name="T0" fmla="*/ 3 w 6"/>
                  <a:gd name="T1" fmla="*/ 0 h 11"/>
                  <a:gd name="T2" fmla="*/ 3 w 6"/>
                  <a:gd name="T3" fmla="*/ 0 h 11"/>
                  <a:gd name="T4" fmla="*/ 1 w 6"/>
                  <a:gd name="T5" fmla="*/ 8 h 11"/>
                  <a:gd name="T6" fmla="*/ 0 w 6"/>
                  <a:gd name="T7" fmla="*/ 11 h 11"/>
                  <a:gd name="T8" fmla="*/ 6 w 6"/>
                  <a:gd name="T9" fmla="*/ 11 h 11"/>
                  <a:gd name="T10" fmla="*/ 5 w 6"/>
                  <a:gd name="T11" fmla="*/ 8 h 11"/>
                  <a:gd name="T12" fmla="*/ 3 w 6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11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3"/>
                      <a:pt x="2" y="6"/>
                      <a:pt x="1" y="8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6"/>
                      <a:pt x="4" y="3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7" name="Freeform 28"/>
              <p:cNvSpPr>
                <a:spLocks/>
              </p:cNvSpPr>
              <p:nvPr/>
            </p:nvSpPr>
            <p:spPr bwMode="auto">
              <a:xfrm>
                <a:off x="7361238" y="4487863"/>
                <a:ext cx="79375" cy="42863"/>
              </a:xfrm>
              <a:custGeom>
                <a:avLst/>
                <a:gdLst>
                  <a:gd name="T0" fmla="*/ 16 w 32"/>
                  <a:gd name="T1" fmla="*/ 0 h 17"/>
                  <a:gd name="T2" fmla="*/ 15 w 32"/>
                  <a:gd name="T3" fmla="*/ 0 h 17"/>
                  <a:gd name="T4" fmla="*/ 6 w 32"/>
                  <a:gd name="T5" fmla="*/ 6 h 17"/>
                  <a:gd name="T6" fmla="*/ 0 w 32"/>
                  <a:gd name="T7" fmla="*/ 9 h 17"/>
                  <a:gd name="T8" fmla="*/ 10 w 32"/>
                  <a:gd name="T9" fmla="*/ 15 h 17"/>
                  <a:gd name="T10" fmla="*/ 16 w 32"/>
                  <a:gd name="T11" fmla="*/ 17 h 17"/>
                  <a:gd name="T12" fmla="*/ 22 w 32"/>
                  <a:gd name="T13" fmla="*/ 15 h 17"/>
                  <a:gd name="T14" fmla="*/ 32 w 32"/>
                  <a:gd name="T15" fmla="*/ 9 h 17"/>
                  <a:gd name="T16" fmla="*/ 17 w 32"/>
                  <a:gd name="T17" fmla="*/ 0 h 17"/>
                  <a:gd name="T18" fmla="*/ 16 w 32"/>
                  <a:gd name="T1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17">
                    <a:moveTo>
                      <a:pt x="16" y="0"/>
                    </a:moveTo>
                    <a:cubicBezTo>
                      <a:pt x="16" y="0"/>
                      <a:pt x="15" y="0"/>
                      <a:pt x="15" y="0"/>
                    </a:cubicBezTo>
                    <a:cubicBezTo>
                      <a:pt x="12" y="2"/>
                      <a:pt x="9" y="4"/>
                      <a:pt x="6" y="6"/>
                    </a:cubicBezTo>
                    <a:cubicBezTo>
                      <a:pt x="4" y="7"/>
                      <a:pt x="2" y="8"/>
                      <a:pt x="0" y="9"/>
                    </a:cubicBezTo>
                    <a:cubicBezTo>
                      <a:pt x="4" y="11"/>
                      <a:pt x="7" y="13"/>
                      <a:pt x="10" y="15"/>
                    </a:cubicBezTo>
                    <a:cubicBezTo>
                      <a:pt x="12" y="16"/>
                      <a:pt x="14" y="17"/>
                      <a:pt x="16" y="17"/>
                    </a:cubicBezTo>
                    <a:cubicBezTo>
                      <a:pt x="18" y="17"/>
                      <a:pt x="20" y="16"/>
                      <a:pt x="22" y="15"/>
                    </a:cubicBezTo>
                    <a:cubicBezTo>
                      <a:pt x="25" y="13"/>
                      <a:pt x="29" y="11"/>
                      <a:pt x="32" y="9"/>
                    </a:cubicBezTo>
                    <a:cubicBezTo>
                      <a:pt x="27" y="6"/>
                      <a:pt x="22" y="3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8" name="Freeform 29"/>
              <p:cNvSpPr>
                <a:spLocks/>
              </p:cNvSpPr>
              <p:nvPr/>
            </p:nvSpPr>
            <p:spPr bwMode="auto">
              <a:xfrm>
                <a:off x="7720013" y="4792663"/>
                <a:ext cx="22225" cy="30163"/>
              </a:xfrm>
              <a:custGeom>
                <a:avLst/>
                <a:gdLst>
                  <a:gd name="T0" fmla="*/ 9 w 9"/>
                  <a:gd name="T1" fmla="*/ 0 h 12"/>
                  <a:gd name="T2" fmla="*/ 7 w 9"/>
                  <a:gd name="T3" fmla="*/ 0 h 12"/>
                  <a:gd name="T4" fmla="*/ 7 w 9"/>
                  <a:gd name="T5" fmla="*/ 7 h 12"/>
                  <a:gd name="T6" fmla="*/ 4 w 9"/>
                  <a:gd name="T7" fmla="*/ 10 h 12"/>
                  <a:gd name="T8" fmla="*/ 2 w 9"/>
                  <a:gd name="T9" fmla="*/ 7 h 12"/>
                  <a:gd name="T10" fmla="*/ 2 w 9"/>
                  <a:gd name="T11" fmla="*/ 0 h 12"/>
                  <a:gd name="T12" fmla="*/ 0 w 9"/>
                  <a:gd name="T13" fmla="*/ 0 h 12"/>
                  <a:gd name="T14" fmla="*/ 0 w 9"/>
                  <a:gd name="T15" fmla="*/ 7 h 12"/>
                  <a:gd name="T16" fmla="*/ 4 w 9"/>
                  <a:gd name="T17" fmla="*/ 12 h 12"/>
                  <a:gd name="T18" fmla="*/ 9 w 9"/>
                  <a:gd name="T19" fmla="*/ 7 h 12"/>
                  <a:gd name="T20" fmla="*/ 9 w 9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9"/>
                      <a:pt x="6" y="10"/>
                      <a:pt x="4" y="10"/>
                    </a:cubicBezTo>
                    <a:cubicBezTo>
                      <a:pt x="3" y="10"/>
                      <a:pt x="2" y="9"/>
                      <a:pt x="2" y="7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10"/>
                      <a:pt x="2" y="12"/>
                      <a:pt x="4" y="12"/>
                    </a:cubicBezTo>
                    <a:cubicBezTo>
                      <a:pt x="7" y="12"/>
                      <a:pt x="9" y="10"/>
                      <a:pt x="9" y="7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9" name="Freeform 30"/>
              <p:cNvSpPr>
                <a:spLocks/>
              </p:cNvSpPr>
              <p:nvPr/>
            </p:nvSpPr>
            <p:spPr bwMode="auto">
              <a:xfrm>
                <a:off x="7769225" y="4432300"/>
                <a:ext cx="17463" cy="17463"/>
              </a:xfrm>
              <a:custGeom>
                <a:avLst/>
                <a:gdLst>
                  <a:gd name="T0" fmla="*/ 2 w 7"/>
                  <a:gd name="T1" fmla="*/ 0 h 7"/>
                  <a:gd name="T2" fmla="*/ 0 w 7"/>
                  <a:gd name="T3" fmla="*/ 0 h 7"/>
                  <a:gd name="T4" fmla="*/ 0 w 7"/>
                  <a:gd name="T5" fmla="*/ 7 h 7"/>
                  <a:gd name="T6" fmla="*/ 3 w 7"/>
                  <a:gd name="T7" fmla="*/ 7 h 7"/>
                  <a:gd name="T8" fmla="*/ 7 w 7"/>
                  <a:gd name="T9" fmla="*/ 3 h 7"/>
                  <a:gd name="T10" fmla="*/ 2 w 7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6" y="7"/>
                      <a:pt x="7" y="6"/>
                      <a:pt x="7" y="3"/>
                    </a:cubicBezTo>
                    <a:cubicBezTo>
                      <a:pt x="7" y="1"/>
                      <a:pt x="6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0" name="Freeform 31"/>
              <p:cNvSpPr>
                <a:spLocks noEditPoints="1"/>
              </p:cNvSpPr>
              <p:nvPr/>
            </p:nvSpPr>
            <p:spPr bwMode="auto">
              <a:xfrm>
                <a:off x="7653338" y="4752975"/>
                <a:ext cx="107950" cy="106363"/>
              </a:xfrm>
              <a:custGeom>
                <a:avLst/>
                <a:gdLst>
                  <a:gd name="T0" fmla="*/ 3 w 44"/>
                  <a:gd name="T1" fmla="*/ 40 h 43"/>
                  <a:gd name="T2" fmla="*/ 3 w 44"/>
                  <a:gd name="T3" fmla="*/ 3 h 43"/>
                  <a:gd name="T4" fmla="*/ 41 w 44"/>
                  <a:gd name="T5" fmla="*/ 3 h 43"/>
                  <a:gd name="T6" fmla="*/ 41 w 44"/>
                  <a:gd name="T7" fmla="*/ 40 h 43"/>
                  <a:gd name="T8" fmla="*/ 3 w 44"/>
                  <a:gd name="T9" fmla="*/ 40 h 43"/>
                  <a:gd name="T10" fmla="*/ 42 w 44"/>
                  <a:gd name="T11" fmla="*/ 0 h 43"/>
                  <a:gd name="T12" fmla="*/ 2 w 44"/>
                  <a:gd name="T13" fmla="*/ 0 h 43"/>
                  <a:gd name="T14" fmla="*/ 0 w 44"/>
                  <a:gd name="T15" fmla="*/ 1 h 43"/>
                  <a:gd name="T16" fmla="*/ 0 w 44"/>
                  <a:gd name="T17" fmla="*/ 42 h 43"/>
                  <a:gd name="T18" fmla="*/ 2 w 44"/>
                  <a:gd name="T19" fmla="*/ 43 h 43"/>
                  <a:gd name="T20" fmla="*/ 42 w 44"/>
                  <a:gd name="T21" fmla="*/ 43 h 43"/>
                  <a:gd name="T22" fmla="*/ 44 w 44"/>
                  <a:gd name="T23" fmla="*/ 42 h 43"/>
                  <a:gd name="T24" fmla="*/ 44 w 44"/>
                  <a:gd name="T25" fmla="*/ 1 h 43"/>
                  <a:gd name="T26" fmla="*/ 42 w 44"/>
                  <a:gd name="T27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4" h="43">
                    <a:moveTo>
                      <a:pt x="3" y="40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3" y="40"/>
                      <a:pt x="3" y="40"/>
                      <a:pt x="3" y="40"/>
                    </a:cubicBezTo>
                    <a:moveTo>
                      <a:pt x="4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1" y="43"/>
                      <a:pt x="2" y="43"/>
                    </a:cubicBezTo>
                    <a:cubicBezTo>
                      <a:pt x="42" y="43"/>
                      <a:pt x="42" y="43"/>
                      <a:pt x="42" y="43"/>
                    </a:cubicBezTo>
                    <a:cubicBezTo>
                      <a:pt x="43" y="43"/>
                      <a:pt x="44" y="43"/>
                      <a:pt x="44" y="42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0"/>
                      <a:pt x="43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1" name="Freeform 32"/>
              <p:cNvSpPr>
                <a:spLocks/>
              </p:cNvSpPr>
              <p:nvPr/>
            </p:nvSpPr>
            <p:spPr bwMode="auto">
              <a:xfrm>
                <a:off x="7418388" y="4581525"/>
                <a:ext cx="77788" cy="44450"/>
              </a:xfrm>
              <a:custGeom>
                <a:avLst/>
                <a:gdLst>
                  <a:gd name="T0" fmla="*/ 15 w 32"/>
                  <a:gd name="T1" fmla="*/ 0 h 18"/>
                  <a:gd name="T2" fmla="*/ 11 w 32"/>
                  <a:gd name="T3" fmla="*/ 2 h 18"/>
                  <a:gd name="T4" fmla="*/ 0 w 32"/>
                  <a:gd name="T5" fmla="*/ 9 h 18"/>
                  <a:gd name="T6" fmla="*/ 0 w 32"/>
                  <a:gd name="T7" fmla="*/ 10 h 18"/>
                  <a:gd name="T8" fmla="*/ 15 w 32"/>
                  <a:gd name="T9" fmla="*/ 18 h 18"/>
                  <a:gd name="T10" fmla="*/ 16 w 32"/>
                  <a:gd name="T11" fmla="*/ 18 h 18"/>
                  <a:gd name="T12" fmla="*/ 16 w 32"/>
                  <a:gd name="T13" fmla="*/ 18 h 18"/>
                  <a:gd name="T14" fmla="*/ 32 w 32"/>
                  <a:gd name="T15" fmla="*/ 9 h 18"/>
                  <a:gd name="T16" fmla="*/ 19 w 32"/>
                  <a:gd name="T17" fmla="*/ 2 h 18"/>
                  <a:gd name="T18" fmla="*/ 15 w 32"/>
                  <a:gd name="T1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18">
                    <a:moveTo>
                      <a:pt x="15" y="0"/>
                    </a:moveTo>
                    <a:cubicBezTo>
                      <a:pt x="14" y="0"/>
                      <a:pt x="13" y="1"/>
                      <a:pt x="11" y="2"/>
                    </a:cubicBezTo>
                    <a:cubicBezTo>
                      <a:pt x="8" y="4"/>
                      <a:pt x="4" y="6"/>
                      <a:pt x="0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5" y="12"/>
                      <a:pt x="10" y="15"/>
                      <a:pt x="15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21" y="15"/>
                      <a:pt x="26" y="12"/>
                      <a:pt x="32" y="9"/>
                    </a:cubicBezTo>
                    <a:cubicBezTo>
                      <a:pt x="27" y="6"/>
                      <a:pt x="23" y="4"/>
                      <a:pt x="19" y="2"/>
                    </a:cubicBezTo>
                    <a:cubicBezTo>
                      <a:pt x="18" y="1"/>
                      <a:pt x="17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2" name="Freeform 33"/>
              <p:cNvSpPr>
                <a:spLocks noEditPoints="1"/>
              </p:cNvSpPr>
              <p:nvPr/>
            </p:nvSpPr>
            <p:spPr bwMode="auto">
              <a:xfrm>
                <a:off x="7696200" y="4792663"/>
                <a:ext cx="19050" cy="30163"/>
              </a:xfrm>
              <a:custGeom>
                <a:avLst/>
                <a:gdLst>
                  <a:gd name="T0" fmla="*/ 2 w 8"/>
                  <a:gd name="T1" fmla="*/ 6 h 12"/>
                  <a:gd name="T2" fmla="*/ 2 w 8"/>
                  <a:gd name="T3" fmla="*/ 2 h 12"/>
                  <a:gd name="T4" fmla="*/ 4 w 8"/>
                  <a:gd name="T5" fmla="*/ 2 h 12"/>
                  <a:gd name="T6" fmla="*/ 6 w 8"/>
                  <a:gd name="T7" fmla="*/ 4 h 12"/>
                  <a:gd name="T8" fmla="*/ 4 w 8"/>
                  <a:gd name="T9" fmla="*/ 6 h 12"/>
                  <a:gd name="T10" fmla="*/ 2 w 8"/>
                  <a:gd name="T11" fmla="*/ 6 h 12"/>
                  <a:gd name="T12" fmla="*/ 4 w 8"/>
                  <a:gd name="T13" fmla="*/ 0 h 12"/>
                  <a:gd name="T14" fmla="*/ 0 w 8"/>
                  <a:gd name="T15" fmla="*/ 0 h 12"/>
                  <a:gd name="T16" fmla="*/ 0 w 8"/>
                  <a:gd name="T17" fmla="*/ 12 h 12"/>
                  <a:gd name="T18" fmla="*/ 2 w 8"/>
                  <a:gd name="T19" fmla="*/ 12 h 12"/>
                  <a:gd name="T20" fmla="*/ 2 w 8"/>
                  <a:gd name="T21" fmla="*/ 8 h 12"/>
                  <a:gd name="T22" fmla="*/ 4 w 8"/>
                  <a:gd name="T23" fmla="*/ 8 h 12"/>
                  <a:gd name="T24" fmla="*/ 8 w 8"/>
                  <a:gd name="T25" fmla="*/ 4 h 12"/>
                  <a:gd name="T26" fmla="*/ 4 w 8"/>
                  <a:gd name="T2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2">
                    <a:moveTo>
                      <a:pt x="2" y="6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6" y="3"/>
                      <a:pt x="6" y="4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2" y="6"/>
                      <a:pt x="2" y="6"/>
                      <a:pt x="2" y="6"/>
                    </a:cubicBezTo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6" y="8"/>
                      <a:pt x="8" y="7"/>
                      <a:pt x="8" y="4"/>
                    </a:cubicBezTo>
                    <a:cubicBezTo>
                      <a:pt x="8" y="1"/>
                      <a:pt x="6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3" name="Freeform 34"/>
              <p:cNvSpPr>
                <a:spLocks/>
              </p:cNvSpPr>
              <p:nvPr/>
            </p:nvSpPr>
            <p:spPr bwMode="auto">
              <a:xfrm>
                <a:off x="7307263" y="4581525"/>
                <a:ext cx="79375" cy="44450"/>
              </a:xfrm>
              <a:custGeom>
                <a:avLst/>
                <a:gdLst>
                  <a:gd name="T0" fmla="*/ 16 w 32"/>
                  <a:gd name="T1" fmla="*/ 0 h 18"/>
                  <a:gd name="T2" fmla="*/ 15 w 32"/>
                  <a:gd name="T3" fmla="*/ 0 h 18"/>
                  <a:gd name="T4" fmla="*/ 0 w 32"/>
                  <a:gd name="T5" fmla="*/ 9 h 18"/>
                  <a:gd name="T6" fmla="*/ 16 w 32"/>
                  <a:gd name="T7" fmla="*/ 18 h 18"/>
                  <a:gd name="T8" fmla="*/ 16 w 32"/>
                  <a:gd name="T9" fmla="*/ 18 h 18"/>
                  <a:gd name="T10" fmla="*/ 17 w 32"/>
                  <a:gd name="T11" fmla="*/ 18 h 18"/>
                  <a:gd name="T12" fmla="*/ 31 w 32"/>
                  <a:gd name="T13" fmla="*/ 10 h 18"/>
                  <a:gd name="T14" fmla="*/ 32 w 32"/>
                  <a:gd name="T15" fmla="*/ 9 h 18"/>
                  <a:gd name="T16" fmla="*/ 17 w 32"/>
                  <a:gd name="T17" fmla="*/ 0 h 18"/>
                  <a:gd name="T18" fmla="*/ 16 w 32"/>
                  <a:gd name="T1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18">
                    <a:moveTo>
                      <a:pt x="16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0" y="3"/>
                      <a:pt x="6" y="6"/>
                      <a:pt x="0" y="9"/>
                    </a:cubicBezTo>
                    <a:cubicBezTo>
                      <a:pt x="6" y="12"/>
                      <a:pt x="11" y="15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7" y="18"/>
                      <a:pt x="17" y="18"/>
                    </a:cubicBezTo>
                    <a:cubicBezTo>
                      <a:pt x="22" y="15"/>
                      <a:pt x="26" y="13"/>
                      <a:pt x="31" y="10"/>
                    </a:cubicBezTo>
                    <a:cubicBezTo>
                      <a:pt x="31" y="10"/>
                      <a:pt x="32" y="10"/>
                      <a:pt x="32" y="9"/>
                    </a:cubicBezTo>
                    <a:cubicBezTo>
                      <a:pt x="27" y="6"/>
                      <a:pt x="22" y="3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4" name="Freeform 35"/>
              <p:cNvSpPr>
                <a:spLocks noEditPoints="1"/>
              </p:cNvSpPr>
              <p:nvPr/>
            </p:nvSpPr>
            <p:spPr bwMode="auto">
              <a:xfrm>
                <a:off x="5994400" y="3611563"/>
                <a:ext cx="1931988" cy="1746250"/>
              </a:xfrm>
              <a:custGeom>
                <a:avLst/>
                <a:gdLst>
                  <a:gd name="T0" fmla="*/ 720 w 787"/>
                  <a:gd name="T1" fmla="*/ 458 h 711"/>
                  <a:gd name="T2" fmla="*/ 726 w 787"/>
                  <a:gd name="T3" fmla="*/ 475 h 711"/>
                  <a:gd name="T4" fmla="*/ 732 w 787"/>
                  <a:gd name="T5" fmla="*/ 486 h 711"/>
                  <a:gd name="T6" fmla="*/ 726 w 787"/>
                  <a:gd name="T7" fmla="*/ 497 h 711"/>
                  <a:gd name="T8" fmla="*/ 720 w 787"/>
                  <a:gd name="T9" fmla="*/ 515 h 711"/>
                  <a:gd name="T10" fmla="*/ 709 w 787"/>
                  <a:gd name="T11" fmla="*/ 519 h 711"/>
                  <a:gd name="T12" fmla="*/ 696 w 787"/>
                  <a:gd name="T13" fmla="*/ 519 h 711"/>
                  <a:gd name="T14" fmla="*/ 681 w 787"/>
                  <a:gd name="T15" fmla="*/ 515 h 711"/>
                  <a:gd name="T16" fmla="*/ 670 w 787"/>
                  <a:gd name="T17" fmla="*/ 507 h 711"/>
                  <a:gd name="T18" fmla="*/ 664 w 787"/>
                  <a:gd name="T19" fmla="*/ 496 h 711"/>
                  <a:gd name="T20" fmla="*/ 670 w 787"/>
                  <a:gd name="T21" fmla="*/ 485 h 711"/>
                  <a:gd name="T22" fmla="*/ 665 w 787"/>
                  <a:gd name="T23" fmla="*/ 469 h 711"/>
                  <a:gd name="T24" fmla="*/ 678 w 787"/>
                  <a:gd name="T25" fmla="*/ 454 h 711"/>
                  <a:gd name="T26" fmla="*/ 690 w 787"/>
                  <a:gd name="T27" fmla="*/ 454 h 711"/>
                  <a:gd name="T28" fmla="*/ 706 w 787"/>
                  <a:gd name="T29" fmla="*/ 458 h 711"/>
                  <a:gd name="T30" fmla="*/ 578 w 787"/>
                  <a:gd name="T31" fmla="*/ 427 h 711"/>
                  <a:gd name="T32" fmla="*/ 613 w 787"/>
                  <a:gd name="T33" fmla="*/ 403 h 711"/>
                  <a:gd name="T34" fmla="*/ 551 w 787"/>
                  <a:gd name="T35" fmla="*/ 436 h 711"/>
                  <a:gd name="T36" fmla="*/ 551 w 787"/>
                  <a:gd name="T37" fmla="*/ 394 h 711"/>
                  <a:gd name="T38" fmla="*/ 570 w 787"/>
                  <a:gd name="T39" fmla="*/ 424 h 711"/>
                  <a:gd name="T40" fmla="*/ 307 w 787"/>
                  <a:gd name="T41" fmla="*/ 402 h 711"/>
                  <a:gd name="T42" fmla="*/ 369 w 787"/>
                  <a:gd name="T43" fmla="*/ 445 h 711"/>
                  <a:gd name="T44" fmla="*/ 332 w 787"/>
                  <a:gd name="T45" fmla="*/ 433 h 711"/>
                  <a:gd name="T46" fmla="*/ 554 w 787"/>
                  <a:gd name="T47" fmla="*/ 386 h 711"/>
                  <a:gd name="T48" fmla="*/ 573 w 787"/>
                  <a:gd name="T49" fmla="*/ 356 h 711"/>
                  <a:gd name="T50" fmla="*/ 573 w 787"/>
                  <a:gd name="T51" fmla="*/ 398 h 711"/>
                  <a:gd name="T52" fmla="*/ 13 w 787"/>
                  <a:gd name="T53" fmla="*/ 507 h 711"/>
                  <a:gd name="T54" fmla="*/ 701 w 787"/>
                  <a:gd name="T55" fmla="*/ 347 h 711"/>
                  <a:gd name="T56" fmla="*/ 726 w 787"/>
                  <a:gd name="T57" fmla="*/ 345 h 711"/>
                  <a:gd name="T58" fmla="*/ 744 w 787"/>
                  <a:gd name="T59" fmla="*/ 353 h 711"/>
                  <a:gd name="T60" fmla="*/ 710 w 787"/>
                  <a:gd name="T61" fmla="*/ 291 h 711"/>
                  <a:gd name="T62" fmla="*/ 688 w 787"/>
                  <a:gd name="T63" fmla="*/ 308 h 711"/>
                  <a:gd name="T64" fmla="*/ 732 w 787"/>
                  <a:gd name="T65" fmla="*/ 291 h 711"/>
                  <a:gd name="T66" fmla="*/ 740 w 787"/>
                  <a:gd name="T67" fmla="*/ 320 h 711"/>
                  <a:gd name="T68" fmla="*/ 729 w 787"/>
                  <a:gd name="T69" fmla="*/ 310 h 711"/>
                  <a:gd name="T70" fmla="*/ 208 w 787"/>
                  <a:gd name="T71" fmla="*/ 220 h 711"/>
                  <a:gd name="T72" fmla="*/ 215 w 787"/>
                  <a:gd name="T73" fmla="*/ 223 h 711"/>
                  <a:gd name="T74" fmla="*/ 231 w 787"/>
                  <a:gd name="T75" fmla="*/ 220 h 711"/>
                  <a:gd name="T76" fmla="*/ 518 w 787"/>
                  <a:gd name="T77" fmla="*/ 200 h 711"/>
                  <a:gd name="T78" fmla="*/ 202 w 787"/>
                  <a:gd name="T79" fmla="*/ 200 h 711"/>
                  <a:gd name="T80" fmla="*/ 144 w 787"/>
                  <a:gd name="T81" fmla="*/ 235 h 711"/>
                  <a:gd name="T82" fmla="*/ 149 w 787"/>
                  <a:gd name="T83" fmla="*/ 239 h 711"/>
                  <a:gd name="T84" fmla="*/ 153 w 787"/>
                  <a:gd name="T85" fmla="*/ 240 h 711"/>
                  <a:gd name="T86" fmla="*/ 292 w 787"/>
                  <a:gd name="T87" fmla="*/ 402 h 711"/>
                  <a:gd name="T88" fmla="*/ 0 w 787"/>
                  <a:gd name="T89" fmla="*/ 317 h 711"/>
                  <a:gd name="T90" fmla="*/ 209 w 787"/>
                  <a:gd name="T91" fmla="*/ 408 h 711"/>
                  <a:gd name="T92" fmla="*/ 299 w 787"/>
                  <a:gd name="T93" fmla="*/ 541 h 711"/>
                  <a:gd name="T94" fmla="*/ 334 w 787"/>
                  <a:gd name="T95" fmla="*/ 684 h 711"/>
                  <a:gd name="T96" fmla="*/ 479 w 787"/>
                  <a:gd name="T97" fmla="*/ 526 h 711"/>
                  <a:gd name="T98" fmla="*/ 430 w 787"/>
                  <a:gd name="T99" fmla="*/ 504 h 711"/>
                  <a:gd name="T100" fmla="*/ 400 w 787"/>
                  <a:gd name="T101" fmla="*/ 473 h 711"/>
                  <a:gd name="T102" fmla="*/ 404 w 787"/>
                  <a:gd name="T103" fmla="*/ 409 h 711"/>
                  <a:gd name="T104" fmla="*/ 635 w 787"/>
                  <a:gd name="T105" fmla="*/ 518 h 711"/>
                  <a:gd name="T106" fmla="*/ 541 w 787"/>
                  <a:gd name="T107" fmla="*/ 477 h 711"/>
                  <a:gd name="T108" fmla="*/ 570 w 787"/>
                  <a:gd name="T109" fmla="*/ 327 h 711"/>
                  <a:gd name="T110" fmla="*/ 787 w 787"/>
                  <a:gd name="T111" fmla="*/ 320 h 711"/>
                  <a:gd name="T112" fmla="*/ 361 w 787"/>
                  <a:gd name="T113" fmla="*/ 308 h 711"/>
                  <a:gd name="T114" fmla="*/ 584 w 787"/>
                  <a:gd name="T115" fmla="*/ 239 h 711"/>
                  <a:gd name="T116" fmla="*/ 588 w 787"/>
                  <a:gd name="T117" fmla="*/ 238 h 711"/>
                  <a:gd name="T118" fmla="*/ 591 w 787"/>
                  <a:gd name="T119" fmla="*/ 235 h 711"/>
                  <a:gd name="T120" fmla="*/ 594 w 787"/>
                  <a:gd name="T121" fmla="*/ 232 h 711"/>
                  <a:gd name="T122" fmla="*/ 595 w 787"/>
                  <a:gd name="T123" fmla="*/ 228 h 711"/>
                  <a:gd name="T124" fmla="*/ 531 w 787"/>
                  <a:gd name="T125" fmla="*/ 200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87" h="711">
                    <a:moveTo>
                      <a:pt x="709" y="458"/>
                    </a:moveTo>
                    <a:cubicBezTo>
                      <a:pt x="715" y="458"/>
                      <a:pt x="715" y="458"/>
                      <a:pt x="715" y="458"/>
                    </a:cubicBezTo>
                    <a:cubicBezTo>
                      <a:pt x="715" y="454"/>
                      <a:pt x="715" y="454"/>
                      <a:pt x="715" y="454"/>
                    </a:cubicBezTo>
                    <a:cubicBezTo>
                      <a:pt x="715" y="453"/>
                      <a:pt x="716" y="452"/>
                      <a:pt x="717" y="452"/>
                    </a:cubicBezTo>
                    <a:cubicBezTo>
                      <a:pt x="718" y="452"/>
                      <a:pt x="718" y="453"/>
                      <a:pt x="718" y="454"/>
                    </a:cubicBezTo>
                    <a:cubicBezTo>
                      <a:pt x="718" y="458"/>
                      <a:pt x="718" y="458"/>
                      <a:pt x="718" y="458"/>
                    </a:cubicBezTo>
                    <a:cubicBezTo>
                      <a:pt x="720" y="458"/>
                      <a:pt x="720" y="458"/>
                      <a:pt x="720" y="458"/>
                    </a:cubicBezTo>
                    <a:cubicBezTo>
                      <a:pt x="723" y="458"/>
                      <a:pt x="726" y="461"/>
                      <a:pt x="726" y="465"/>
                    </a:cubicBezTo>
                    <a:cubicBezTo>
                      <a:pt x="726" y="466"/>
                      <a:pt x="726" y="466"/>
                      <a:pt x="726" y="466"/>
                    </a:cubicBezTo>
                    <a:cubicBezTo>
                      <a:pt x="731" y="466"/>
                      <a:pt x="731" y="466"/>
                      <a:pt x="731" y="466"/>
                    </a:cubicBezTo>
                    <a:cubicBezTo>
                      <a:pt x="732" y="466"/>
                      <a:pt x="732" y="467"/>
                      <a:pt x="732" y="468"/>
                    </a:cubicBezTo>
                    <a:cubicBezTo>
                      <a:pt x="732" y="469"/>
                      <a:pt x="732" y="469"/>
                      <a:pt x="731" y="469"/>
                    </a:cubicBezTo>
                    <a:cubicBezTo>
                      <a:pt x="726" y="469"/>
                      <a:pt x="726" y="469"/>
                      <a:pt x="726" y="469"/>
                    </a:cubicBezTo>
                    <a:cubicBezTo>
                      <a:pt x="726" y="475"/>
                      <a:pt x="726" y="475"/>
                      <a:pt x="726" y="475"/>
                    </a:cubicBezTo>
                    <a:cubicBezTo>
                      <a:pt x="731" y="475"/>
                      <a:pt x="731" y="475"/>
                      <a:pt x="731" y="475"/>
                    </a:cubicBezTo>
                    <a:cubicBezTo>
                      <a:pt x="732" y="475"/>
                      <a:pt x="732" y="476"/>
                      <a:pt x="732" y="477"/>
                    </a:cubicBezTo>
                    <a:cubicBezTo>
                      <a:pt x="732" y="478"/>
                      <a:pt x="732" y="479"/>
                      <a:pt x="731" y="479"/>
                    </a:cubicBezTo>
                    <a:cubicBezTo>
                      <a:pt x="726" y="479"/>
                      <a:pt x="726" y="479"/>
                      <a:pt x="726" y="479"/>
                    </a:cubicBezTo>
                    <a:cubicBezTo>
                      <a:pt x="726" y="485"/>
                      <a:pt x="726" y="485"/>
                      <a:pt x="726" y="485"/>
                    </a:cubicBezTo>
                    <a:cubicBezTo>
                      <a:pt x="731" y="485"/>
                      <a:pt x="731" y="485"/>
                      <a:pt x="731" y="485"/>
                    </a:cubicBezTo>
                    <a:cubicBezTo>
                      <a:pt x="732" y="485"/>
                      <a:pt x="732" y="486"/>
                      <a:pt x="732" y="486"/>
                    </a:cubicBezTo>
                    <a:cubicBezTo>
                      <a:pt x="732" y="487"/>
                      <a:pt x="732" y="488"/>
                      <a:pt x="731" y="488"/>
                    </a:cubicBezTo>
                    <a:cubicBezTo>
                      <a:pt x="726" y="488"/>
                      <a:pt x="726" y="488"/>
                      <a:pt x="726" y="488"/>
                    </a:cubicBezTo>
                    <a:cubicBezTo>
                      <a:pt x="726" y="494"/>
                      <a:pt x="726" y="494"/>
                      <a:pt x="726" y="494"/>
                    </a:cubicBezTo>
                    <a:cubicBezTo>
                      <a:pt x="731" y="494"/>
                      <a:pt x="731" y="494"/>
                      <a:pt x="731" y="494"/>
                    </a:cubicBezTo>
                    <a:cubicBezTo>
                      <a:pt x="732" y="494"/>
                      <a:pt x="732" y="495"/>
                      <a:pt x="732" y="496"/>
                    </a:cubicBezTo>
                    <a:cubicBezTo>
                      <a:pt x="732" y="497"/>
                      <a:pt x="732" y="497"/>
                      <a:pt x="731" y="497"/>
                    </a:cubicBezTo>
                    <a:cubicBezTo>
                      <a:pt x="726" y="497"/>
                      <a:pt x="726" y="497"/>
                      <a:pt x="726" y="497"/>
                    </a:cubicBezTo>
                    <a:cubicBezTo>
                      <a:pt x="726" y="504"/>
                      <a:pt x="726" y="504"/>
                      <a:pt x="726" y="504"/>
                    </a:cubicBezTo>
                    <a:cubicBezTo>
                      <a:pt x="731" y="504"/>
                      <a:pt x="731" y="504"/>
                      <a:pt x="731" y="504"/>
                    </a:cubicBezTo>
                    <a:cubicBezTo>
                      <a:pt x="732" y="504"/>
                      <a:pt x="732" y="504"/>
                      <a:pt x="732" y="505"/>
                    </a:cubicBezTo>
                    <a:cubicBezTo>
                      <a:pt x="732" y="506"/>
                      <a:pt x="732" y="507"/>
                      <a:pt x="731" y="507"/>
                    </a:cubicBezTo>
                    <a:cubicBezTo>
                      <a:pt x="726" y="507"/>
                      <a:pt x="726" y="507"/>
                      <a:pt x="726" y="507"/>
                    </a:cubicBezTo>
                    <a:cubicBezTo>
                      <a:pt x="726" y="508"/>
                      <a:pt x="726" y="508"/>
                      <a:pt x="726" y="508"/>
                    </a:cubicBezTo>
                    <a:cubicBezTo>
                      <a:pt x="726" y="512"/>
                      <a:pt x="723" y="515"/>
                      <a:pt x="720" y="515"/>
                    </a:cubicBezTo>
                    <a:cubicBezTo>
                      <a:pt x="718" y="515"/>
                      <a:pt x="718" y="515"/>
                      <a:pt x="718" y="515"/>
                    </a:cubicBezTo>
                    <a:cubicBezTo>
                      <a:pt x="718" y="519"/>
                      <a:pt x="718" y="519"/>
                      <a:pt x="718" y="519"/>
                    </a:cubicBezTo>
                    <a:cubicBezTo>
                      <a:pt x="718" y="520"/>
                      <a:pt x="718" y="521"/>
                      <a:pt x="717" y="521"/>
                    </a:cubicBezTo>
                    <a:cubicBezTo>
                      <a:pt x="716" y="521"/>
                      <a:pt x="715" y="520"/>
                      <a:pt x="715" y="519"/>
                    </a:cubicBezTo>
                    <a:cubicBezTo>
                      <a:pt x="715" y="515"/>
                      <a:pt x="715" y="515"/>
                      <a:pt x="715" y="515"/>
                    </a:cubicBezTo>
                    <a:cubicBezTo>
                      <a:pt x="709" y="515"/>
                      <a:pt x="709" y="515"/>
                      <a:pt x="709" y="515"/>
                    </a:cubicBezTo>
                    <a:cubicBezTo>
                      <a:pt x="709" y="519"/>
                      <a:pt x="709" y="519"/>
                      <a:pt x="709" y="519"/>
                    </a:cubicBezTo>
                    <a:cubicBezTo>
                      <a:pt x="709" y="520"/>
                      <a:pt x="708" y="521"/>
                      <a:pt x="707" y="521"/>
                    </a:cubicBezTo>
                    <a:cubicBezTo>
                      <a:pt x="706" y="521"/>
                      <a:pt x="706" y="520"/>
                      <a:pt x="706" y="519"/>
                    </a:cubicBezTo>
                    <a:cubicBezTo>
                      <a:pt x="706" y="515"/>
                      <a:pt x="706" y="515"/>
                      <a:pt x="706" y="515"/>
                    </a:cubicBezTo>
                    <a:cubicBezTo>
                      <a:pt x="700" y="515"/>
                      <a:pt x="700" y="515"/>
                      <a:pt x="700" y="515"/>
                    </a:cubicBezTo>
                    <a:cubicBezTo>
                      <a:pt x="700" y="519"/>
                      <a:pt x="700" y="519"/>
                      <a:pt x="700" y="519"/>
                    </a:cubicBezTo>
                    <a:cubicBezTo>
                      <a:pt x="700" y="520"/>
                      <a:pt x="699" y="521"/>
                      <a:pt x="698" y="521"/>
                    </a:cubicBezTo>
                    <a:cubicBezTo>
                      <a:pt x="697" y="521"/>
                      <a:pt x="696" y="520"/>
                      <a:pt x="696" y="519"/>
                    </a:cubicBezTo>
                    <a:cubicBezTo>
                      <a:pt x="696" y="515"/>
                      <a:pt x="696" y="515"/>
                      <a:pt x="696" y="515"/>
                    </a:cubicBezTo>
                    <a:cubicBezTo>
                      <a:pt x="690" y="515"/>
                      <a:pt x="690" y="515"/>
                      <a:pt x="690" y="515"/>
                    </a:cubicBezTo>
                    <a:cubicBezTo>
                      <a:pt x="690" y="519"/>
                      <a:pt x="690" y="519"/>
                      <a:pt x="690" y="519"/>
                    </a:cubicBezTo>
                    <a:cubicBezTo>
                      <a:pt x="690" y="520"/>
                      <a:pt x="689" y="521"/>
                      <a:pt x="689" y="521"/>
                    </a:cubicBezTo>
                    <a:cubicBezTo>
                      <a:pt x="688" y="521"/>
                      <a:pt x="687" y="520"/>
                      <a:pt x="687" y="519"/>
                    </a:cubicBezTo>
                    <a:cubicBezTo>
                      <a:pt x="687" y="515"/>
                      <a:pt x="687" y="515"/>
                      <a:pt x="687" y="515"/>
                    </a:cubicBezTo>
                    <a:cubicBezTo>
                      <a:pt x="681" y="515"/>
                      <a:pt x="681" y="515"/>
                      <a:pt x="681" y="515"/>
                    </a:cubicBezTo>
                    <a:cubicBezTo>
                      <a:pt x="681" y="519"/>
                      <a:pt x="681" y="519"/>
                      <a:pt x="681" y="519"/>
                    </a:cubicBezTo>
                    <a:cubicBezTo>
                      <a:pt x="681" y="520"/>
                      <a:pt x="680" y="521"/>
                      <a:pt x="679" y="521"/>
                    </a:cubicBezTo>
                    <a:cubicBezTo>
                      <a:pt x="678" y="521"/>
                      <a:pt x="678" y="520"/>
                      <a:pt x="678" y="519"/>
                    </a:cubicBezTo>
                    <a:cubicBezTo>
                      <a:pt x="678" y="515"/>
                      <a:pt x="678" y="515"/>
                      <a:pt x="678" y="515"/>
                    </a:cubicBezTo>
                    <a:cubicBezTo>
                      <a:pt x="676" y="515"/>
                      <a:pt x="676" y="515"/>
                      <a:pt x="676" y="515"/>
                    </a:cubicBezTo>
                    <a:cubicBezTo>
                      <a:pt x="673" y="515"/>
                      <a:pt x="670" y="512"/>
                      <a:pt x="670" y="508"/>
                    </a:cubicBezTo>
                    <a:cubicBezTo>
                      <a:pt x="670" y="507"/>
                      <a:pt x="670" y="507"/>
                      <a:pt x="670" y="507"/>
                    </a:cubicBezTo>
                    <a:cubicBezTo>
                      <a:pt x="665" y="507"/>
                      <a:pt x="665" y="507"/>
                      <a:pt x="665" y="507"/>
                    </a:cubicBezTo>
                    <a:cubicBezTo>
                      <a:pt x="664" y="507"/>
                      <a:pt x="664" y="506"/>
                      <a:pt x="664" y="505"/>
                    </a:cubicBezTo>
                    <a:cubicBezTo>
                      <a:pt x="664" y="504"/>
                      <a:pt x="664" y="504"/>
                      <a:pt x="665" y="504"/>
                    </a:cubicBezTo>
                    <a:cubicBezTo>
                      <a:pt x="670" y="504"/>
                      <a:pt x="670" y="504"/>
                      <a:pt x="670" y="504"/>
                    </a:cubicBezTo>
                    <a:cubicBezTo>
                      <a:pt x="670" y="497"/>
                      <a:pt x="670" y="497"/>
                      <a:pt x="670" y="497"/>
                    </a:cubicBezTo>
                    <a:cubicBezTo>
                      <a:pt x="665" y="497"/>
                      <a:pt x="665" y="497"/>
                      <a:pt x="665" y="497"/>
                    </a:cubicBezTo>
                    <a:cubicBezTo>
                      <a:pt x="664" y="497"/>
                      <a:pt x="664" y="497"/>
                      <a:pt x="664" y="496"/>
                    </a:cubicBezTo>
                    <a:cubicBezTo>
                      <a:pt x="664" y="495"/>
                      <a:pt x="664" y="494"/>
                      <a:pt x="665" y="494"/>
                    </a:cubicBezTo>
                    <a:cubicBezTo>
                      <a:pt x="670" y="494"/>
                      <a:pt x="670" y="494"/>
                      <a:pt x="670" y="494"/>
                    </a:cubicBezTo>
                    <a:cubicBezTo>
                      <a:pt x="670" y="488"/>
                      <a:pt x="670" y="488"/>
                      <a:pt x="670" y="488"/>
                    </a:cubicBezTo>
                    <a:cubicBezTo>
                      <a:pt x="665" y="488"/>
                      <a:pt x="665" y="488"/>
                      <a:pt x="665" y="488"/>
                    </a:cubicBezTo>
                    <a:cubicBezTo>
                      <a:pt x="664" y="488"/>
                      <a:pt x="664" y="487"/>
                      <a:pt x="664" y="486"/>
                    </a:cubicBezTo>
                    <a:cubicBezTo>
                      <a:pt x="664" y="486"/>
                      <a:pt x="664" y="485"/>
                      <a:pt x="665" y="485"/>
                    </a:cubicBezTo>
                    <a:cubicBezTo>
                      <a:pt x="670" y="485"/>
                      <a:pt x="670" y="485"/>
                      <a:pt x="670" y="485"/>
                    </a:cubicBezTo>
                    <a:cubicBezTo>
                      <a:pt x="670" y="479"/>
                      <a:pt x="670" y="479"/>
                      <a:pt x="670" y="479"/>
                    </a:cubicBezTo>
                    <a:cubicBezTo>
                      <a:pt x="665" y="479"/>
                      <a:pt x="665" y="479"/>
                      <a:pt x="665" y="479"/>
                    </a:cubicBezTo>
                    <a:cubicBezTo>
                      <a:pt x="664" y="479"/>
                      <a:pt x="664" y="478"/>
                      <a:pt x="664" y="477"/>
                    </a:cubicBezTo>
                    <a:cubicBezTo>
                      <a:pt x="664" y="476"/>
                      <a:pt x="664" y="475"/>
                      <a:pt x="665" y="475"/>
                    </a:cubicBezTo>
                    <a:cubicBezTo>
                      <a:pt x="670" y="475"/>
                      <a:pt x="670" y="475"/>
                      <a:pt x="670" y="475"/>
                    </a:cubicBezTo>
                    <a:cubicBezTo>
                      <a:pt x="670" y="469"/>
                      <a:pt x="670" y="469"/>
                      <a:pt x="670" y="469"/>
                    </a:cubicBezTo>
                    <a:cubicBezTo>
                      <a:pt x="665" y="469"/>
                      <a:pt x="665" y="469"/>
                      <a:pt x="665" y="469"/>
                    </a:cubicBezTo>
                    <a:cubicBezTo>
                      <a:pt x="664" y="469"/>
                      <a:pt x="664" y="469"/>
                      <a:pt x="664" y="468"/>
                    </a:cubicBezTo>
                    <a:cubicBezTo>
                      <a:pt x="664" y="467"/>
                      <a:pt x="664" y="466"/>
                      <a:pt x="665" y="466"/>
                    </a:cubicBezTo>
                    <a:cubicBezTo>
                      <a:pt x="670" y="466"/>
                      <a:pt x="670" y="466"/>
                      <a:pt x="670" y="466"/>
                    </a:cubicBezTo>
                    <a:cubicBezTo>
                      <a:pt x="670" y="465"/>
                      <a:pt x="670" y="465"/>
                      <a:pt x="670" y="465"/>
                    </a:cubicBezTo>
                    <a:cubicBezTo>
                      <a:pt x="670" y="461"/>
                      <a:pt x="673" y="458"/>
                      <a:pt x="676" y="458"/>
                    </a:cubicBezTo>
                    <a:cubicBezTo>
                      <a:pt x="678" y="458"/>
                      <a:pt x="678" y="458"/>
                      <a:pt x="678" y="458"/>
                    </a:cubicBezTo>
                    <a:cubicBezTo>
                      <a:pt x="678" y="454"/>
                      <a:pt x="678" y="454"/>
                      <a:pt x="678" y="454"/>
                    </a:cubicBezTo>
                    <a:cubicBezTo>
                      <a:pt x="678" y="453"/>
                      <a:pt x="678" y="452"/>
                      <a:pt x="679" y="452"/>
                    </a:cubicBezTo>
                    <a:cubicBezTo>
                      <a:pt x="680" y="452"/>
                      <a:pt x="681" y="453"/>
                      <a:pt x="681" y="454"/>
                    </a:cubicBezTo>
                    <a:cubicBezTo>
                      <a:pt x="681" y="458"/>
                      <a:pt x="681" y="458"/>
                      <a:pt x="681" y="458"/>
                    </a:cubicBezTo>
                    <a:cubicBezTo>
                      <a:pt x="687" y="458"/>
                      <a:pt x="687" y="458"/>
                      <a:pt x="687" y="458"/>
                    </a:cubicBezTo>
                    <a:cubicBezTo>
                      <a:pt x="687" y="454"/>
                      <a:pt x="687" y="454"/>
                      <a:pt x="687" y="454"/>
                    </a:cubicBezTo>
                    <a:cubicBezTo>
                      <a:pt x="687" y="453"/>
                      <a:pt x="688" y="452"/>
                      <a:pt x="689" y="452"/>
                    </a:cubicBezTo>
                    <a:cubicBezTo>
                      <a:pt x="689" y="452"/>
                      <a:pt x="690" y="453"/>
                      <a:pt x="690" y="454"/>
                    </a:cubicBezTo>
                    <a:cubicBezTo>
                      <a:pt x="690" y="458"/>
                      <a:pt x="690" y="458"/>
                      <a:pt x="690" y="458"/>
                    </a:cubicBezTo>
                    <a:cubicBezTo>
                      <a:pt x="696" y="458"/>
                      <a:pt x="696" y="458"/>
                      <a:pt x="696" y="458"/>
                    </a:cubicBezTo>
                    <a:cubicBezTo>
                      <a:pt x="696" y="454"/>
                      <a:pt x="696" y="454"/>
                      <a:pt x="696" y="454"/>
                    </a:cubicBezTo>
                    <a:cubicBezTo>
                      <a:pt x="696" y="453"/>
                      <a:pt x="697" y="452"/>
                      <a:pt x="698" y="452"/>
                    </a:cubicBezTo>
                    <a:cubicBezTo>
                      <a:pt x="699" y="452"/>
                      <a:pt x="700" y="453"/>
                      <a:pt x="700" y="454"/>
                    </a:cubicBezTo>
                    <a:cubicBezTo>
                      <a:pt x="700" y="458"/>
                      <a:pt x="700" y="458"/>
                      <a:pt x="700" y="458"/>
                    </a:cubicBezTo>
                    <a:cubicBezTo>
                      <a:pt x="706" y="458"/>
                      <a:pt x="706" y="458"/>
                      <a:pt x="706" y="458"/>
                    </a:cubicBezTo>
                    <a:cubicBezTo>
                      <a:pt x="706" y="454"/>
                      <a:pt x="706" y="454"/>
                      <a:pt x="706" y="454"/>
                    </a:cubicBezTo>
                    <a:cubicBezTo>
                      <a:pt x="706" y="453"/>
                      <a:pt x="706" y="452"/>
                      <a:pt x="707" y="452"/>
                    </a:cubicBezTo>
                    <a:cubicBezTo>
                      <a:pt x="708" y="452"/>
                      <a:pt x="709" y="453"/>
                      <a:pt x="709" y="454"/>
                    </a:cubicBezTo>
                    <a:cubicBezTo>
                      <a:pt x="709" y="458"/>
                      <a:pt x="709" y="458"/>
                      <a:pt x="709" y="458"/>
                    </a:cubicBezTo>
                    <a:moveTo>
                      <a:pt x="595" y="436"/>
                    </a:moveTo>
                    <a:cubicBezTo>
                      <a:pt x="595" y="436"/>
                      <a:pt x="594" y="436"/>
                      <a:pt x="594" y="436"/>
                    </a:cubicBezTo>
                    <a:cubicBezTo>
                      <a:pt x="589" y="433"/>
                      <a:pt x="583" y="430"/>
                      <a:pt x="578" y="427"/>
                    </a:cubicBezTo>
                    <a:cubicBezTo>
                      <a:pt x="577" y="426"/>
                      <a:pt x="577" y="425"/>
                      <a:pt x="577" y="424"/>
                    </a:cubicBezTo>
                    <a:cubicBezTo>
                      <a:pt x="576" y="418"/>
                      <a:pt x="576" y="412"/>
                      <a:pt x="577" y="406"/>
                    </a:cubicBezTo>
                    <a:cubicBezTo>
                      <a:pt x="577" y="405"/>
                      <a:pt x="577" y="404"/>
                      <a:pt x="578" y="403"/>
                    </a:cubicBezTo>
                    <a:cubicBezTo>
                      <a:pt x="583" y="400"/>
                      <a:pt x="589" y="397"/>
                      <a:pt x="594" y="394"/>
                    </a:cubicBezTo>
                    <a:cubicBezTo>
                      <a:pt x="594" y="394"/>
                      <a:pt x="595" y="394"/>
                      <a:pt x="595" y="394"/>
                    </a:cubicBezTo>
                    <a:cubicBezTo>
                      <a:pt x="596" y="394"/>
                      <a:pt x="596" y="394"/>
                      <a:pt x="597" y="394"/>
                    </a:cubicBezTo>
                    <a:cubicBezTo>
                      <a:pt x="602" y="397"/>
                      <a:pt x="607" y="400"/>
                      <a:pt x="613" y="403"/>
                    </a:cubicBezTo>
                    <a:cubicBezTo>
                      <a:pt x="614" y="404"/>
                      <a:pt x="614" y="405"/>
                      <a:pt x="614" y="406"/>
                    </a:cubicBezTo>
                    <a:cubicBezTo>
                      <a:pt x="614" y="409"/>
                      <a:pt x="614" y="412"/>
                      <a:pt x="614" y="415"/>
                    </a:cubicBezTo>
                    <a:cubicBezTo>
                      <a:pt x="614" y="418"/>
                      <a:pt x="615" y="421"/>
                      <a:pt x="614" y="424"/>
                    </a:cubicBezTo>
                    <a:cubicBezTo>
                      <a:pt x="614" y="425"/>
                      <a:pt x="614" y="426"/>
                      <a:pt x="613" y="427"/>
                    </a:cubicBezTo>
                    <a:cubicBezTo>
                      <a:pt x="608" y="430"/>
                      <a:pt x="602" y="433"/>
                      <a:pt x="597" y="436"/>
                    </a:cubicBezTo>
                    <a:cubicBezTo>
                      <a:pt x="597" y="436"/>
                      <a:pt x="596" y="436"/>
                      <a:pt x="595" y="436"/>
                    </a:cubicBezTo>
                    <a:moveTo>
                      <a:pt x="551" y="436"/>
                    </a:moveTo>
                    <a:cubicBezTo>
                      <a:pt x="551" y="436"/>
                      <a:pt x="550" y="436"/>
                      <a:pt x="550" y="436"/>
                    </a:cubicBezTo>
                    <a:cubicBezTo>
                      <a:pt x="544" y="433"/>
                      <a:pt x="539" y="430"/>
                      <a:pt x="534" y="427"/>
                    </a:cubicBezTo>
                    <a:cubicBezTo>
                      <a:pt x="533" y="426"/>
                      <a:pt x="532" y="425"/>
                      <a:pt x="532" y="424"/>
                    </a:cubicBezTo>
                    <a:cubicBezTo>
                      <a:pt x="532" y="418"/>
                      <a:pt x="532" y="412"/>
                      <a:pt x="532" y="406"/>
                    </a:cubicBezTo>
                    <a:cubicBezTo>
                      <a:pt x="532" y="405"/>
                      <a:pt x="533" y="404"/>
                      <a:pt x="534" y="403"/>
                    </a:cubicBezTo>
                    <a:cubicBezTo>
                      <a:pt x="539" y="400"/>
                      <a:pt x="544" y="397"/>
                      <a:pt x="550" y="394"/>
                    </a:cubicBezTo>
                    <a:cubicBezTo>
                      <a:pt x="550" y="394"/>
                      <a:pt x="551" y="394"/>
                      <a:pt x="551" y="394"/>
                    </a:cubicBezTo>
                    <a:cubicBezTo>
                      <a:pt x="552" y="394"/>
                      <a:pt x="552" y="394"/>
                      <a:pt x="552" y="394"/>
                    </a:cubicBezTo>
                    <a:cubicBezTo>
                      <a:pt x="558" y="397"/>
                      <a:pt x="563" y="400"/>
                      <a:pt x="568" y="403"/>
                    </a:cubicBezTo>
                    <a:cubicBezTo>
                      <a:pt x="570" y="404"/>
                      <a:pt x="570" y="405"/>
                      <a:pt x="570" y="406"/>
                    </a:cubicBezTo>
                    <a:cubicBezTo>
                      <a:pt x="570" y="408"/>
                      <a:pt x="570" y="409"/>
                      <a:pt x="570" y="411"/>
                    </a:cubicBezTo>
                    <a:cubicBezTo>
                      <a:pt x="570" y="412"/>
                      <a:pt x="570" y="414"/>
                      <a:pt x="570" y="415"/>
                    </a:cubicBezTo>
                    <a:cubicBezTo>
                      <a:pt x="570" y="417"/>
                      <a:pt x="570" y="418"/>
                      <a:pt x="570" y="419"/>
                    </a:cubicBezTo>
                    <a:cubicBezTo>
                      <a:pt x="570" y="421"/>
                      <a:pt x="570" y="422"/>
                      <a:pt x="570" y="424"/>
                    </a:cubicBezTo>
                    <a:cubicBezTo>
                      <a:pt x="570" y="425"/>
                      <a:pt x="570" y="426"/>
                      <a:pt x="568" y="427"/>
                    </a:cubicBezTo>
                    <a:cubicBezTo>
                      <a:pt x="563" y="430"/>
                      <a:pt x="558" y="433"/>
                      <a:pt x="553" y="436"/>
                    </a:cubicBezTo>
                    <a:cubicBezTo>
                      <a:pt x="552" y="436"/>
                      <a:pt x="552" y="436"/>
                      <a:pt x="551" y="436"/>
                    </a:cubicBezTo>
                    <a:moveTo>
                      <a:pt x="332" y="448"/>
                    </a:moveTo>
                    <a:cubicBezTo>
                      <a:pt x="317" y="442"/>
                      <a:pt x="306" y="427"/>
                      <a:pt x="306" y="409"/>
                    </a:cubicBezTo>
                    <a:cubicBezTo>
                      <a:pt x="306" y="409"/>
                      <a:pt x="306" y="408"/>
                      <a:pt x="306" y="408"/>
                    </a:cubicBezTo>
                    <a:cubicBezTo>
                      <a:pt x="306" y="406"/>
                      <a:pt x="306" y="404"/>
                      <a:pt x="307" y="402"/>
                    </a:cubicBezTo>
                    <a:cubicBezTo>
                      <a:pt x="310" y="382"/>
                      <a:pt x="327" y="367"/>
                      <a:pt x="348" y="367"/>
                    </a:cubicBezTo>
                    <a:cubicBezTo>
                      <a:pt x="350" y="367"/>
                      <a:pt x="353" y="367"/>
                      <a:pt x="355" y="368"/>
                    </a:cubicBezTo>
                    <a:cubicBezTo>
                      <a:pt x="357" y="368"/>
                      <a:pt x="359" y="369"/>
                      <a:pt x="361" y="369"/>
                    </a:cubicBezTo>
                    <a:cubicBezTo>
                      <a:pt x="373" y="373"/>
                      <a:pt x="382" y="382"/>
                      <a:pt x="387" y="394"/>
                    </a:cubicBezTo>
                    <a:cubicBezTo>
                      <a:pt x="388" y="395"/>
                      <a:pt x="388" y="397"/>
                      <a:pt x="388" y="398"/>
                    </a:cubicBezTo>
                    <a:cubicBezTo>
                      <a:pt x="389" y="402"/>
                      <a:pt x="390" y="405"/>
                      <a:pt x="390" y="409"/>
                    </a:cubicBezTo>
                    <a:cubicBezTo>
                      <a:pt x="390" y="425"/>
                      <a:pt x="381" y="438"/>
                      <a:pt x="369" y="445"/>
                    </a:cubicBezTo>
                    <a:cubicBezTo>
                      <a:pt x="369" y="436"/>
                      <a:pt x="369" y="436"/>
                      <a:pt x="369" y="436"/>
                    </a:cubicBezTo>
                    <a:cubicBezTo>
                      <a:pt x="369" y="436"/>
                      <a:pt x="369" y="436"/>
                      <a:pt x="369" y="436"/>
                    </a:cubicBezTo>
                    <a:cubicBezTo>
                      <a:pt x="369" y="435"/>
                      <a:pt x="369" y="434"/>
                      <a:pt x="369" y="433"/>
                    </a:cubicBezTo>
                    <a:cubicBezTo>
                      <a:pt x="369" y="424"/>
                      <a:pt x="369" y="424"/>
                      <a:pt x="369" y="424"/>
                    </a:cubicBezTo>
                    <a:cubicBezTo>
                      <a:pt x="369" y="414"/>
                      <a:pt x="361" y="406"/>
                      <a:pt x="350" y="406"/>
                    </a:cubicBezTo>
                    <a:cubicBezTo>
                      <a:pt x="340" y="406"/>
                      <a:pt x="332" y="414"/>
                      <a:pt x="332" y="424"/>
                    </a:cubicBezTo>
                    <a:cubicBezTo>
                      <a:pt x="332" y="433"/>
                      <a:pt x="332" y="433"/>
                      <a:pt x="332" y="433"/>
                    </a:cubicBezTo>
                    <a:cubicBezTo>
                      <a:pt x="332" y="434"/>
                      <a:pt x="332" y="435"/>
                      <a:pt x="332" y="436"/>
                    </a:cubicBezTo>
                    <a:cubicBezTo>
                      <a:pt x="332" y="436"/>
                      <a:pt x="332" y="436"/>
                      <a:pt x="332" y="436"/>
                    </a:cubicBezTo>
                    <a:cubicBezTo>
                      <a:pt x="332" y="448"/>
                      <a:pt x="332" y="448"/>
                      <a:pt x="332" y="448"/>
                    </a:cubicBezTo>
                    <a:moveTo>
                      <a:pt x="573" y="398"/>
                    </a:moveTo>
                    <a:cubicBezTo>
                      <a:pt x="573" y="398"/>
                      <a:pt x="572" y="398"/>
                      <a:pt x="572" y="398"/>
                    </a:cubicBezTo>
                    <a:cubicBezTo>
                      <a:pt x="566" y="395"/>
                      <a:pt x="561" y="392"/>
                      <a:pt x="556" y="389"/>
                    </a:cubicBezTo>
                    <a:cubicBezTo>
                      <a:pt x="555" y="388"/>
                      <a:pt x="554" y="387"/>
                      <a:pt x="554" y="386"/>
                    </a:cubicBezTo>
                    <a:cubicBezTo>
                      <a:pt x="554" y="384"/>
                      <a:pt x="554" y="383"/>
                      <a:pt x="554" y="381"/>
                    </a:cubicBezTo>
                    <a:cubicBezTo>
                      <a:pt x="554" y="380"/>
                      <a:pt x="554" y="378"/>
                      <a:pt x="554" y="377"/>
                    </a:cubicBezTo>
                    <a:cubicBezTo>
                      <a:pt x="554" y="375"/>
                      <a:pt x="554" y="374"/>
                      <a:pt x="554" y="372"/>
                    </a:cubicBezTo>
                    <a:cubicBezTo>
                      <a:pt x="554" y="371"/>
                      <a:pt x="554" y="369"/>
                      <a:pt x="554" y="368"/>
                    </a:cubicBezTo>
                    <a:cubicBezTo>
                      <a:pt x="554" y="367"/>
                      <a:pt x="555" y="366"/>
                      <a:pt x="556" y="365"/>
                    </a:cubicBezTo>
                    <a:cubicBezTo>
                      <a:pt x="561" y="362"/>
                      <a:pt x="566" y="359"/>
                      <a:pt x="571" y="356"/>
                    </a:cubicBezTo>
                    <a:cubicBezTo>
                      <a:pt x="572" y="356"/>
                      <a:pt x="573" y="356"/>
                      <a:pt x="573" y="356"/>
                    </a:cubicBezTo>
                    <a:cubicBezTo>
                      <a:pt x="574" y="356"/>
                      <a:pt x="575" y="356"/>
                      <a:pt x="575" y="356"/>
                    </a:cubicBezTo>
                    <a:cubicBezTo>
                      <a:pt x="580" y="359"/>
                      <a:pt x="585" y="362"/>
                      <a:pt x="591" y="365"/>
                    </a:cubicBezTo>
                    <a:cubicBezTo>
                      <a:pt x="591" y="366"/>
                      <a:pt x="592" y="367"/>
                      <a:pt x="592" y="368"/>
                    </a:cubicBezTo>
                    <a:cubicBezTo>
                      <a:pt x="592" y="374"/>
                      <a:pt x="592" y="380"/>
                      <a:pt x="592" y="386"/>
                    </a:cubicBezTo>
                    <a:cubicBezTo>
                      <a:pt x="592" y="387"/>
                      <a:pt x="591" y="388"/>
                      <a:pt x="591" y="389"/>
                    </a:cubicBezTo>
                    <a:cubicBezTo>
                      <a:pt x="585" y="392"/>
                      <a:pt x="580" y="395"/>
                      <a:pt x="575" y="398"/>
                    </a:cubicBezTo>
                    <a:cubicBezTo>
                      <a:pt x="575" y="398"/>
                      <a:pt x="574" y="398"/>
                      <a:pt x="573" y="398"/>
                    </a:cubicBezTo>
                    <a:moveTo>
                      <a:pt x="13" y="507"/>
                    </a:moveTo>
                    <a:cubicBezTo>
                      <a:pt x="13" y="338"/>
                      <a:pt x="13" y="338"/>
                      <a:pt x="13" y="338"/>
                    </a:cubicBezTo>
                    <a:cubicBezTo>
                      <a:pt x="80" y="338"/>
                      <a:pt x="80" y="338"/>
                      <a:pt x="80" y="338"/>
                    </a:cubicBezTo>
                    <a:cubicBezTo>
                      <a:pt x="129" y="338"/>
                      <a:pt x="129" y="338"/>
                      <a:pt x="129" y="338"/>
                    </a:cubicBezTo>
                    <a:cubicBezTo>
                      <a:pt x="129" y="343"/>
                      <a:pt x="129" y="343"/>
                      <a:pt x="129" y="343"/>
                    </a:cubicBezTo>
                    <a:cubicBezTo>
                      <a:pt x="129" y="507"/>
                      <a:pt x="129" y="507"/>
                      <a:pt x="129" y="507"/>
                    </a:cubicBezTo>
                    <a:cubicBezTo>
                      <a:pt x="13" y="507"/>
                      <a:pt x="13" y="507"/>
                      <a:pt x="13" y="507"/>
                    </a:cubicBezTo>
                    <a:moveTo>
                      <a:pt x="695" y="353"/>
                    </a:moveTo>
                    <a:cubicBezTo>
                      <a:pt x="702" y="330"/>
                      <a:pt x="702" y="330"/>
                      <a:pt x="702" y="330"/>
                    </a:cubicBezTo>
                    <a:cubicBezTo>
                      <a:pt x="708" y="330"/>
                      <a:pt x="708" y="330"/>
                      <a:pt x="708" y="330"/>
                    </a:cubicBezTo>
                    <a:cubicBezTo>
                      <a:pt x="715" y="353"/>
                      <a:pt x="715" y="353"/>
                      <a:pt x="715" y="353"/>
                    </a:cubicBezTo>
                    <a:cubicBezTo>
                      <a:pt x="711" y="353"/>
                      <a:pt x="711" y="353"/>
                      <a:pt x="711" y="353"/>
                    </a:cubicBezTo>
                    <a:cubicBezTo>
                      <a:pt x="709" y="347"/>
                      <a:pt x="709" y="347"/>
                      <a:pt x="709" y="347"/>
                    </a:cubicBezTo>
                    <a:cubicBezTo>
                      <a:pt x="701" y="347"/>
                      <a:pt x="701" y="347"/>
                      <a:pt x="701" y="347"/>
                    </a:cubicBezTo>
                    <a:cubicBezTo>
                      <a:pt x="700" y="353"/>
                      <a:pt x="700" y="353"/>
                      <a:pt x="700" y="353"/>
                    </a:cubicBezTo>
                    <a:cubicBezTo>
                      <a:pt x="695" y="353"/>
                      <a:pt x="695" y="353"/>
                      <a:pt x="695" y="353"/>
                    </a:cubicBezTo>
                    <a:moveTo>
                      <a:pt x="718" y="353"/>
                    </a:moveTo>
                    <a:cubicBezTo>
                      <a:pt x="718" y="330"/>
                      <a:pt x="718" y="330"/>
                      <a:pt x="718" y="330"/>
                    </a:cubicBezTo>
                    <a:cubicBezTo>
                      <a:pt x="726" y="330"/>
                      <a:pt x="726" y="330"/>
                      <a:pt x="726" y="330"/>
                    </a:cubicBezTo>
                    <a:cubicBezTo>
                      <a:pt x="731" y="330"/>
                      <a:pt x="735" y="332"/>
                      <a:pt x="735" y="337"/>
                    </a:cubicBezTo>
                    <a:cubicBezTo>
                      <a:pt x="735" y="343"/>
                      <a:pt x="731" y="345"/>
                      <a:pt x="726" y="345"/>
                    </a:cubicBezTo>
                    <a:cubicBezTo>
                      <a:pt x="723" y="345"/>
                      <a:pt x="723" y="345"/>
                      <a:pt x="723" y="345"/>
                    </a:cubicBezTo>
                    <a:cubicBezTo>
                      <a:pt x="723" y="353"/>
                      <a:pt x="723" y="353"/>
                      <a:pt x="723" y="353"/>
                    </a:cubicBezTo>
                    <a:cubicBezTo>
                      <a:pt x="718" y="353"/>
                      <a:pt x="718" y="353"/>
                      <a:pt x="718" y="353"/>
                    </a:cubicBezTo>
                    <a:moveTo>
                      <a:pt x="739" y="353"/>
                    </a:moveTo>
                    <a:cubicBezTo>
                      <a:pt x="739" y="330"/>
                      <a:pt x="739" y="330"/>
                      <a:pt x="739" y="330"/>
                    </a:cubicBezTo>
                    <a:cubicBezTo>
                      <a:pt x="744" y="330"/>
                      <a:pt x="744" y="330"/>
                      <a:pt x="744" y="330"/>
                    </a:cubicBezTo>
                    <a:cubicBezTo>
                      <a:pt x="744" y="353"/>
                      <a:pt x="744" y="353"/>
                      <a:pt x="744" y="353"/>
                    </a:cubicBezTo>
                    <a:cubicBezTo>
                      <a:pt x="739" y="353"/>
                      <a:pt x="739" y="353"/>
                      <a:pt x="739" y="353"/>
                    </a:cubicBezTo>
                    <a:moveTo>
                      <a:pt x="679" y="308"/>
                    </a:moveTo>
                    <a:cubicBezTo>
                      <a:pt x="678" y="308"/>
                      <a:pt x="676" y="307"/>
                      <a:pt x="676" y="305"/>
                    </a:cubicBezTo>
                    <a:cubicBezTo>
                      <a:pt x="676" y="304"/>
                      <a:pt x="678" y="303"/>
                      <a:pt x="679" y="303"/>
                    </a:cubicBezTo>
                    <a:cubicBezTo>
                      <a:pt x="688" y="303"/>
                      <a:pt x="688" y="303"/>
                      <a:pt x="688" y="303"/>
                    </a:cubicBezTo>
                    <a:cubicBezTo>
                      <a:pt x="689" y="296"/>
                      <a:pt x="695" y="291"/>
                      <a:pt x="702" y="291"/>
                    </a:cubicBezTo>
                    <a:cubicBezTo>
                      <a:pt x="710" y="291"/>
                      <a:pt x="710" y="291"/>
                      <a:pt x="710" y="291"/>
                    </a:cubicBezTo>
                    <a:cubicBezTo>
                      <a:pt x="710" y="291"/>
                      <a:pt x="710" y="291"/>
                      <a:pt x="710" y="291"/>
                    </a:cubicBezTo>
                    <a:cubicBezTo>
                      <a:pt x="710" y="292"/>
                      <a:pt x="710" y="292"/>
                      <a:pt x="710" y="292"/>
                    </a:cubicBezTo>
                    <a:cubicBezTo>
                      <a:pt x="710" y="319"/>
                      <a:pt x="710" y="319"/>
                      <a:pt x="710" y="319"/>
                    </a:cubicBezTo>
                    <a:cubicBezTo>
                      <a:pt x="710" y="320"/>
                      <a:pt x="710" y="320"/>
                      <a:pt x="710" y="320"/>
                    </a:cubicBezTo>
                    <a:cubicBezTo>
                      <a:pt x="710" y="320"/>
                      <a:pt x="710" y="320"/>
                      <a:pt x="710" y="320"/>
                    </a:cubicBezTo>
                    <a:cubicBezTo>
                      <a:pt x="702" y="320"/>
                      <a:pt x="702" y="320"/>
                      <a:pt x="702" y="320"/>
                    </a:cubicBezTo>
                    <a:cubicBezTo>
                      <a:pt x="695" y="320"/>
                      <a:pt x="689" y="315"/>
                      <a:pt x="688" y="308"/>
                    </a:cubicBezTo>
                    <a:cubicBezTo>
                      <a:pt x="679" y="308"/>
                      <a:pt x="679" y="308"/>
                      <a:pt x="679" y="308"/>
                    </a:cubicBezTo>
                    <a:moveTo>
                      <a:pt x="723" y="301"/>
                    </a:moveTo>
                    <a:cubicBezTo>
                      <a:pt x="721" y="301"/>
                      <a:pt x="720" y="300"/>
                      <a:pt x="720" y="298"/>
                    </a:cubicBezTo>
                    <a:cubicBezTo>
                      <a:pt x="720" y="297"/>
                      <a:pt x="721" y="296"/>
                      <a:pt x="723" y="296"/>
                    </a:cubicBezTo>
                    <a:cubicBezTo>
                      <a:pt x="729" y="296"/>
                      <a:pt x="729" y="296"/>
                      <a:pt x="729" y="296"/>
                    </a:cubicBezTo>
                    <a:cubicBezTo>
                      <a:pt x="729" y="294"/>
                      <a:pt x="729" y="294"/>
                      <a:pt x="729" y="294"/>
                    </a:cubicBezTo>
                    <a:cubicBezTo>
                      <a:pt x="729" y="292"/>
                      <a:pt x="730" y="291"/>
                      <a:pt x="732" y="291"/>
                    </a:cubicBezTo>
                    <a:cubicBezTo>
                      <a:pt x="740" y="291"/>
                      <a:pt x="740" y="291"/>
                      <a:pt x="740" y="291"/>
                    </a:cubicBezTo>
                    <a:cubicBezTo>
                      <a:pt x="747" y="291"/>
                      <a:pt x="752" y="296"/>
                      <a:pt x="754" y="303"/>
                    </a:cubicBezTo>
                    <a:cubicBezTo>
                      <a:pt x="763" y="303"/>
                      <a:pt x="763" y="303"/>
                      <a:pt x="763" y="303"/>
                    </a:cubicBezTo>
                    <a:cubicBezTo>
                      <a:pt x="764" y="303"/>
                      <a:pt x="765" y="304"/>
                      <a:pt x="765" y="305"/>
                    </a:cubicBezTo>
                    <a:cubicBezTo>
                      <a:pt x="765" y="307"/>
                      <a:pt x="764" y="308"/>
                      <a:pt x="763" y="308"/>
                    </a:cubicBezTo>
                    <a:cubicBezTo>
                      <a:pt x="754" y="308"/>
                      <a:pt x="754" y="308"/>
                      <a:pt x="754" y="308"/>
                    </a:cubicBezTo>
                    <a:cubicBezTo>
                      <a:pt x="752" y="315"/>
                      <a:pt x="747" y="320"/>
                      <a:pt x="740" y="320"/>
                    </a:cubicBezTo>
                    <a:cubicBezTo>
                      <a:pt x="732" y="320"/>
                      <a:pt x="732" y="320"/>
                      <a:pt x="732" y="320"/>
                    </a:cubicBezTo>
                    <a:cubicBezTo>
                      <a:pt x="730" y="320"/>
                      <a:pt x="729" y="319"/>
                      <a:pt x="729" y="317"/>
                    </a:cubicBezTo>
                    <a:cubicBezTo>
                      <a:pt x="729" y="315"/>
                      <a:pt x="729" y="315"/>
                      <a:pt x="729" y="315"/>
                    </a:cubicBezTo>
                    <a:cubicBezTo>
                      <a:pt x="723" y="315"/>
                      <a:pt x="723" y="315"/>
                      <a:pt x="723" y="315"/>
                    </a:cubicBezTo>
                    <a:cubicBezTo>
                      <a:pt x="721" y="315"/>
                      <a:pt x="720" y="314"/>
                      <a:pt x="720" y="312"/>
                    </a:cubicBezTo>
                    <a:cubicBezTo>
                      <a:pt x="720" y="311"/>
                      <a:pt x="721" y="310"/>
                      <a:pt x="723" y="310"/>
                    </a:cubicBezTo>
                    <a:cubicBezTo>
                      <a:pt x="729" y="310"/>
                      <a:pt x="729" y="310"/>
                      <a:pt x="729" y="310"/>
                    </a:cubicBezTo>
                    <a:cubicBezTo>
                      <a:pt x="729" y="301"/>
                      <a:pt x="729" y="301"/>
                      <a:pt x="729" y="301"/>
                    </a:cubicBezTo>
                    <a:cubicBezTo>
                      <a:pt x="723" y="301"/>
                      <a:pt x="723" y="301"/>
                      <a:pt x="723" y="301"/>
                    </a:cubicBezTo>
                    <a:moveTo>
                      <a:pt x="182" y="223"/>
                    </a:moveTo>
                    <a:cubicBezTo>
                      <a:pt x="180" y="223"/>
                      <a:pt x="179" y="222"/>
                      <a:pt x="179" y="220"/>
                    </a:cubicBezTo>
                    <a:cubicBezTo>
                      <a:pt x="179" y="219"/>
                      <a:pt x="180" y="218"/>
                      <a:pt x="182" y="218"/>
                    </a:cubicBezTo>
                    <a:cubicBezTo>
                      <a:pt x="205" y="218"/>
                      <a:pt x="205" y="218"/>
                      <a:pt x="205" y="218"/>
                    </a:cubicBezTo>
                    <a:cubicBezTo>
                      <a:pt x="206" y="218"/>
                      <a:pt x="208" y="219"/>
                      <a:pt x="208" y="220"/>
                    </a:cubicBezTo>
                    <a:cubicBezTo>
                      <a:pt x="208" y="222"/>
                      <a:pt x="206" y="223"/>
                      <a:pt x="205" y="223"/>
                    </a:cubicBezTo>
                    <a:cubicBezTo>
                      <a:pt x="182" y="223"/>
                      <a:pt x="182" y="223"/>
                      <a:pt x="182" y="223"/>
                    </a:cubicBezTo>
                    <a:moveTo>
                      <a:pt x="215" y="223"/>
                    </a:moveTo>
                    <a:cubicBezTo>
                      <a:pt x="213" y="223"/>
                      <a:pt x="212" y="222"/>
                      <a:pt x="212" y="220"/>
                    </a:cubicBezTo>
                    <a:cubicBezTo>
                      <a:pt x="212" y="219"/>
                      <a:pt x="213" y="217"/>
                      <a:pt x="215" y="217"/>
                    </a:cubicBezTo>
                    <a:cubicBezTo>
                      <a:pt x="217" y="217"/>
                      <a:pt x="218" y="219"/>
                      <a:pt x="218" y="220"/>
                    </a:cubicBezTo>
                    <a:cubicBezTo>
                      <a:pt x="218" y="222"/>
                      <a:pt x="217" y="223"/>
                      <a:pt x="215" y="223"/>
                    </a:cubicBezTo>
                    <a:moveTo>
                      <a:pt x="224" y="223"/>
                    </a:moveTo>
                    <a:cubicBezTo>
                      <a:pt x="223" y="223"/>
                      <a:pt x="221" y="222"/>
                      <a:pt x="221" y="220"/>
                    </a:cubicBezTo>
                    <a:cubicBezTo>
                      <a:pt x="221" y="219"/>
                      <a:pt x="223" y="217"/>
                      <a:pt x="224" y="217"/>
                    </a:cubicBezTo>
                    <a:cubicBezTo>
                      <a:pt x="226" y="217"/>
                      <a:pt x="227" y="219"/>
                      <a:pt x="227" y="220"/>
                    </a:cubicBezTo>
                    <a:cubicBezTo>
                      <a:pt x="227" y="222"/>
                      <a:pt x="226" y="223"/>
                      <a:pt x="224" y="223"/>
                    </a:cubicBezTo>
                    <a:moveTo>
                      <a:pt x="234" y="223"/>
                    </a:moveTo>
                    <a:cubicBezTo>
                      <a:pt x="232" y="223"/>
                      <a:pt x="231" y="222"/>
                      <a:pt x="231" y="220"/>
                    </a:cubicBezTo>
                    <a:cubicBezTo>
                      <a:pt x="231" y="219"/>
                      <a:pt x="232" y="217"/>
                      <a:pt x="234" y="217"/>
                    </a:cubicBezTo>
                    <a:cubicBezTo>
                      <a:pt x="235" y="217"/>
                      <a:pt x="237" y="219"/>
                      <a:pt x="237" y="220"/>
                    </a:cubicBezTo>
                    <a:cubicBezTo>
                      <a:pt x="237" y="222"/>
                      <a:pt x="235" y="223"/>
                      <a:pt x="234" y="223"/>
                    </a:cubicBezTo>
                    <a:moveTo>
                      <a:pt x="217" y="200"/>
                    </a:moveTo>
                    <a:cubicBezTo>
                      <a:pt x="217" y="14"/>
                      <a:pt x="217" y="14"/>
                      <a:pt x="217" y="14"/>
                    </a:cubicBezTo>
                    <a:cubicBezTo>
                      <a:pt x="518" y="14"/>
                      <a:pt x="518" y="14"/>
                      <a:pt x="518" y="14"/>
                    </a:cubicBezTo>
                    <a:cubicBezTo>
                      <a:pt x="518" y="200"/>
                      <a:pt x="518" y="200"/>
                      <a:pt x="518" y="200"/>
                    </a:cubicBezTo>
                    <a:cubicBezTo>
                      <a:pt x="311" y="200"/>
                      <a:pt x="311" y="200"/>
                      <a:pt x="311" y="200"/>
                    </a:cubicBezTo>
                    <a:cubicBezTo>
                      <a:pt x="305" y="200"/>
                      <a:pt x="305" y="200"/>
                      <a:pt x="305" y="200"/>
                    </a:cubicBezTo>
                    <a:cubicBezTo>
                      <a:pt x="217" y="200"/>
                      <a:pt x="217" y="200"/>
                      <a:pt x="217" y="200"/>
                    </a:cubicBezTo>
                    <a:moveTo>
                      <a:pt x="516" y="0"/>
                    </a:moveTo>
                    <a:cubicBezTo>
                      <a:pt x="217" y="0"/>
                      <a:pt x="217" y="0"/>
                      <a:pt x="217" y="0"/>
                    </a:cubicBezTo>
                    <a:cubicBezTo>
                      <a:pt x="209" y="0"/>
                      <a:pt x="202" y="7"/>
                      <a:pt x="202" y="15"/>
                    </a:cubicBezTo>
                    <a:cubicBezTo>
                      <a:pt x="202" y="200"/>
                      <a:pt x="202" y="200"/>
                      <a:pt x="202" y="200"/>
                    </a:cubicBezTo>
                    <a:cubicBezTo>
                      <a:pt x="202" y="206"/>
                      <a:pt x="206" y="212"/>
                      <a:pt x="212" y="214"/>
                    </a:cubicBezTo>
                    <a:cubicBezTo>
                      <a:pt x="138" y="214"/>
                      <a:pt x="138" y="214"/>
                      <a:pt x="138" y="214"/>
                    </a:cubicBezTo>
                    <a:cubicBezTo>
                      <a:pt x="138" y="215"/>
                      <a:pt x="138" y="217"/>
                      <a:pt x="138" y="218"/>
                    </a:cubicBezTo>
                    <a:cubicBezTo>
                      <a:pt x="138" y="224"/>
                      <a:pt x="140" y="230"/>
                      <a:pt x="143" y="234"/>
                    </a:cubicBezTo>
                    <a:cubicBezTo>
                      <a:pt x="143" y="234"/>
                      <a:pt x="143" y="234"/>
                      <a:pt x="143" y="234"/>
                    </a:cubicBezTo>
                    <a:cubicBezTo>
                      <a:pt x="144" y="235"/>
                      <a:pt x="144" y="235"/>
                      <a:pt x="144" y="235"/>
                    </a:cubicBezTo>
                    <a:cubicBezTo>
                      <a:pt x="144" y="235"/>
                      <a:pt x="144" y="235"/>
                      <a:pt x="144" y="235"/>
                    </a:cubicBezTo>
                    <a:cubicBezTo>
                      <a:pt x="145" y="236"/>
                      <a:pt x="145" y="236"/>
                      <a:pt x="145" y="236"/>
                    </a:cubicBezTo>
                    <a:cubicBezTo>
                      <a:pt x="145" y="236"/>
                      <a:pt x="145" y="236"/>
                      <a:pt x="145" y="236"/>
                    </a:cubicBezTo>
                    <a:cubicBezTo>
                      <a:pt x="146" y="237"/>
                      <a:pt x="146" y="237"/>
                      <a:pt x="146" y="237"/>
                    </a:cubicBezTo>
                    <a:cubicBezTo>
                      <a:pt x="146" y="237"/>
                      <a:pt x="146" y="237"/>
                      <a:pt x="146" y="237"/>
                    </a:cubicBezTo>
                    <a:cubicBezTo>
                      <a:pt x="147" y="237"/>
                      <a:pt x="147" y="238"/>
                      <a:pt x="148" y="238"/>
                    </a:cubicBezTo>
                    <a:cubicBezTo>
                      <a:pt x="148" y="238"/>
                      <a:pt x="148" y="238"/>
                      <a:pt x="148" y="238"/>
                    </a:cubicBezTo>
                    <a:cubicBezTo>
                      <a:pt x="149" y="239"/>
                      <a:pt x="149" y="239"/>
                      <a:pt x="149" y="239"/>
                    </a:cubicBezTo>
                    <a:cubicBezTo>
                      <a:pt x="149" y="239"/>
                      <a:pt x="149" y="239"/>
                      <a:pt x="149" y="239"/>
                    </a:cubicBezTo>
                    <a:cubicBezTo>
                      <a:pt x="150" y="239"/>
                      <a:pt x="150" y="239"/>
                      <a:pt x="150" y="239"/>
                    </a:cubicBezTo>
                    <a:cubicBezTo>
                      <a:pt x="150" y="239"/>
                      <a:pt x="150" y="239"/>
                      <a:pt x="150" y="239"/>
                    </a:cubicBezTo>
                    <a:cubicBezTo>
                      <a:pt x="151" y="239"/>
                      <a:pt x="151" y="239"/>
                      <a:pt x="151" y="239"/>
                    </a:cubicBezTo>
                    <a:cubicBezTo>
                      <a:pt x="151" y="239"/>
                      <a:pt x="151" y="239"/>
                      <a:pt x="151" y="239"/>
                    </a:cubicBezTo>
                    <a:cubicBezTo>
                      <a:pt x="152" y="239"/>
                      <a:pt x="152" y="239"/>
                      <a:pt x="152" y="239"/>
                    </a:cubicBezTo>
                    <a:cubicBezTo>
                      <a:pt x="153" y="240"/>
                      <a:pt x="153" y="240"/>
                      <a:pt x="153" y="240"/>
                    </a:cubicBezTo>
                    <a:cubicBezTo>
                      <a:pt x="153" y="240"/>
                      <a:pt x="153" y="240"/>
                      <a:pt x="154" y="240"/>
                    </a:cubicBezTo>
                    <a:cubicBezTo>
                      <a:pt x="305" y="240"/>
                      <a:pt x="305" y="240"/>
                      <a:pt x="305" y="240"/>
                    </a:cubicBezTo>
                    <a:cubicBezTo>
                      <a:pt x="305" y="313"/>
                      <a:pt x="305" y="313"/>
                      <a:pt x="305" y="313"/>
                    </a:cubicBezTo>
                    <a:cubicBezTo>
                      <a:pt x="355" y="313"/>
                      <a:pt x="355" y="313"/>
                      <a:pt x="355" y="313"/>
                    </a:cubicBezTo>
                    <a:cubicBezTo>
                      <a:pt x="355" y="353"/>
                      <a:pt x="355" y="353"/>
                      <a:pt x="355" y="353"/>
                    </a:cubicBezTo>
                    <a:cubicBezTo>
                      <a:pt x="353" y="353"/>
                      <a:pt x="350" y="353"/>
                      <a:pt x="348" y="353"/>
                    </a:cubicBezTo>
                    <a:cubicBezTo>
                      <a:pt x="319" y="353"/>
                      <a:pt x="295" y="374"/>
                      <a:pt x="292" y="402"/>
                    </a:cubicBezTo>
                    <a:cubicBezTo>
                      <a:pt x="215" y="402"/>
                      <a:pt x="215" y="402"/>
                      <a:pt x="215" y="402"/>
                    </a:cubicBezTo>
                    <a:cubicBezTo>
                      <a:pt x="215" y="338"/>
                      <a:pt x="215" y="338"/>
                      <a:pt x="215" y="338"/>
                    </a:cubicBezTo>
                    <a:cubicBezTo>
                      <a:pt x="142" y="338"/>
                      <a:pt x="142" y="338"/>
                      <a:pt x="142" y="338"/>
                    </a:cubicBezTo>
                    <a:cubicBezTo>
                      <a:pt x="142" y="317"/>
                      <a:pt x="142" y="317"/>
                      <a:pt x="142" y="317"/>
                    </a:cubicBezTo>
                    <a:cubicBezTo>
                      <a:pt x="142" y="313"/>
                      <a:pt x="138" y="309"/>
                      <a:pt x="134" y="309"/>
                    </a:cubicBezTo>
                    <a:cubicBezTo>
                      <a:pt x="8" y="309"/>
                      <a:pt x="8" y="309"/>
                      <a:pt x="8" y="309"/>
                    </a:cubicBezTo>
                    <a:cubicBezTo>
                      <a:pt x="3" y="309"/>
                      <a:pt x="0" y="313"/>
                      <a:pt x="0" y="317"/>
                    </a:cubicBezTo>
                    <a:cubicBezTo>
                      <a:pt x="0" y="548"/>
                      <a:pt x="0" y="548"/>
                      <a:pt x="0" y="548"/>
                    </a:cubicBezTo>
                    <a:cubicBezTo>
                      <a:pt x="0" y="553"/>
                      <a:pt x="3" y="556"/>
                      <a:pt x="8" y="556"/>
                    </a:cubicBezTo>
                    <a:cubicBezTo>
                      <a:pt x="134" y="556"/>
                      <a:pt x="134" y="556"/>
                      <a:pt x="134" y="556"/>
                    </a:cubicBezTo>
                    <a:cubicBezTo>
                      <a:pt x="138" y="556"/>
                      <a:pt x="142" y="553"/>
                      <a:pt x="142" y="548"/>
                    </a:cubicBezTo>
                    <a:cubicBezTo>
                      <a:pt x="142" y="343"/>
                      <a:pt x="142" y="343"/>
                      <a:pt x="142" y="343"/>
                    </a:cubicBezTo>
                    <a:cubicBezTo>
                      <a:pt x="209" y="343"/>
                      <a:pt x="209" y="343"/>
                      <a:pt x="209" y="343"/>
                    </a:cubicBezTo>
                    <a:cubicBezTo>
                      <a:pt x="209" y="408"/>
                      <a:pt x="209" y="408"/>
                      <a:pt x="209" y="408"/>
                    </a:cubicBezTo>
                    <a:cubicBezTo>
                      <a:pt x="292" y="408"/>
                      <a:pt x="292" y="408"/>
                      <a:pt x="292" y="408"/>
                    </a:cubicBezTo>
                    <a:cubicBezTo>
                      <a:pt x="292" y="408"/>
                      <a:pt x="292" y="409"/>
                      <a:pt x="292" y="409"/>
                    </a:cubicBezTo>
                    <a:cubicBezTo>
                      <a:pt x="292" y="435"/>
                      <a:pt x="309" y="456"/>
                      <a:pt x="332" y="463"/>
                    </a:cubicBezTo>
                    <a:cubicBezTo>
                      <a:pt x="332" y="623"/>
                      <a:pt x="332" y="623"/>
                      <a:pt x="332" y="623"/>
                    </a:cubicBezTo>
                    <a:cubicBezTo>
                      <a:pt x="332" y="623"/>
                      <a:pt x="327" y="618"/>
                      <a:pt x="323" y="607"/>
                    </a:cubicBezTo>
                    <a:cubicBezTo>
                      <a:pt x="320" y="567"/>
                      <a:pt x="320" y="567"/>
                      <a:pt x="320" y="567"/>
                    </a:cubicBezTo>
                    <a:cubicBezTo>
                      <a:pt x="320" y="567"/>
                      <a:pt x="314" y="541"/>
                      <a:pt x="299" y="541"/>
                    </a:cubicBezTo>
                    <a:cubicBezTo>
                      <a:pt x="295" y="541"/>
                      <a:pt x="291" y="542"/>
                      <a:pt x="287" y="546"/>
                    </a:cubicBezTo>
                    <a:cubicBezTo>
                      <a:pt x="287" y="548"/>
                      <a:pt x="287" y="548"/>
                      <a:pt x="287" y="548"/>
                    </a:cubicBezTo>
                    <a:cubicBezTo>
                      <a:pt x="287" y="548"/>
                      <a:pt x="287" y="548"/>
                      <a:pt x="287" y="548"/>
                    </a:cubicBezTo>
                    <a:cubicBezTo>
                      <a:pt x="287" y="569"/>
                      <a:pt x="287" y="569"/>
                      <a:pt x="287" y="569"/>
                    </a:cubicBezTo>
                    <a:cubicBezTo>
                      <a:pt x="287" y="569"/>
                      <a:pt x="287" y="569"/>
                      <a:pt x="287" y="569"/>
                    </a:cubicBezTo>
                    <a:cubicBezTo>
                      <a:pt x="288" y="629"/>
                      <a:pt x="288" y="629"/>
                      <a:pt x="288" y="629"/>
                    </a:cubicBezTo>
                    <a:cubicBezTo>
                      <a:pt x="288" y="629"/>
                      <a:pt x="324" y="665"/>
                      <a:pt x="334" y="684"/>
                    </a:cubicBezTo>
                    <a:cubicBezTo>
                      <a:pt x="345" y="704"/>
                      <a:pt x="365" y="711"/>
                      <a:pt x="366" y="711"/>
                    </a:cubicBezTo>
                    <a:cubicBezTo>
                      <a:pt x="367" y="711"/>
                      <a:pt x="485" y="711"/>
                      <a:pt x="485" y="711"/>
                    </a:cubicBezTo>
                    <a:cubicBezTo>
                      <a:pt x="485" y="711"/>
                      <a:pt x="514" y="703"/>
                      <a:pt x="515" y="663"/>
                    </a:cubicBezTo>
                    <a:cubicBezTo>
                      <a:pt x="515" y="532"/>
                      <a:pt x="515" y="532"/>
                      <a:pt x="515" y="532"/>
                    </a:cubicBezTo>
                    <a:cubicBezTo>
                      <a:pt x="515" y="531"/>
                      <a:pt x="516" y="529"/>
                      <a:pt x="516" y="528"/>
                    </a:cubicBezTo>
                    <a:cubicBezTo>
                      <a:pt x="516" y="518"/>
                      <a:pt x="507" y="510"/>
                      <a:pt x="497" y="510"/>
                    </a:cubicBezTo>
                    <a:cubicBezTo>
                      <a:pt x="488" y="510"/>
                      <a:pt x="480" y="517"/>
                      <a:pt x="479" y="526"/>
                    </a:cubicBezTo>
                    <a:cubicBezTo>
                      <a:pt x="469" y="526"/>
                      <a:pt x="469" y="526"/>
                      <a:pt x="469" y="526"/>
                    </a:cubicBezTo>
                    <a:cubicBezTo>
                      <a:pt x="469" y="505"/>
                      <a:pt x="469" y="505"/>
                      <a:pt x="469" y="505"/>
                    </a:cubicBezTo>
                    <a:cubicBezTo>
                      <a:pt x="469" y="505"/>
                      <a:pt x="469" y="505"/>
                      <a:pt x="469" y="505"/>
                    </a:cubicBezTo>
                    <a:cubicBezTo>
                      <a:pt x="469" y="504"/>
                      <a:pt x="469" y="504"/>
                      <a:pt x="469" y="504"/>
                    </a:cubicBezTo>
                    <a:cubicBezTo>
                      <a:pt x="469" y="494"/>
                      <a:pt x="461" y="486"/>
                      <a:pt x="451" y="486"/>
                    </a:cubicBezTo>
                    <a:cubicBezTo>
                      <a:pt x="448" y="486"/>
                      <a:pt x="448" y="486"/>
                      <a:pt x="448" y="486"/>
                    </a:cubicBezTo>
                    <a:cubicBezTo>
                      <a:pt x="438" y="486"/>
                      <a:pt x="430" y="494"/>
                      <a:pt x="430" y="504"/>
                    </a:cubicBezTo>
                    <a:cubicBezTo>
                      <a:pt x="430" y="505"/>
                      <a:pt x="430" y="505"/>
                      <a:pt x="430" y="505"/>
                    </a:cubicBezTo>
                    <a:cubicBezTo>
                      <a:pt x="430" y="505"/>
                      <a:pt x="430" y="505"/>
                      <a:pt x="430" y="505"/>
                    </a:cubicBezTo>
                    <a:cubicBezTo>
                      <a:pt x="430" y="524"/>
                      <a:pt x="430" y="524"/>
                      <a:pt x="430" y="524"/>
                    </a:cubicBezTo>
                    <a:cubicBezTo>
                      <a:pt x="419" y="524"/>
                      <a:pt x="419" y="524"/>
                      <a:pt x="419" y="524"/>
                    </a:cubicBezTo>
                    <a:cubicBezTo>
                      <a:pt x="419" y="491"/>
                      <a:pt x="419" y="491"/>
                      <a:pt x="419" y="491"/>
                    </a:cubicBezTo>
                    <a:cubicBezTo>
                      <a:pt x="419" y="491"/>
                      <a:pt x="419" y="491"/>
                      <a:pt x="419" y="491"/>
                    </a:cubicBezTo>
                    <a:cubicBezTo>
                      <a:pt x="418" y="481"/>
                      <a:pt x="410" y="473"/>
                      <a:pt x="400" y="473"/>
                    </a:cubicBezTo>
                    <a:cubicBezTo>
                      <a:pt x="399" y="473"/>
                      <a:pt x="399" y="473"/>
                      <a:pt x="399" y="473"/>
                    </a:cubicBezTo>
                    <a:cubicBezTo>
                      <a:pt x="389" y="473"/>
                      <a:pt x="381" y="481"/>
                      <a:pt x="381" y="490"/>
                    </a:cubicBezTo>
                    <a:cubicBezTo>
                      <a:pt x="380" y="491"/>
                      <a:pt x="380" y="491"/>
                      <a:pt x="380" y="491"/>
                    </a:cubicBezTo>
                    <a:cubicBezTo>
                      <a:pt x="380" y="524"/>
                      <a:pt x="380" y="524"/>
                      <a:pt x="380" y="524"/>
                    </a:cubicBezTo>
                    <a:cubicBezTo>
                      <a:pt x="369" y="524"/>
                      <a:pt x="369" y="524"/>
                      <a:pt x="369" y="524"/>
                    </a:cubicBezTo>
                    <a:cubicBezTo>
                      <a:pt x="369" y="462"/>
                      <a:pt x="369" y="462"/>
                      <a:pt x="369" y="462"/>
                    </a:cubicBezTo>
                    <a:cubicBezTo>
                      <a:pt x="390" y="453"/>
                      <a:pt x="404" y="433"/>
                      <a:pt x="404" y="409"/>
                    </a:cubicBezTo>
                    <a:cubicBezTo>
                      <a:pt x="404" y="405"/>
                      <a:pt x="404" y="402"/>
                      <a:pt x="403" y="398"/>
                    </a:cubicBezTo>
                    <a:cubicBezTo>
                      <a:pt x="445" y="398"/>
                      <a:pt x="445" y="398"/>
                      <a:pt x="445" y="398"/>
                    </a:cubicBezTo>
                    <a:cubicBezTo>
                      <a:pt x="445" y="449"/>
                      <a:pt x="445" y="449"/>
                      <a:pt x="445" y="449"/>
                    </a:cubicBezTo>
                    <a:cubicBezTo>
                      <a:pt x="495" y="449"/>
                      <a:pt x="495" y="449"/>
                      <a:pt x="495" y="449"/>
                    </a:cubicBezTo>
                    <a:cubicBezTo>
                      <a:pt x="536" y="479"/>
                      <a:pt x="536" y="479"/>
                      <a:pt x="536" y="479"/>
                    </a:cubicBezTo>
                    <a:cubicBezTo>
                      <a:pt x="536" y="518"/>
                      <a:pt x="536" y="518"/>
                      <a:pt x="536" y="518"/>
                    </a:cubicBezTo>
                    <a:cubicBezTo>
                      <a:pt x="635" y="518"/>
                      <a:pt x="635" y="518"/>
                      <a:pt x="635" y="518"/>
                    </a:cubicBezTo>
                    <a:cubicBezTo>
                      <a:pt x="646" y="541"/>
                      <a:pt x="669" y="557"/>
                      <a:pt x="697" y="557"/>
                    </a:cubicBezTo>
                    <a:cubicBezTo>
                      <a:pt x="735" y="557"/>
                      <a:pt x="766" y="525"/>
                      <a:pt x="766" y="487"/>
                    </a:cubicBezTo>
                    <a:cubicBezTo>
                      <a:pt x="766" y="449"/>
                      <a:pt x="735" y="418"/>
                      <a:pt x="697" y="418"/>
                    </a:cubicBezTo>
                    <a:cubicBezTo>
                      <a:pt x="658" y="418"/>
                      <a:pt x="627" y="449"/>
                      <a:pt x="627" y="487"/>
                    </a:cubicBezTo>
                    <a:cubicBezTo>
                      <a:pt x="627" y="496"/>
                      <a:pt x="629" y="505"/>
                      <a:pt x="632" y="513"/>
                    </a:cubicBezTo>
                    <a:cubicBezTo>
                      <a:pt x="541" y="513"/>
                      <a:pt x="541" y="513"/>
                      <a:pt x="541" y="513"/>
                    </a:cubicBezTo>
                    <a:cubicBezTo>
                      <a:pt x="541" y="477"/>
                      <a:pt x="541" y="477"/>
                      <a:pt x="541" y="477"/>
                    </a:cubicBezTo>
                    <a:cubicBezTo>
                      <a:pt x="497" y="444"/>
                      <a:pt x="497" y="444"/>
                      <a:pt x="497" y="444"/>
                    </a:cubicBezTo>
                    <a:cubicBezTo>
                      <a:pt x="450" y="444"/>
                      <a:pt x="450" y="444"/>
                      <a:pt x="450" y="444"/>
                    </a:cubicBezTo>
                    <a:cubicBezTo>
                      <a:pt x="450" y="398"/>
                      <a:pt x="450" y="398"/>
                      <a:pt x="450" y="398"/>
                    </a:cubicBezTo>
                    <a:cubicBezTo>
                      <a:pt x="501" y="398"/>
                      <a:pt x="501" y="398"/>
                      <a:pt x="501" y="398"/>
                    </a:cubicBezTo>
                    <a:cubicBezTo>
                      <a:pt x="502" y="436"/>
                      <a:pt x="533" y="466"/>
                      <a:pt x="570" y="466"/>
                    </a:cubicBezTo>
                    <a:cubicBezTo>
                      <a:pt x="609" y="466"/>
                      <a:pt x="640" y="434"/>
                      <a:pt x="640" y="396"/>
                    </a:cubicBezTo>
                    <a:cubicBezTo>
                      <a:pt x="640" y="358"/>
                      <a:pt x="609" y="327"/>
                      <a:pt x="570" y="327"/>
                    </a:cubicBezTo>
                    <a:cubicBezTo>
                      <a:pt x="533" y="327"/>
                      <a:pt x="502" y="357"/>
                      <a:pt x="501" y="394"/>
                    </a:cubicBezTo>
                    <a:cubicBezTo>
                      <a:pt x="450" y="394"/>
                      <a:pt x="450" y="394"/>
                      <a:pt x="450" y="394"/>
                    </a:cubicBezTo>
                    <a:cubicBezTo>
                      <a:pt x="450" y="299"/>
                      <a:pt x="450" y="299"/>
                      <a:pt x="450" y="299"/>
                    </a:cubicBezTo>
                    <a:cubicBezTo>
                      <a:pt x="651" y="299"/>
                      <a:pt x="651" y="299"/>
                      <a:pt x="651" y="299"/>
                    </a:cubicBezTo>
                    <a:cubicBezTo>
                      <a:pt x="649" y="305"/>
                      <a:pt x="648" y="313"/>
                      <a:pt x="648" y="320"/>
                    </a:cubicBezTo>
                    <a:cubicBezTo>
                      <a:pt x="648" y="358"/>
                      <a:pt x="679" y="389"/>
                      <a:pt x="717" y="389"/>
                    </a:cubicBezTo>
                    <a:cubicBezTo>
                      <a:pt x="756" y="389"/>
                      <a:pt x="787" y="358"/>
                      <a:pt x="787" y="320"/>
                    </a:cubicBezTo>
                    <a:cubicBezTo>
                      <a:pt x="787" y="282"/>
                      <a:pt x="756" y="250"/>
                      <a:pt x="717" y="250"/>
                    </a:cubicBezTo>
                    <a:cubicBezTo>
                      <a:pt x="688" y="250"/>
                      <a:pt x="664" y="268"/>
                      <a:pt x="653" y="294"/>
                    </a:cubicBezTo>
                    <a:cubicBezTo>
                      <a:pt x="445" y="294"/>
                      <a:pt x="445" y="294"/>
                      <a:pt x="445" y="294"/>
                    </a:cubicBezTo>
                    <a:cubicBezTo>
                      <a:pt x="445" y="394"/>
                      <a:pt x="445" y="394"/>
                      <a:pt x="445" y="394"/>
                    </a:cubicBezTo>
                    <a:cubicBezTo>
                      <a:pt x="402" y="394"/>
                      <a:pt x="402" y="394"/>
                      <a:pt x="402" y="394"/>
                    </a:cubicBezTo>
                    <a:cubicBezTo>
                      <a:pt x="397" y="374"/>
                      <a:pt x="381" y="359"/>
                      <a:pt x="361" y="354"/>
                    </a:cubicBezTo>
                    <a:cubicBezTo>
                      <a:pt x="361" y="308"/>
                      <a:pt x="361" y="308"/>
                      <a:pt x="361" y="308"/>
                    </a:cubicBezTo>
                    <a:cubicBezTo>
                      <a:pt x="311" y="308"/>
                      <a:pt x="311" y="308"/>
                      <a:pt x="311" y="308"/>
                    </a:cubicBezTo>
                    <a:cubicBezTo>
                      <a:pt x="311" y="240"/>
                      <a:pt x="311" y="240"/>
                      <a:pt x="311" y="240"/>
                    </a:cubicBezTo>
                    <a:cubicBezTo>
                      <a:pt x="581" y="240"/>
                      <a:pt x="581" y="240"/>
                      <a:pt x="581" y="240"/>
                    </a:cubicBezTo>
                    <a:cubicBezTo>
                      <a:pt x="582" y="240"/>
                      <a:pt x="582" y="240"/>
                      <a:pt x="582" y="240"/>
                    </a:cubicBezTo>
                    <a:cubicBezTo>
                      <a:pt x="583" y="239"/>
                      <a:pt x="583" y="239"/>
                      <a:pt x="583" y="239"/>
                    </a:cubicBezTo>
                    <a:cubicBezTo>
                      <a:pt x="584" y="239"/>
                      <a:pt x="584" y="239"/>
                      <a:pt x="584" y="239"/>
                    </a:cubicBezTo>
                    <a:cubicBezTo>
                      <a:pt x="584" y="239"/>
                      <a:pt x="584" y="239"/>
                      <a:pt x="584" y="239"/>
                    </a:cubicBezTo>
                    <a:cubicBezTo>
                      <a:pt x="585" y="239"/>
                      <a:pt x="585" y="239"/>
                      <a:pt x="585" y="239"/>
                    </a:cubicBezTo>
                    <a:cubicBezTo>
                      <a:pt x="585" y="239"/>
                      <a:pt x="585" y="239"/>
                      <a:pt x="585" y="239"/>
                    </a:cubicBezTo>
                    <a:cubicBezTo>
                      <a:pt x="586" y="239"/>
                      <a:pt x="586" y="239"/>
                      <a:pt x="586" y="239"/>
                    </a:cubicBezTo>
                    <a:cubicBezTo>
                      <a:pt x="586" y="239"/>
                      <a:pt x="586" y="239"/>
                      <a:pt x="586" y="239"/>
                    </a:cubicBezTo>
                    <a:cubicBezTo>
                      <a:pt x="587" y="238"/>
                      <a:pt x="587" y="238"/>
                      <a:pt x="587" y="238"/>
                    </a:cubicBezTo>
                    <a:cubicBezTo>
                      <a:pt x="587" y="238"/>
                      <a:pt x="587" y="238"/>
                      <a:pt x="587" y="238"/>
                    </a:cubicBezTo>
                    <a:cubicBezTo>
                      <a:pt x="588" y="238"/>
                      <a:pt x="588" y="238"/>
                      <a:pt x="588" y="238"/>
                    </a:cubicBezTo>
                    <a:cubicBezTo>
                      <a:pt x="588" y="238"/>
                      <a:pt x="588" y="238"/>
                      <a:pt x="588" y="238"/>
                    </a:cubicBezTo>
                    <a:cubicBezTo>
                      <a:pt x="589" y="237"/>
                      <a:pt x="589" y="237"/>
                      <a:pt x="589" y="237"/>
                    </a:cubicBezTo>
                    <a:cubicBezTo>
                      <a:pt x="589" y="237"/>
                      <a:pt x="589" y="237"/>
                      <a:pt x="589" y="237"/>
                    </a:cubicBezTo>
                    <a:cubicBezTo>
                      <a:pt x="590" y="236"/>
                      <a:pt x="590" y="236"/>
                      <a:pt x="590" y="236"/>
                    </a:cubicBezTo>
                    <a:cubicBezTo>
                      <a:pt x="590" y="236"/>
                      <a:pt x="590" y="236"/>
                      <a:pt x="590" y="236"/>
                    </a:cubicBezTo>
                    <a:cubicBezTo>
                      <a:pt x="591" y="235"/>
                      <a:pt x="591" y="235"/>
                      <a:pt x="591" y="235"/>
                    </a:cubicBezTo>
                    <a:cubicBezTo>
                      <a:pt x="591" y="235"/>
                      <a:pt x="591" y="235"/>
                      <a:pt x="591" y="235"/>
                    </a:cubicBezTo>
                    <a:cubicBezTo>
                      <a:pt x="592" y="234"/>
                      <a:pt x="592" y="234"/>
                      <a:pt x="592" y="234"/>
                    </a:cubicBezTo>
                    <a:cubicBezTo>
                      <a:pt x="592" y="234"/>
                      <a:pt x="592" y="234"/>
                      <a:pt x="592" y="234"/>
                    </a:cubicBezTo>
                    <a:cubicBezTo>
                      <a:pt x="593" y="233"/>
                      <a:pt x="593" y="233"/>
                      <a:pt x="593" y="233"/>
                    </a:cubicBezTo>
                    <a:cubicBezTo>
                      <a:pt x="593" y="233"/>
                      <a:pt x="593" y="233"/>
                      <a:pt x="593" y="233"/>
                    </a:cubicBezTo>
                    <a:cubicBezTo>
                      <a:pt x="593" y="232"/>
                      <a:pt x="593" y="232"/>
                      <a:pt x="593" y="232"/>
                    </a:cubicBezTo>
                    <a:cubicBezTo>
                      <a:pt x="593" y="232"/>
                      <a:pt x="593" y="232"/>
                      <a:pt x="593" y="232"/>
                    </a:cubicBezTo>
                    <a:cubicBezTo>
                      <a:pt x="594" y="232"/>
                      <a:pt x="594" y="232"/>
                      <a:pt x="594" y="232"/>
                    </a:cubicBezTo>
                    <a:cubicBezTo>
                      <a:pt x="594" y="231"/>
                      <a:pt x="594" y="231"/>
                      <a:pt x="594" y="231"/>
                    </a:cubicBezTo>
                    <a:cubicBezTo>
                      <a:pt x="594" y="232"/>
                      <a:pt x="594" y="232"/>
                      <a:pt x="594" y="232"/>
                    </a:cubicBezTo>
                    <a:cubicBezTo>
                      <a:pt x="594" y="231"/>
                      <a:pt x="594" y="231"/>
                      <a:pt x="594" y="231"/>
                    </a:cubicBezTo>
                    <a:cubicBezTo>
                      <a:pt x="594" y="231"/>
                      <a:pt x="594" y="230"/>
                      <a:pt x="595" y="230"/>
                    </a:cubicBezTo>
                    <a:cubicBezTo>
                      <a:pt x="595" y="230"/>
                      <a:pt x="595" y="230"/>
                      <a:pt x="595" y="230"/>
                    </a:cubicBezTo>
                    <a:cubicBezTo>
                      <a:pt x="595" y="229"/>
                      <a:pt x="595" y="229"/>
                      <a:pt x="595" y="228"/>
                    </a:cubicBezTo>
                    <a:cubicBezTo>
                      <a:pt x="595" y="228"/>
                      <a:pt x="595" y="228"/>
                      <a:pt x="595" y="228"/>
                    </a:cubicBezTo>
                    <a:cubicBezTo>
                      <a:pt x="596" y="228"/>
                      <a:pt x="596" y="227"/>
                      <a:pt x="596" y="227"/>
                    </a:cubicBezTo>
                    <a:cubicBezTo>
                      <a:pt x="596" y="227"/>
                      <a:pt x="596" y="227"/>
                      <a:pt x="596" y="227"/>
                    </a:cubicBezTo>
                    <a:cubicBezTo>
                      <a:pt x="596" y="227"/>
                      <a:pt x="596" y="227"/>
                      <a:pt x="596" y="227"/>
                    </a:cubicBezTo>
                    <a:cubicBezTo>
                      <a:pt x="597" y="224"/>
                      <a:pt x="597" y="221"/>
                      <a:pt x="597" y="218"/>
                    </a:cubicBezTo>
                    <a:cubicBezTo>
                      <a:pt x="597" y="217"/>
                      <a:pt x="597" y="215"/>
                      <a:pt x="597" y="214"/>
                    </a:cubicBezTo>
                    <a:cubicBezTo>
                      <a:pt x="522" y="214"/>
                      <a:pt x="522" y="214"/>
                      <a:pt x="522" y="214"/>
                    </a:cubicBezTo>
                    <a:cubicBezTo>
                      <a:pt x="527" y="212"/>
                      <a:pt x="531" y="206"/>
                      <a:pt x="531" y="200"/>
                    </a:cubicBezTo>
                    <a:cubicBezTo>
                      <a:pt x="531" y="15"/>
                      <a:pt x="531" y="15"/>
                      <a:pt x="531" y="15"/>
                    </a:cubicBezTo>
                    <a:cubicBezTo>
                      <a:pt x="531" y="7"/>
                      <a:pt x="525" y="0"/>
                      <a:pt x="5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5" name="Freeform 36"/>
              <p:cNvSpPr>
                <a:spLocks/>
              </p:cNvSpPr>
              <p:nvPr/>
            </p:nvSpPr>
            <p:spPr bwMode="auto">
              <a:xfrm>
                <a:off x="7669213" y="4792663"/>
                <a:ext cx="22225" cy="30163"/>
              </a:xfrm>
              <a:custGeom>
                <a:avLst/>
                <a:gdLst>
                  <a:gd name="T0" fmla="*/ 6 w 9"/>
                  <a:gd name="T1" fmla="*/ 0 h 12"/>
                  <a:gd name="T2" fmla="*/ 0 w 9"/>
                  <a:gd name="T3" fmla="*/ 6 h 12"/>
                  <a:gd name="T4" fmla="*/ 6 w 9"/>
                  <a:gd name="T5" fmla="*/ 12 h 12"/>
                  <a:gd name="T6" fmla="*/ 9 w 9"/>
                  <a:gd name="T7" fmla="*/ 10 h 12"/>
                  <a:gd name="T8" fmla="*/ 8 w 9"/>
                  <a:gd name="T9" fmla="*/ 9 h 12"/>
                  <a:gd name="T10" fmla="*/ 6 w 9"/>
                  <a:gd name="T11" fmla="*/ 10 h 12"/>
                  <a:gd name="T12" fmla="*/ 3 w 9"/>
                  <a:gd name="T13" fmla="*/ 6 h 12"/>
                  <a:gd name="T14" fmla="*/ 6 w 9"/>
                  <a:gd name="T15" fmla="*/ 2 h 12"/>
                  <a:gd name="T16" fmla="*/ 8 w 9"/>
                  <a:gd name="T17" fmla="*/ 3 h 12"/>
                  <a:gd name="T18" fmla="*/ 9 w 9"/>
                  <a:gd name="T19" fmla="*/ 2 h 12"/>
                  <a:gd name="T20" fmla="*/ 6 w 9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6" y="0"/>
                    </a:moveTo>
                    <a:cubicBezTo>
                      <a:pt x="3" y="0"/>
                      <a:pt x="0" y="2"/>
                      <a:pt x="0" y="6"/>
                    </a:cubicBezTo>
                    <a:cubicBezTo>
                      <a:pt x="0" y="10"/>
                      <a:pt x="3" y="12"/>
                      <a:pt x="6" y="12"/>
                    </a:cubicBezTo>
                    <a:cubicBezTo>
                      <a:pt x="7" y="12"/>
                      <a:pt x="8" y="11"/>
                      <a:pt x="9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7" y="10"/>
                      <a:pt x="7" y="10"/>
                      <a:pt x="6" y="10"/>
                    </a:cubicBezTo>
                    <a:cubicBezTo>
                      <a:pt x="4" y="10"/>
                      <a:pt x="3" y="9"/>
                      <a:pt x="3" y="6"/>
                    </a:cubicBezTo>
                    <a:cubicBezTo>
                      <a:pt x="3" y="4"/>
                      <a:pt x="4" y="2"/>
                      <a:pt x="6" y="2"/>
                    </a:cubicBezTo>
                    <a:cubicBezTo>
                      <a:pt x="7" y="2"/>
                      <a:pt x="7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1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6" name="Freeform 37"/>
              <p:cNvSpPr>
                <a:spLocks/>
              </p:cNvSpPr>
              <p:nvPr/>
            </p:nvSpPr>
            <p:spPr bwMode="auto">
              <a:xfrm>
                <a:off x="6069013" y="4683125"/>
                <a:ext cx="195263" cy="33338"/>
              </a:xfrm>
              <a:custGeom>
                <a:avLst/>
                <a:gdLst>
                  <a:gd name="T0" fmla="*/ 31 w 80"/>
                  <a:gd name="T1" fmla="*/ 0 h 14"/>
                  <a:gd name="T2" fmla="*/ 10 w 80"/>
                  <a:gd name="T3" fmla="*/ 0 h 14"/>
                  <a:gd name="T4" fmla="*/ 0 w 80"/>
                  <a:gd name="T5" fmla="*/ 8 h 14"/>
                  <a:gd name="T6" fmla="*/ 0 w 80"/>
                  <a:gd name="T7" fmla="*/ 14 h 14"/>
                  <a:gd name="T8" fmla="*/ 4 w 80"/>
                  <a:gd name="T9" fmla="*/ 14 h 14"/>
                  <a:gd name="T10" fmla="*/ 4 w 80"/>
                  <a:gd name="T11" fmla="*/ 11 h 14"/>
                  <a:gd name="T12" fmla="*/ 11 w 80"/>
                  <a:gd name="T13" fmla="*/ 4 h 14"/>
                  <a:gd name="T14" fmla="*/ 38 w 80"/>
                  <a:gd name="T15" fmla="*/ 4 h 14"/>
                  <a:gd name="T16" fmla="*/ 74 w 80"/>
                  <a:gd name="T17" fmla="*/ 4 h 14"/>
                  <a:gd name="T18" fmla="*/ 80 w 80"/>
                  <a:gd name="T19" fmla="*/ 4 h 14"/>
                  <a:gd name="T20" fmla="*/ 80 w 80"/>
                  <a:gd name="T21" fmla="*/ 0 h 14"/>
                  <a:gd name="T22" fmla="*/ 68 w 80"/>
                  <a:gd name="T23" fmla="*/ 0 h 14"/>
                  <a:gd name="T24" fmla="*/ 31 w 80"/>
                  <a:gd name="T2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0" h="14">
                    <a:moveTo>
                      <a:pt x="31" y="0"/>
                    </a:moveTo>
                    <a:cubicBezTo>
                      <a:pt x="24" y="0"/>
                      <a:pt x="17" y="0"/>
                      <a:pt x="10" y="0"/>
                    </a:cubicBezTo>
                    <a:cubicBezTo>
                      <a:pt x="4" y="0"/>
                      <a:pt x="1" y="3"/>
                      <a:pt x="0" y="8"/>
                    </a:cubicBezTo>
                    <a:cubicBezTo>
                      <a:pt x="0" y="10"/>
                      <a:pt x="0" y="12"/>
                      <a:pt x="0" y="14"/>
                    </a:cubicBezTo>
                    <a:cubicBezTo>
                      <a:pt x="2" y="14"/>
                      <a:pt x="3" y="14"/>
                      <a:pt x="4" y="14"/>
                    </a:cubicBezTo>
                    <a:cubicBezTo>
                      <a:pt x="4" y="13"/>
                      <a:pt x="4" y="12"/>
                      <a:pt x="4" y="11"/>
                    </a:cubicBezTo>
                    <a:cubicBezTo>
                      <a:pt x="4" y="5"/>
                      <a:pt x="5" y="4"/>
                      <a:pt x="11" y="4"/>
                    </a:cubicBezTo>
                    <a:cubicBezTo>
                      <a:pt x="20" y="4"/>
                      <a:pt x="29" y="4"/>
                      <a:pt x="38" y="4"/>
                    </a:cubicBezTo>
                    <a:cubicBezTo>
                      <a:pt x="50" y="4"/>
                      <a:pt x="62" y="4"/>
                      <a:pt x="74" y="4"/>
                    </a:cubicBezTo>
                    <a:cubicBezTo>
                      <a:pt x="76" y="4"/>
                      <a:pt x="78" y="4"/>
                      <a:pt x="80" y="4"/>
                    </a:cubicBezTo>
                    <a:cubicBezTo>
                      <a:pt x="80" y="3"/>
                      <a:pt x="80" y="2"/>
                      <a:pt x="80" y="0"/>
                    </a:cubicBezTo>
                    <a:cubicBezTo>
                      <a:pt x="75" y="0"/>
                      <a:pt x="72" y="0"/>
                      <a:pt x="68" y="0"/>
                    </a:cubicBezTo>
                    <a:cubicBezTo>
                      <a:pt x="55" y="0"/>
                      <a:pt x="43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7" name="Freeform 38"/>
              <p:cNvSpPr>
                <a:spLocks/>
              </p:cNvSpPr>
              <p:nvPr/>
            </p:nvSpPr>
            <p:spPr bwMode="auto">
              <a:xfrm>
                <a:off x="6149975" y="4697413"/>
                <a:ext cx="22225" cy="22225"/>
              </a:xfrm>
              <a:custGeom>
                <a:avLst/>
                <a:gdLst>
                  <a:gd name="T0" fmla="*/ 4 w 9"/>
                  <a:gd name="T1" fmla="*/ 0 h 9"/>
                  <a:gd name="T2" fmla="*/ 4 w 9"/>
                  <a:gd name="T3" fmla="*/ 0 h 9"/>
                  <a:gd name="T4" fmla="*/ 0 w 9"/>
                  <a:gd name="T5" fmla="*/ 4 h 9"/>
                  <a:gd name="T6" fmla="*/ 4 w 9"/>
                  <a:gd name="T7" fmla="*/ 9 h 9"/>
                  <a:gd name="T8" fmla="*/ 5 w 9"/>
                  <a:gd name="T9" fmla="*/ 9 h 9"/>
                  <a:gd name="T10" fmla="*/ 9 w 9"/>
                  <a:gd name="T11" fmla="*/ 4 h 9"/>
                  <a:gd name="T12" fmla="*/ 4 w 9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8" name="Freeform 39"/>
              <p:cNvSpPr>
                <a:spLocks/>
              </p:cNvSpPr>
              <p:nvPr/>
            </p:nvSpPr>
            <p:spPr bwMode="auto">
              <a:xfrm>
                <a:off x="6088063" y="4697413"/>
                <a:ext cx="22225" cy="22225"/>
              </a:xfrm>
              <a:custGeom>
                <a:avLst/>
                <a:gdLst>
                  <a:gd name="T0" fmla="*/ 4 w 9"/>
                  <a:gd name="T1" fmla="*/ 0 h 9"/>
                  <a:gd name="T2" fmla="*/ 4 w 9"/>
                  <a:gd name="T3" fmla="*/ 0 h 9"/>
                  <a:gd name="T4" fmla="*/ 0 w 9"/>
                  <a:gd name="T5" fmla="*/ 4 h 9"/>
                  <a:gd name="T6" fmla="*/ 4 w 9"/>
                  <a:gd name="T7" fmla="*/ 9 h 9"/>
                  <a:gd name="T8" fmla="*/ 4 w 9"/>
                  <a:gd name="T9" fmla="*/ 9 h 9"/>
                  <a:gd name="T10" fmla="*/ 9 w 9"/>
                  <a:gd name="T11" fmla="*/ 4 h 9"/>
                  <a:gd name="T12" fmla="*/ 4 w 9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9" name="Freeform 40"/>
              <p:cNvSpPr>
                <a:spLocks/>
              </p:cNvSpPr>
              <p:nvPr/>
            </p:nvSpPr>
            <p:spPr bwMode="auto">
              <a:xfrm>
                <a:off x="6178550" y="4697413"/>
                <a:ext cx="25400" cy="22225"/>
              </a:xfrm>
              <a:custGeom>
                <a:avLst/>
                <a:gdLst>
                  <a:gd name="T0" fmla="*/ 5 w 10"/>
                  <a:gd name="T1" fmla="*/ 0 h 9"/>
                  <a:gd name="T2" fmla="*/ 1 w 10"/>
                  <a:gd name="T3" fmla="*/ 4 h 9"/>
                  <a:gd name="T4" fmla="*/ 5 w 10"/>
                  <a:gd name="T5" fmla="*/ 9 h 9"/>
                  <a:gd name="T6" fmla="*/ 5 w 10"/>
                  <a:gd name="T7" fmla="*/ 9 h 9"/>
                  <a:gd name="T8" fmla="*/ 10 w 10"/>
                  <a:gd name="T9" fmla="*/ 4 h 9"/>
                  <a:gd name="T10" fmla="*/ 5 w 10"/>
                  <a:gd name="T11" fmla="*/ 0 h 9"/>
                  <a:gd name="T12" fmla="*/ 5 w 10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5" y="0"/>
                    </a:moveTo>
                    <a:cubicBezTo>
                      <a:pt x="3" y="0"/>
                      <a:pt x="1" y="2"/>
                      <a:pt x="1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10" y="4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0" name="Freeform 41"/>
              <p:cNvSpPr>
                <a:spLocks/>
              </p:cNvSpPr>
              <p:nvPr/>
            </p:nvSpPr>
            <p:spPr bwMode="auto">
              <a:xfrm>
                <a:off x="6210300" y="4697413"/>
                <a:ext cx="22225" cy="22225"/>
              </a:xfrm>
              <a:custGeom>
                <a:avLst/>
                <a:gdLst>
                  <a:gd name="T0" fmla="*/ 5 w 9"/>
                  <a:gd name="T1" fmla="*/ 0 h 9"/>
                  <a:gd name="T2" fmla="*/ 4 w 9"/>
                  <a:gd name="T3" fmla="*/ 0 h 9"/>
                  <a:gd name="T4" fmla="*/ 0 w 9"/>
                  <a:gd name="T5" fmla="*/ 4 h 9"/>
                  <a:gd name="T6" fmla="*/ 5 w 9"/>
                  <a:gd name="T7" fmla="*/ 9 h 9"/>
                  <a:gd name="T8" fmla="*/ 5 w 9"/>
                  <a:gd name="T9" fmla="*/ 9 h 9"/>
                  <a:gd name="T10" fmla="*/ 9 w 9"/>
                  <a:gd name="T11" fmla="*/ 4 h 9"/>
                  <a:gd name="T12" fmla="*/ 5 w 9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1" name="Freeform 42"/>
              <p:cNvSpPr>
                <a:spLocks/>
              </p:cNvSpPr>
              <p:nvPr/>
            </p:nvSpPr>
            <p:spPr bwMode="auto">
              <a:xfrm>
                <a:off x="6118225" y="4697413"/>
                <a:ext cx="22225" cy="22225"/>
              </a:xfrm>
              <a:custGeom>
                <a:avLst/>
                <a:gdLst>
                  <a:gd name="T0" fmla="*/ 5 w 9"/>
                  <a:gd name="T1" fmla="*/ 0 h 9"/>
                  <a:gd name="T2" fmla="*/ 0 w 9"/>
                  <a:gd name="T3" fmla="*/ 4 h 9"/>
                  <a:gd name="T4" fmla="*/ 4 w 9"/>
                  <a:gd name="T5" fmla="*/ 9 h 9"/>
                  <a:gd name="T6" fmla="*/ 5 w 9"/>
                  <a:gd name="T7" fmla="*/ 9 h 9"/>
                  <a:gd name="T8" fmla="*/ 9 w 9"/>
                  <a:gd name="T9" fmla="*/ 5 h 9"/>
                  <a:gd name="T10" fmla="*/ 5 w 9"/>
                  <a:gd name="T11" fmla="*/ 0 h 9"/>
                  <a:gd name="T12" fmla="*/ 5 w 9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5" y="0"/>
                    </a:move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5"/>
                    </a:cubicBezTo>
                    <a:cubicBezTo>
                      <a:pt x="9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2" name="Freeform 43"/>
              <p:cNvSpPr>
                <a:spLocks/>
              </p:cNvSpPr>
              <p:nvPr/>
            </p:nvSpPr>
            <p:spPr bwMode="auto">
              <a:xfrm>
                <a:off x="6242050" y="4697413"/>
                <a:ext cx="22225" cy="22225"/>
              </a:xfrm>
              <a:custGeom>
                <a:avLst/>
                <a:gdLst>
                  <a:gd name="T0" fmla="*/ 4 w 9"/>
                  <a:gd name="T1" fmla="*/ 0 h 9"/>
                  <a:gd name="T2" fmla="*/ 4 w 9"/>
                  <a:gd name="T3" fmla="*/ 0 h 9"/>
                  <a:gd name="T4" fmla="*/ 0 w 9"/>
                  <a:gd name="T5" fmla="*/ 4 h 9"/>
                  <a:gd name="T6" fmla="*/ 4 w 9"/>
                  <a:gd name="T7" fmla="*/ 9 h 9"/>
                  <a:gd name="T8" fmla="*/ 4 w 9"/>
                  <a:gd name="T9" fmla="*/ 9 h 9"/>
                  <a:gd name="T10" fmla="*/ 9 w 9"/>
                  <a:gd name="T11" fmla="*/ 4 h 9"/>
                  <a:gd name="T12" fmla="*/ 4 w 9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3" name="Freeform 44"/>
              <p:cNvSpPr>
                <a:spLocks/>
              </p:cNvSpPr>
              <p:nvPr/>
            </p:nvSpPr>
            <p:spPr bwMode="auto">
              <a:xfrm>
                <a:off x="6181725" y="4611688"/>
                <a:ext cx="80963" cy="65088"/>
              </a:xfrm>
              <a:custGeom>
                <a:avLst/>
                <a:gdLst>
                  <a:gd name="T0" fmla="*/ 7 w 33"/>
                  <a:gd name="T1" fmla="*/ 0 h 27"/>
                  <a:gd name="T2" fmla="*/ 2 w 33"/>
                  <a:gd name="T3" fmla="*/ 0 h 27"/>
                  <a:gd name="T4" fmla="*/ 0 w 33"/>
                  <a:gd name="T5" fmla="*/ 2 h 27"/>
                  <a:gd name="T6" fmla="*/ 0 w 33"/>
                  <a:gd name="T7" fmla="*/ 24 h 27"/>
                  <a:gd name="T8" fmla="*/ 3 w 33"/>
                  <a:gd name="T9" fmla="*/ 27 h 27"/>
                  <a:gd name="T10" fmla="*/ 15 w 33"/>
                  <a:gd name="T11" fmla="*/ 27 h 27"/>
                  <a:gd name="T12" fmla="*/ 28 w 33"/>
                  <a:gd name="T13" fmla="*/ 26 h 27"/>
                  <a:gd name="T14" fmla="*/ 33 w 33"/>
                  <a:gd name="T15" fmla="*/ 21 h 27"/>
                  <a:gd name="T16" fmla="*/ 33 w 33"/>
                  <a:gd name="T17" fmla="*/ 2 h 27"/>
                  <a:gd name="T18" fmla="*/ 31 w 33"/>
                  <a:gd name="T19" fmla="*/ 0 h 27"/>
                  <a:gd name="T20" fmla="*/ 26 w 33"/>
                  <a:gd name="T21" fmla="*/ 0 h 27"/>
                  <a:gd name="T22" fmla="*/ 20 w 33"/>
                  <a:gd name="T23" fmla="*/ 0 h 27"/>
                  <a:gd name="T24" fmla="*/ 20 w 33"/>
                  <a:gd name="T25" fmla="*/ 11 h 27"/>
                  <a:gd name="T26" fmla="*/ 16 w 33"/>
                  <a:gd name="T27" fmla="*/ 9 h 27"/>
                  <a:gd name="T28" fmla="*/ 13 w 33"/>
                  <a:gd name="T29" fmla="*/ 11 h 27"/>
                  <a:gd name="T30" fmla="*/ 13 w 33"/>
                  <a:gd name="T31" fmla="*/ 0 h 27"/>
                  <a:gd name="T32" fmla="*/ 7 w 33"/>
                  <a:gd name="T3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3" h="27">
                    <a:moveTo>
                      <a:pt x="7" y="0"/>
                    </a:moveTo>
                    <a:cubicBezTo>
                      <a:pt x="6" y="0"/>
                      <a:pt x="4" y="0"/>
                      <a:pt x="2" y="0"/>
                    </a:cubicBezTo>
                    <a:cubicBezTo>
                      <a:pt x="2" y="0"/>
                      <a:pt x="0" y="2"/>
                      <a:pt x="0" y="2"/>
                    </a:cubicBezTo>
                    <a:cubicBezTo>
                      <a:pt x="0" y="10"/>
                      <a:pt x="0" y="17"/>
                      <a:pt x="0" y="24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11" y="27"/>
                      <a:pt x="15" y="27"/>
                    </a:cubicBezTo>
                    <a:cubicBezTo>
                      <a:pt x="19" y="27"/>
                      <a:pt x="24" y="27"/>
                      <a:pt x="28" y="26"/>
                    </a:cubicBezTo>
                    <a:cubicBezTo>
                      <a:pt x="31" y="26"/>
                      <a:pt x="33" y="24"/>
                      <a:pt x="33" y="21"/>
                    </a:cubicBezTo>
                    <a:cubicBezTo>
                      <a:pt x="33" y="15"/>
                      <a:pt x="33" y="9"/>
                      <a:pt x="33" y="2"/>
                    </a:cubicBezTo>
                    <a:cubicBezTo>
                      <a:pt x="33" y="1"/>
                      <a:pt x="32" y="0"/>
                      <a:pt x="31" y="0"/>
                    </a:cubicBezTo>
                    <a:cubicBezTo>
                      <a:pt x="30" y="0"/>
                      <a:pt x="28" y="0"/>
                      <a:pt x="26" y="0"/>
                    </a:cubicBezTo>
                    <a:cubicBezTo>
                      <a:pt x="24" y="0"/>
                      <a:pt x="22" y="0"/>
                      <a:pt x="20" y="0"/>
                    </a:cubicBezTo>
                    <a:cubicBezTo>
                      <a:pt x="20" y="4"/>
                      <a:pt x="20" y="7"/>
                      <a:pt x="20" y="11"/>
                    </a:cubicBezTo>
                    <a:cubicBezTo>
                      <a:pt x="19" y="10"/>
                      <a:pt x="18" y="9"/>
                      <a:pt x="16" y="9"/>
                    </a:cubicBezTo>
                    <a:cubicBezTo>
                      <a:pt x="15" y="9"/>
                      <a:pt x="14" y="10"/>
                      <a:pt x="13" y="11"/>
                    </a:cubicBezTo>
                    <a:cubicBezTo>
                      <a:pt x="13" y="7"/>
                      <a:pt x="13" y="3"/>
                      <a:pt x="13" y="0"/>
                    </a:cubicBezTo>
                    <a:cubicBezTo>
                      <a:pt x="11" y="0"/>
                      <a:pt x="9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4" name="Freeform 45"/>
              <p:cNvSpPr>
                <a:spLocks/>
              </p:cNvSpPr>
              <p:nvPr/>
            </p:nvSpPr>
            <p:spPr bwMode="auto">
              <a:xfrm>
                <a:off x="6091238" y="4611688"/>
                <a:ext cx="80963" cy="65088"/>
              </a:xfrm>
              <a:custGeom>
                <a:avLst/>
                <a:gdLst>
                  <a:gd name="T0" fmla="*/ 7 w 33"/>
                  <a:gd name="T1" fmla="*/ 0 h 27"/>
                  <a:gd name="T2" fmla="*/ 2 w 33"/>
                  <a:gd name="T3" fmla="*/ 0 h 27"/>
                  <a:gd name="T4" fmla="*/ 0 w 33"/>
                  <a:gd name="T5" fmla="*/ 2 h 27"/>
                  <a:gd name="T6" fmla="*/ 0 w 33"/>
                  <a:gd name="T7" fmla="*/ 24 h 27"/>
                  <a:gd name="T8" fmla="*/ 3 w 33"/>
                  <a:gd name="T9" fmla="*/ 27 h 27"/>
                  <a:gd name="T10" fmla="*/ 15 w 33"/>
                  <a:gd name="T11" fmla="*/ 27 h 27"/>
                  <a:gd name="T12" fmla="*/ 28 w 33"/>
                  <a:gd name="T13" fmla="*/ 26 h 27"/>
                  <a:gd name="T14" fmla="*/ 33 w 33"/>
                  <a:gd name="T15" fmla="*/ 21 h 27"/>
                  <a:gd name="T16" fmla="*/ 33 w 33"/>
                  <a:gd name="T17" fmla="*/ 2 h 27"/>
                  <a:gd name="T18" fmla="*/ 31 w 33"/>
                  <a:gd name="T19" fmla="*/ 0 h 27"/>
                  <a:gd name="T20" fmla="*/ 26 w 33"/>
                  <a:gd name="T21" fmla="*/ 0 h 27"/>
                  <a:gd name="T22" fmla="*/ 20 w 33"/>
                  <a:gd name="T23" fmla="*/ 0 h 27"/>
                  <a:gd name="T24" fmla="*/ 20 w 33"/>
                  <a:gd name="T25" fmla="*/ 11 h 27"/>
                  <a:gd name="T26" fmla="*/ 16 w 33"/>
                  <a:gd name="T27" fmla="*/ 9 h 27"/>
                  <a:gd name="T28" fmla="*/ 13 w 33"/>
                  <a:gd name="T29" fmla="*/ 11 h 27"/>
                  <a:gd name="T30" fmla="*/ 13 w 33"/>
                  <a:gd name="T31" fmla="*/ 0 h 27"/>
                  <a:gd name="T32" fmla="*/ 7 w 33"/>
                  <a:gd name="T3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3" h="27">
                    <a:moveTo>
                      <a:pt x="7" y="0"/>
                    </a:moveTo>
                    <a:cubicBezTo>
                      <a:pt x="6" y="0"/>
                      <a:pt x="4" y="0"/>
                      <a:pt x="2" y="0"/>
                    </a:cubicBezTo>
                    <a:cubicBezTo>
                      <a:pt x="2" y="0"/>
                      <a:pt x="0" y="2"/>
                      <a:pt x="0" y="2"/>
                    </a:cubicBezTo>
                    <a:cubicBezTo>
                      <a:pt x="0" y="10"/>
                      <a:pt x="0" y="17"/>
                      <a:pt x="0" y="24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11" y="27"/>
                      <a:pt x="15" y="27"/>
                    </a:cubicBezTo>
                    <a:cubicBezTo>
                      <a:pt x="19" y="27"/>
                      <a:pt x="24" y="27"/>
                      <a:pt x="28" y="26"/>
                    </a:cubicBezTo>
                    <a:cubicBezTo>
                      <a:pt x="31" y="26"/>
                      <a:pt x="33" y="24"/>
                      <a:pt x="33" y="21"/>
                    </a:cubicBezTo>
                    <a:cubicBezTo>
                      <a:pt x="33" y="15"/>
                      <a:pt x="33" y="9"/>
                      <a:pt x="33" y="2"/>
                    </a:cubicBezTo>
                    <a:cubicBezTo>
                      <a:pt x="33" y="1"/>
                      <a:pt x="32" y="0"/>
                      <a:pt x="31" y="0"/>
                    </a:cubicBezTo>
                    <a:cubicBezTo>
                      <a:pt x="30" y="0"/>
                      <a:pt x="28" y="0"/>
                      <a:pt x="26" y="0"/>
                    </a:cubicBezTo>
                    <a:cubicBezTo>
                      <a:pt x="24" y="0"/>
                      <a:pt x="22" y="0"/>
                      <a:pt x="20" y="0"/>
                    </a:cubicBezTo>
                    <a:cubicBezTo>
                      <a:pt x="20" y="4"/>
                      <a:pt x="20" y="7"/>
                      <a:pt x="20" y="11"/>
                    </a:cubicBezTo>
                    <a:cubicBezTo>
                      <a:pt x="19" y="10"/>
                      <a:pt x="18" y="9"/>
                      <a:pt x="16" y="9"/>
                    </a:cubicBezTo>
                    <a:cubicBezTo>
                      <a:pt x="15" y="9"/>
                      <a:pt x="14" y="10"/>
                      <a:pt x="13" y="11"/>
                    </a:cubicBezTo>
                    <a:cubicBezTo>
                      <a:pt x="13" y="7"/>
                      <a:pt x="13" y="3"/>
                      <a:pt x="13" y="0"/>
                    </a:cubicBezTo>
                    <a:cubicBezTo>
                      <a:pt x="11" y="0"/>
                      <a:pt x="9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5" name="Freeform 46"/>
              <p:cNvSpPr>
                <a:spLocks/>
              </p:cNvSpPr>
              <p:nvPr/>
            </p:nvSpPr>
            <p:spPr bwMode="auto">
              <a:xfrm>
                <a:off x="6142038" y="4554538"/>
                <a:ext cx="95250" cy="41275"/>
              </a:xfrm>
              <a:custGeom>
                <a:avLst/>
                <a:gdLst>
                  <a:gd name="T0" fmla="*/ 31 w 39"/>
                  <a:gd name="T1" fmla="*/ 0 h 17"/>
                  <a:gd name="T2" fmla="*/ 29 w 39"/>
                  <a:gd name="T3" fmla="*/ 1 h 17"/>
                  <a:gd name="T4" fmla="*/ 29 w 39"/>
                  <a:gd name="T5" fmla="*/ 3 h 17"/>
                  <a:gd name="T6" fmla="*/ 33 w 39"/>
                  <a:gd name="T7" fmla="*/ 7 h 17"/>
                  <a:gd name="T8" fmla="*/ 2 w 39"/>
                  <a:gd name="T9" fmla="*/ 7 h 17"/>
                  <a:gd name="T10" fmla="*/ 0 w 39"/>
                  <a:gd name="T11" fmla="*/ 9 h 17"/>
                  <a:gd name="T12" fmla="*/ 2 w 39"/>
                  <a:gd name="T13" fmla="*/ 11 h 17"/>
                  <a:gd name="T14" fmla="*/ 33 w 39"/>
                  <a:gd name="T15" fmla="*/ 11 h 17"/>
                  <a:gd name="T16" fmla="*/ 29 w 39"/>
                  <a:gd name="T17" fmla="*/ 14 h 17"/>
                  <a:gd name="T18" fmla="*/ 29 w 39"/>
                  <a:gd name="T19" fmla="*/ 17 h 17"/>
                  <a:gd name="T20" fmla="*/ 31 w 39"/>
                  <a:gd name="T21" fmla="*/ 17 h 17"/>
                  <a:gd name="T22" fmla="*/ 32 w 39"/>
                  <a:gd name="T23" fmla="*/ 17 h 17"/>
                  <a:gd name="T24" fmla="*/ 38 w 39"/>
                  <a:gd name="T25" fmla="*/ 10 h 17"/>
                  <a:gd name="T26" fmla="*/ 39 w 39"/>
                  <a:gd name="T27" fmla="*/ 9 h 17"/>
                  <a:gd name="T28" fmla="*/ 38 w 39"/>
                  <a:gd name="T29" fmla="*/ 7 h 17"/>
                  <a:gd name="T30" fmla="*/ 32 w 39"/>
                  <a:gd name="T31" fmla="*/ 1 h 17"/>
                  <a:gd name="T32" fmla="*/ 31 w 39"/>
                  <a:gd name="T3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9" h="17">
                    <a:moveTo>
                      <a:pt x="31" y="0"/>
                    </a:moveTo>
                    <a:cubicBezTo>
                      <a:pt x="30" y="0"/>
                      <a:pt x="30" y="0"/>
                      <a:pt x="29" y="1"/>
                    </a:cubicBezTo>
                    <a:cubicBezTo>
                      <a:pt x="29" y="1"/>
                      <a:pt x="29" y="3"/>
                      <a:pt x="29" y="3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0" y="10"/>
                      <a:pt x="1" y="11"/>
                      <a:pt x="2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5"/>
                      <a:pt x="29" y="16"/>
                      <a:pt x="29" y="17"/>
                    </a:cubicBezTo>
                    <a:cubicBezTo>
                      <a:pt x="30" y="17"/>
                      <a:pt x="30" y="17"/>
                      <a:pt x="31" y="17"/>
                    </a:cubicBezTo>
                    <a:cubicBezTo>
                      <a:pt x="31" y="17"/>
                      <a:pt x="32" y="17"/>
                      <a:pt x="32" y="17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9" y="10"/>
                      <a:pt x="39" y="9"/>
                      <a:pt x="39" y="9"/>
                    </a:cubicBezTo>
                    <a:cubicBezTo>
                      <a:pt x="39" y="8"/>
                      <a:pt x="39" y="7"/>
                      <a:pt x="38" y="7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2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6" name="Freeform 47"/>
              <p:cNvSpPr>
                <a:spLocks/>
              </p:cNvSpPr>
              <p:nvPr/>
            </p:nvSpPr>
            <p:spPr bwMode="auto">
              <a:xfrm>
                <a:off x="6107113" y="4572000"/>
                <a:ext cx="26988" cy="9525"/>
              </a:xfrm>
              <a:custGeom>
                <a:avLst/>
                <a:gdLst>
                  <a:gd name="T0" fmla="*/ 10 w 11"/>
                  <a:gd name="T1" fmla="*/ 0 h 4"/>
                  <a:gd name="T2" fmla="*/ 2 w 11"/>
                  <a:gd name="T3" fmla="*/ 0 h 4"/>
                  <a:gd name="T4" fmla="*/ 0 w 11"/>
                  <a:gd name="T5" fmla="*/ 2 h 4"/>
                  <a:gd name="T6" fmla="*/ 2 w 11"/>
                  <a:gd name="T7" fmla="*/ 4 h 4"/>
                  <a:gd name="T8" fmla="*/ 10 w 11"/>
                  <a:gd name="T9" fmla="*/ 4 h 4"/>
                  <a:gd name="T10" fmla="*/ 11 w 11"/>
                  <a:gd name="T11" fmla="*/ 2 h 4"/>
                  <a:gd name="T12" fmla="*/ 10 w 11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4">
                    <a:moveTo>
                      <a:pt x="1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1" y="4"/>
                      <a:pt x="11" y="3"/>
                      <a:pt x="11" y="2"/>
                    </a:cubicBezTo>
                    <a:cubicBezTo>
                      <a:pt x="11" y="1"/>
                      <a:pt x="11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</p:grpSp>
        <p:sp>
          <p:nvSpPr>
            <p:cNvPr id="16" name="Freeform 34"/>
            <p:cNvSpPr>
              <a:spLocks/>
            </p:cNvSpPr>
            <p:nvPr userDrawn="1"/>
          </p:nvSpPr>
          <p:spPr bwMode="auto">
            <a:xfrm>
              <a:off x="4900613" y="2395538"/>
              <a:ext cx="4051300" cy="2484438"/>
            </a:xfrm>
            <a:custGeom>
              <a:avLst/>
              <a:gdLst>
                <a:gd name="T0" fmla="*/ 1292 w 1658"/>
                <a:gd name="T1" fmla="*/ 141 h 1016"/>
                <a:gd name="T2" fmla="*/ 829 w 1658"/>
                <a:gd name="T3" fmla="*/ 0 h 1016"/>
                <a:gd name="T4" fmla="*/ 507 w 1658"/>
                <a:gd name="T5" fmla="*/ 65 h 1016"/>
                <a:gd name="T6" fmla="*/ 142 w 1658"/>
                <a:gd name="T7" fmla="*/ 365 h 1016"/>
                <a:gd name="T8" fmla="*/ 0 w 1658"/>
                <a:gd name="T9" fmla="*/ 828 h 1016"/>
                <a:gd name="T10" fmla="*/ 22 w 1658"/>
                <a:gd name="T11" fmla="*/ 1016 h 1016"/>
                <a:gd name="T12" fmla="*/ 54 w 1658"/>
                <a:gd name="T13" fmla="*/ 1016 h 1016"/>
                <a:gd name="T14" fmla="*/ 32 w 1658"/>
                <a:gd name="T15" fmla="*/ 828 h 1016"/>
                <a:gd name="T16" fmla="*/ 95 w 1658"/>
                <a:gd name="T17" fmla="*/ 518 h 1016"/>
                <a:gd name="T18" fmla="*/ 383 w 1658"/>
                <a:gd name="T19" fmla="*/ 168 h 1016"/>
                <a:gd name="T20" fmla="*/ 829 w 1658"/>
                <a:gd name="T21" fmla="*/ 31 h 1016"/>
                <a:gd name="T22" fmla="*/ 1139 w 1658"/>
                <a:gd name="T23" fmla="*/ 94 h 1016"/>
                <a:gd name="T24" fmla="*/ 1490 w 1658"/>
                <a:gd name="T25" fmla="*/ 383 h 1016"/>
                <a:gd name="T26" fmla="*/ 1626 w 1658"/>
                <a:gd name="T27" fmla="*/ 828 h 1016"/>
                <a:gd name="T28" fmla="*/ 1604 w 1658"/>
                <a:gd name="T29" fmla="*/ 1016 h 1016"/>
                <a:gd name="T30" fmla="*/ 1636 w 1658"/>
                <a:gd name="T31" fmla="*/ 1016 h 1016"/>
                <a:gd name="T32" fmla="*/ 1658 w 1658"/>
                <a:gd name="T33" fmla="*/ 828 h 1016"/>
                <a:gd name="T34" fmla="*/ 1593 w 1658"/>
                <a:gd name="T35" fmla="*/ 506 h 1016"/>
                <a:gd name="T36" fmla="*/ 1292 w 1658"/>
                <a:gd name="T37" fmla="*/ 141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58" h="1016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7" name="Freeform 40"/>
            <p:cNvSpPr>
              <a:spLocks/>
            </p:cNvSpPr>
            <p:nvPr userDrawn="1"/>
          </p:nvSpPr>
          <p:spPr bwMode="auto">
            <a:xfrm>
              <a:off x="4900613" y="2395538"/>
              <a:ext cx="4051300" cy="2484438"/>
            </a:xfrm>
            <a:custGeom>
              <a:avLst/>
              <a:gdLst>
                <a:gd name="T0" fmla="*/ 1292 w 1658"/>
                <a:gd name="T1" fmla="*/ 141 h 1016"/>
                <a:gd name="T2" fmla="*/ 829 w 1658"/>
                <a:gd name="T3" fmla="*/ 0 h 1016"/>
                <a:gd name="T4" fmla="*/ 507 w 1658"/>
                <a:gd name="T5" fmla="*/ 65 h 1016"/>
                <a:gd name="T6" fmla="*/ 142 w 1658"/>
                <a:gd name="T7" fmla="*/ 365 h 1016"/>
                <a:gd name="T8" fmla="*/ 0 w 1658"/>
                <a:gd name="T9" fmla="*/ 828 h 1016"/>
                <a:gd name="T10" fmla="*/ 22 w 1658"/>
                <a:gd name="T11" fmla="*/ 1016 h 1016"/>
                <a:gd name="T12" fmla="*/ 54 w 1658"/>
                <a:gd name="T13" fmla="*/ 1016 h 1016"/>
                <a:gd name="T14" fmla="*/ 32 w 1658"/>
                <a:gd name="T15" fmla="*/ 828 h 1016"/>
                <a:gd name="T16" fmla="*/ 95 w 1658"/>
                <a:gd name="T17" fmla="*/ 518 h 1016"/>
                <a:gd name="T18" fmla="*/ 383 w 1658"/>
                <a:gd name="T19" fmla="*/ 168 h 1016"/>
                <a:gd name="T20" fmla="*/ 829 w 1658"/>
                <a:gd name="T21" fmla="*/ 31 h 1016"/>
                <a:gd name="T22" fmla="*/ 1139 w 1658"/>
                <a:gd name="T23" fmla="*/ 94 h 1016"/>
                <a:gd name="T24" fmla="*/ 1490 w 1658"/>
                <a:gd name="T25" fmla="*/ 383 h 1016"/>
                <a:gd name="T26" fmla="*/ 1626 w 1658"/>
                <a:gd name="T27" fmla="*/ 828 h 1016"/>
                <a:gd name="T28" fmla="*/ 1604 w 1658"/>
                <a:gd name="T29" fmla="*/ 1016 h 1016"/>
                <a:gd name="T30" fmla="*/ 1636 w 1658"/>
                <a:gd name="T31" fmla="*/ 1016 h 1016"/>
                <a:gd name="T32" fmla="*/ 1658 w 1658"/>
                <a:gd name="T33" fmla="*/ 828 h 1016"/>
                <a:gd name="T34" fmla="*/ 1593 w 1658"/>
                <a:gd name="T35" fmla="*/ 506 h 1016"/>
                <a:gd name="T36" fmla="*/ 1292 w 1658"/>
                <a:gd name="T37" fmla="*/ 141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58" h="1016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8" name="Freeform 41"/>
            <p:cNvSpPr>
              <a:spLocks/>
            </p:cNvSpPr>
            <p:nvPr userDrawn="1"/>
          </p:nvSpPr>
          <p:spPr bwMode="auto">
            <a:xfrm>
              <a:off x="5006156" y="2420726"/>
              <a:ext cx="4051300" cy="2484438"/>
            </a:xfrm>
            <a:custGeom>
              <a:avLst/>
              <a:gdLst>
                <a:gd name="T0" fmla="*/ 1292 w 1658"/>
                <a:gd name="T1" fmla="*/ 141 h 1016"/>
                <a:gd name="T2" fmla="*/ 829 w 1658"/>
                <a:gd name="T3" fmla="*/ 0 h 1016"/>
                <a:gd name="T4" fmla="*/ 507 w 1658"/>
                <a:gd name="T5" fmla="*/ 65 h 1016"/>
                <a:gd name="T6" fmla="*/ 142 w 1658"/>
                <a:gd name="T7" fmla="*/ 365 h 1016"/>
                <a:gd name="T8" fmla="*/ 0 w 1658"/>
                <a:gd name="T9" fmla="*/ 828 h 1016"/>
                <a:gd name="T10" fmla="*/ 22 w 1658"/>
                <a:gd name="T11" fmla="*/ 1016 h 1016"/>
                <a:gd name="T12" fmla="*/ 54 w 1658"/>
                <a:gd name="T13" fmla="*/ 1016 h 1016"/>
                <a:gd name="T14" fmla="*/ 32 w 1658"/>
                <a:gd name="T15" fmla="*/ 828 h 1016"/>
                <a:gd name="T16" fmla="*/ 95 w 1658"/>
                <a:gd name="T17" fmla="*/ 518 h 1016"/>
                <a:gd name="T18" fmla="*/ 383 w 1658"/>
                <a:gd name="T19" fmla="*/ 168 h 1016"/>
                <a:gd name="T20" fmla="*/ 829 w 1658"/>
                <a:gd name="T21" fmla="*/ 31 h 1016"/>
                <a:gd name="T22" fmla="*/ 1139 w 1658"/>
                <a:gd name="T23" fmla="*/ 94 h 1016"/>
                <a:gd name="T24" fmla="*/ 1490 w 1658"/>
                <a:gd name="T25" fmla="*/ 383 h 1016"/>
                <a:gd name="T26" fmla="*/ 1626 w 1658"/>
                <a:gd name="T27" fmla="*/ 828 h 1016"/>
                <a:gd name="T28" fmla="*/ 1604 w 1658"/>
                <a:gd name="T29" fmla="*/ 1016 h 1016"/>
                <a:gd name="T30" fmla="*/ 1636 w 1658"/>
                <a:gd name="T31" fmla="*/ 1016 h 1016"/>
                <a:gd name="T32" fmla="*/ 1658 w 1658"/>
                <a:gd name="T33" fmla="*/ 828 h 1016"/>
                <a:gd name="T34" fmla="*/ 1593 w 1658"/>
                <a:gd name="T35" fmla="*/ 506 h 1016"/>
                <a:gd name="T36" fmla="*/ 1292 w 1658"/>
                <a:gd name="T37" fmla="*/ 141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58" h="1016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gradFill flip="none" rotWithShape="1">
              <a:gsLst>
                <a:gs pos="90000">
                  <a:srgbClr val="D04D6F"/>
                </a:gs>
                <a:gs pos="100000">
                  <a:srgbClr val="453C55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9" name="직사각형 18"/>
            <p:cNvSpPr/>
            <p:nvPr userDrawn="1"/>
          </p:nvSpPr>
          <p:spPr>
            <a:xfrm>
              <a:off x="146374" y="152400"/>
              <a:ext cx="9683426" cy="6580584"/>
            </a:xfrm>
            <a:prstGeom prst="rect">
              <a:avLst/>
            </a:prstGeom>
            <a:noFill/>
            <a:ln w="38100">
              <a:solidFill>
                <a:srgbClr val="D04D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821586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-02 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-65113"/>
            <a:ext cx="12297509" cy="6950497"/>
            <a:chOff x="0" y="-65113"/>
            <a:chExt cx="9991726" cy="6950497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0"/>
              <a:ext cx="9991726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Freeform 19"/>
            <p:cNvSpPr>
              <a:spLocks/>
            </p:cNvSpPr>
            <p:nvPr userDrawn="1"/>
          </p:nvSpPr>
          <p:spPr bwMode="auto">
            <a:xfrm>
              <a:off x="0" y="2627969"/>
              <a:ext cx="9991726" cy="4257415"/>
            </a:xfrm>
            <a:custGeom>
              <a:avLst/>
              <a:gdLst>
                <a:gd name="T0" fmla="*/ 3998 w 3999"/>
                <a:gd name="T1" fmla="*/ 916 h 1703"/>
                <a:gd name="T2" fmla="*/ 3619 w 3999"/>
                <a:gd name="T3" fmla="*/ 916 h 1703"/>
                <a:gd name="T4" fmla="*/ 3587 w 3999"/>
                <a:gd name="T5" fmla="*/ 916 h 1703"/>
                <a:gd name="T6" fmla="*/ 3516 w 3999"/>
                <a:gd name="T7" fmla="*/ 916 h 1703"/>
                <a:gd name="T8" fmla="*/ 3540 w 3999"/>
                <a:gd name="T9" fmla="*/ 728 h 1703"/>
                <a:gd name="T10" fmla="*/ 2812 w 3999"/>
                <a:gd name="T11" fmla="*/ 0 h 1703"/>
                <a:gd name="T12" fmla="*/ 2084 w 3999"/>
                <a:gd name="T13" fmla="*/ 728 h 1703"/>
                <a:gd name="T14" fmla="*/ 2108 w 3999"/>
                <a:gd name="T15" fmla="*/ 916 h 1703"/>
                <a:gd name="T16" fmla="*/ 2037 w 3999"/>
                <a:gd name="T17" fmla="*/ 916 h 1703"/>
                <a:gd name="T18" fmla="*/ 2005 w 3999"/>
                <a:gd name="T19" fmla="*/ 916 h 1703"/>
                <a:gd name="T20" fmla="*/ 0 w 3999"/>
                <a:gd name="T21" fmla="*/ 916 h 1703"/>
                <a:gd name="T22" fmla="*/ 0 w 3999"/>
                <a:gd name="T23" fmla="*/ 1703 h 1703"/>
                <a:gd name="T24" fmla="*/ 3999 w 3999"/>
                <a:gd name="T25" fmla="*/ 1703 h 1703"/>
                <a:gd name="T26" fmla="*/ 3999 w 3999"/>
                <a:gd name="T27" fmla="*/ 916 h 1703"/>
                <a:gd name="T28" fmla="*/ 3998 w 3999"/>
                <a:gd name="T29" fmla="*/ 916 h 1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99" h="1703">
                  <a:moveTo>
                    <a:pt x="3998" y="916"/>
                  </a:moveTo>
                  <a:cubicBezTo>
                    <a:pt x="3619" y="916"/>
                    <a:pt x="3619" y="916"/>
                    <a:pt x="3619" y="916"/>
                  </a:cubicBezTo>
                  <a:cubicBezTo>
                    <a:pt x="3587" y="916"/>
                    <a:pt x="3587" y="916"/>
                    <a:pt x="3587" y="916"/>
                  </a:cubicBezTo>
                  <a:cubicBezTo>
                    <a:pt x="3516" y="916"/>
                    <a:pt x="3516" y="916"/>
                    <a:pt x="3516" y="916"/>
                  </a:cubicBezTo>
                  <a:cubicBezTo>
                    <a:pt x="3532" y="856"/>
                    <a:pt x="3540" y="793"/>
                    <a:pt x="3540" y="728"/>
                  </a:cubicBezTo>
                  <a:cubicBezTo>
                    <a:pt x="3540" y="326"/>
                    <a:pt x="3214" y="0"/>
                    <a:pt x="2812" y="0"/>
                  </a:cubicBezTo>
                  <a:cubicBezTo>
                    <a:pt x="2410" y="0"/>
                    <a:pt x="2084" y="326"/>
                    <a:pt x="2084" y="728"/>
                  </a:cubicBezTo>
                  <a:cubicBezTo>
                    <a:pt x="2084" y="793"/>
                    <a:pt x="2092" y="856"/>
                    <a:pt x="2108" y="916"/>
                  </a:cubicBezTo>
                  <a:cubicBezTo>
                    <a:pt x="2037" y="916"/>
                    <a:pt x="2037" y="916"/>
                    <a:pt x="2037" y="916"/>
                  </a:cubicBezTo>
                  <a:cubicBezTo>
                    <a:pt x="2005" y="916"/>
                    <a:pt x="2005" y="916"/>
                    <a:pt x="2005" y="916"/>
                  </a:cubicBezTo>
                  <a:cubicBezTo>
                    <a:pt x="0" y="916"/>
                    <a:pt x="0" y="916"/>
                    <a:pt x="0" y="916"/>
                  </a:cubicBezTo>
                  <a:cubicBezTo>
                    <a:pt x="0" y="1703"/>
                    <a:pt x="0" y="1703"/>
                    <a:pt x="0" y="1703"/>
                  </a:cubicBezTo>
                  <a:cubicBezTo>
                    <a:pt x="3999" y="1703"/>
                    <a:pt x="3999" y="1703"/>
                    <a:pt x="3999" y="1703"/>
                  </a:cubicBezTo>
                  <a:cubicBezTo>
                    <a:pt x="3999" y="916"/>
                    <a:pt x="3999" y="916"/>
                    <a:pt x="3999" y="916"/>
                  </a:cubicBezTo>
                  <a:lnTo>
                    <a:pt x="3998" y="91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0" name="Freeform 123"/>
            <p:cNvSpPr>
              <a:spLocks/>
            </p:cNvSpPr>
            <p:nvPr userDrawn="1"/>
          </p:nvSpPr>
          <p:spPr bwMode="auto">
            <a:xfrm>
              <a:off x="7023496" y="2011387"/>
              <a:ext cx="2405677" cy="2407279"/>
            </a:xfrm>
            <a:custGeom>
              <a:avLst/>
              <a:gdLst>
                <a:gd name="T0" fmla="*/ 732 w 962"/>
                <a:gd name="T1" fmla="*/ 469 h 962"/>
                <a:gd name="T2" fmla="*/ 843 w 962"/>
                <a:gd name="T3" fmla="*/ 700 h 962"/>
                <a:gd name="T4" fmla="*/ 883 w 962"/>
                <a:gd name="T5" fmla="*/ 962 h 962"/>
                <a:gd name="T6" fmla="*/ 883 w 962"/>
                <a:gd name="T7" fmla="*/ 962 h 962"/>
                <a:gd name="T8" fmla="*/ 962 w 962"/>
                <a:gd name="T9" fmla="*/ 962 h 962"/>
                <a:gd name="T10" fmla="*/ 962 w 962"/>
                <a:gd name="T11" fmla="*/ 962 h 962"/>
                <a:gd name="T12" fmla="*/ 886 w 962"/>
                <a:gd name="T13" fmla="*/ 588 h 962"/>
                <a:gd name="T14" fmla="*/ 538 w 962"/>
                <a:gd name="T15" fmla="*/ 165 h 962"/>
                <a:gd name="T16" fmla="*/ 286 w 962"/>
                <a:gd name="T17" fmla="*/ 44 h 962"/>
                <a:gd name="T18" fmla="*/ 0 w 962"/>
                <a:gd name="T19" fmla="*/ 0 h 962"/>
                <a:gd name="T20" fmla="*/ 0 w 962"/>
                <a:gd name="T21" fmla="*/ 79 h 962"/>
                <a:gd name="T22" fmla="*/ 344 w 962"/>
                <a:gd name="T23" fmla="*/ 148 h 962"/>
                <a:gd name="T24" fmla="*/ 732 w 962"/>
                <a:gd name="T25" fmla="*/ 469 h 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62" h="962">
                  <a:moveTo>
                    <a:pt x="732" y="469"/>
                  </a:moveTo>
                  <a:cubicBezTo>
                    <a:pt x="780" y="539"/>
                    <a:pt x="818" y="617"/>
                    <a:pt x="843" y="700"/>
                  </a:cubicBezTo>
                  <a:cubicBezTo>
                    <a:pt x="869" y="783"/>
                    <a:pt x="883" y="871"/>
                    <a:pt x="883" y="962"/>
                  </a:cubicBezTo>
                  <a:cubicBezTo>
                    <a:pt x="883" y="962"/>
                    <a:pt x="883" y="962"/>
                    <a:pt x="883" y="962"/>
                  </a:cubicBezTo>
                  <a:cubicBezTo>
                    <a:pt x="962" y="962"/>
                    <a:pt x="962" y="962"/>
                    <a:pt x="962" y="962"/>
                  </a:cubicBezTo>
                  <a:cubicBezTo>
                    <a:pt x="962" y="962"/>
                    <a:pt x="962" y="962"/>
                    <a:pt x="962" y="962"/>
                  </a:cubicBezTo>
                  <a:cubicBezTo>
                    <a:pt x="962" y="830"/>
                    <a:pt x="935" y="703"/>
                    <a:pt x="886" y="588"/>
                  </a:cubicBezTo>
                  <a:cubicBezTo>
                    <a:pt x="813" y="415"/>
                    <a:pt x="691" y="268"/>
                    <a:pt x="538" y="165"/>
                  </a:cubicBezTo>
                  <a:cubicBezTo>
                    <a:pt x="461" y="113"/>
                    <a:pt x="376" y="72"/>
                    <a:pt x="286" y="44"/>
                  </a:cubicBezTo>
                  <a:cubicBezTo>
                    <a:pt x="195" y="16"/>
                    <a:pt x="99" y="0"/>
                    <a:pt x="0" y="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22" y="79"/>
                    <a:pt x="238" y="104"/>
                    <a:pt x="344" y="148"/>
                  </a:cubicBezTo>
                  <a:cubicBezTo>
                    <a:pt x="502" y="216"/>
                    <a:pt x="637" y="328"/>
                    <a:pt x="732" y="469"/>
                  </a:cubicBezTo>
                  <a:close/>
                </a:path>
              </a:pathLst>
            </a:custGeom>
            <a:gradFill flip="none" rotWithShape="1">
              <a:gsLst>
                <a:gs pos="68000">
                  <a:srgbClr val="D04D6F"/>
                </a:gs>
                <a:gs pos="0">
                  <a:srgbClr val="D04D6F"/>
                </a:gs>
                <a:gs pos="100000">
                  <a:srgbClr val="453C55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1" name="Freeform 7"/>
            <p:cNvSpPr>
              <a:spLocks/>
            </p:cNvSpPr>
            <p:nvPr userDrawn="1"/>
          </p:nvSpPr>
          <p:spPr bwMode="auto">
            <a:xfrm>
              <a:off x="5359723" y="-65113"/>
              <a:ext cx="14288" cy="3175"/>
            </a:xfrm>
            <a:custGeom>
              <a:avLst/>
              <a:gdLst>
                <a:gd name="T0" fmla="*/ 3 w 6"/>
                <a:gd name="T1" fmla="*/ 0 h 1"/>
                <a:gd name="T2" fmla="*/ 0 w 6"/>
                <a:gd name="T3" fmla="*/ 1 h 1"/>
                <a:gd name="T4" fmla="*/ 6 w 6"/>
                <a:gd name="T5" fmla="*/ 1 h 1"/>
                <a:gd name="T6" fmla="*/ 3 w 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2" name="Freeform 8"/>
            <p:cNvSpPr>
              <a:spLocks/>
            </p:cNvSpPr>
            <p:nvPr userDrawn="1"/>
          </p:nvSpPr>
          <p:spPr bwMode="auto">
            <a:xfrm>
              <a:off x="4277048" y="162272"/>
              <a:ext cx="1109663" cy="1106488"/>
            </a:xfrm>
            <a:custGeom>
              <a:avLst/>
              <a:gdLst>
                <a:gd name="T0" fmla="*/ 447 w 452"/>
                <a:gd name="T1" fmla="*/ 0 h 451"/>
                <a:gd name="T2" fmla="*/ 441 w 452"/>
                <a:gd name="T3" fmla="*/ 0 h 451"/>
                <a:gd name="T4" fmla="*/ 436 w 452"/>
                <a:gd name="T5" fmla="*/ 7 h 451"/>
                <a:gd name="T6" fmla="*/ 437 w 452"/>
                <a:gd name="T7" fmla="*/ 11 h 451"/>
                <a:gd name="T8" fmla="*/ 386 w 452"/>
                <a:gd name="T9" fmla="*/ 63 h 451"/>
                <a:gd name="T10" fmla="*/ 376 w 452"/>
                <a:gd name="T11" fmla="*/ 59 h 451"/>
                <a:gd name="T12" fmla="*/ 359 w 452"/>
                <a:gd name="T13" fmla="*/ 76 h 451"/>
                <a:gd name="T14" fmla="*/ 363 w 452"/>
                <a:gd name="T15" fmla="*/ 86 h 451"/>
                <a:gd name="T16" fmla="*/ 0 w 452"/>
                <a:gd name="T17" fmla="*/ 448 h 451"/>
                <a:gd name="T18" fmla="*/ 3 w 452"/>
                <a:gd name="T19" fmla="*/ 451 h 451"/>
                <a:gd name="T20" fmla="*/ 365 w 452"/>
                <a:gd name="T21" fmla="*/ 89 h 451"/>
                <a:gd name="T22" fmla="*/ 376 w 452"/>
                <a:gd name="T23" fmla="*/ 92 h 451"/>
                <a:gd name="T24" fmla="*/ 392 w 452"/>
                <a:gd name="T25" fmla="*/ 76 h 451"/>
                <a:gd name="T26" fmla="*/ 389 w 452"/>
                <a:gd name="T27" fmla="*/ 66 h 451"/>
                <a:gd name="T28" fmla="*/ 440 w 452"/>
                <a:gd name="T29" fmla="*/ 14 h 451"/>
                <a:gd name="T30" fmla="*/ 444 w 452"/>
                <a:gd name="T31" fmla="*/ 15 h 451"/>
                <a:gd name="T32" fmla="*/ 452 w 452"/>
                <a:gd name="T33" fmla="*/ 7 h 451"/>
                <a:gd name="T34" fmla="*/ 447 w 452"/>
                <a:gd name="T35" fmla="*/ 0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2" h="451">
                  <a:moveTo>
                    <a:pt x="447" y="0"/>
                  </a:moveTo>
                  <a:cubicBezTo>
                    <a:pt x="441" y="0"/>
                    <a:pt x="441" y="0"/>
                    <a:pt x="441" y="0"/>
                  </a:cubicBezTo>
                  <a:cubicBezTo>
                    <a:pt x="438" y="1"/>
                    <a:pt x="436" y="4"/>
                    <a:pt x="436" y="7"/>
                  </a:cubicBezTo>
                  <a:cubicBezTo>
                    <a:pt x="436" y="9"/>
                    <a:pt x="437" y="10"/>
                    <a:pt x="437" y="11"/>
                  </a:cubicBezTo>
                  <a:cubicBezTo>
                    <a:pt x="386" y="63"/>
                    <a:pt x="386" y="63"/>
                    <a:pt x="386" y="63"/>
                  </a:cubicBezTo>
                  <a:cubicBezTo>
                    <a:pt x="383" y="60"/>
                    <a:pt x="380" y="59"/>
                    <a:pt x="376" y="59"/>
                  </a:cubicBezTo>
                  <a:cubicBezTo>
                    <a:pt x="366" y="59"/>
                    <a:pt x="359" y="67"/>
                    <a:pt x="359" y="76"/>
                  </a:cubicBezTo>
                  <a:cubicBezTo>
                    <a:pt x="359" y="80"/>
                    <a:pt x="360" y="83"/>
                    <a:pt x="363" y="86"/>
                  </a:cubicBezTo>
                  <a:cubicBezTo>
                    <a:pt x="0" y="448"/>
                    <a:pt x="0" y="448"/>
                    <a:pt x="0" y="448"/>
                  </a:cubicBezTo>
                  <a:cubicBezTo>
                    <a:pt x="3" y="451"/>
                    <a:pt x="3" y="451"/>
                    <a:pt x="3" y="451"/>
                  </a:cubicBezTo>
                  <a:cubicBezTo>
                    <a:pt x="365" y="89"/>
                    <a:pt x="365" y="89"/>
                    <a:pt x="365" y="89"/>
                  </a:cubicBezTo>
                  <a:cubicBezTo>
                    <a:pt x="368" y="91"/>
                    <a:pt x="372" y="92"/>
                    <a:pt x="376" y="92"/>
                  </a:cubicBezTo>
                  <a:cubicBezTo>
                    <a:pt x="385" y="92"/>
                    <a:pt x="392" y="85"/>
                    <a:pt x="392" y="76"/>
                  </a:cubicBezTo>
                  <a:cubicBezTo>
                    <a:pt x="392" y="72"/>
                    <a:pt x="391" y="68"/>
                    <a:pt x="389" y="66"/>
                  </a:cubicBezTo>
                  <a:cubicBezTo>
                    <a:pt x="440" y="14"/>
                    <a:pt x="440" y="14"/>
                    <a:pt x="440" y="14"/>
                  </a:cubicBezTo>
                  <a:cubicBezTo>
                    <a:pt x="441" y="15"/>
                    <a:pt x="443" y="15"/>
                    <a:pt x="444" y="15"/>
                  </a:cubicBezTo>
                  <a:cubicBezTo>
                    <a:pt x="448" y="15"/>
                    <a:pt x="452" y="12"/>
                    <a:pt x="452" y="7"/>
                  </a:cubicBezTo>
                  <a:cubicBezTo>
                    <a:pt x="452" y="4"/>
                    <a:pt x="450" y="1"/>
                    <a:pt x="447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3" name="Freeform 9"/>
            <p:cNvSpPr>
              <a:spLocks/>
            </p:cNvSpPr>
            <p:nvPr userDrawn="1"/>
          </p:nvSpPr>
          <p:spPr bwMode="auto">
            <a:xfrm>
              <a:off x="2612740" y="3818483"/>
              <a:ext cx="1482725" cy="1482725"/>
            </a:xfrm>
            <a:custGeom>
              <a:avLst/>
              <a:gdLst>
                <a:gd name="T0" fmla="*/ 600 w 604"/>
                <a:gd name="T1" fmla="*/ 0 h 604"/>
                <a:gd name="T2" fmla="*/ 226 w 604"/>
                <a:gd name="T3" fmla="*/ 374 h 604"/>
                <a:gd name="T4" fmla="*/ 216 w 604"/>
                <a:gd name="T5" fmla="*/ 371 h 604"/>
                <a:gd name="T6" fmla="*/ 199 w 604"/>
                <a:gd name="T7" fmla="*/ 388 h 604"/>
                <a:gd name="T8" fmla="*/ 202 w 604"/>
                <a:gd name="T9" fmla="*/ 398 h 604"/>
                <a:gd name="T10" fmla="*/ 119 w 604"/>
                <a:gd name="T11" fmla="*/ 481 h 604"/>
                <a:gd name="T12" fmla="*/ 89 w 604"/>
                <a:gd name="T13" fmla="*/ 469 h 604"/>
                <a:gd name="T14" fmla="*/ 44 w 604"/>
                <a:gd name="T15" fmla="*/ 515 h 604"/>
                <a:gd name="T16" fmla="*/ 55 w 604"/>
                <a:gd name="T17" fmla="*/ 545 h 604"/>
                <a:gd name="T18" fmla="*/ 0 w 604"/>
                <a:gd name="T19" fmla="*/ 600 h 604"/>
                <a:gd name="T20" fmla="*/ 4 w 604"/>
                <a:gd name="T21" fmla="*/ 604 h 604"/>
                <a:gd name="T22" fmla="*/ 59 w 604"/>
                <a:gd name="T23" fmla="*/ 549 h 604"/>
                <a:gd name="T24" fmla="*/ 89 w 604"/>
                <a:gd name="T25" fmla="*/ 560 h 604"/>
                <a:gd name="T26" fmla="*/ 134 w 604"/>
                <a:gd name="T27" fmla="*/ 515 h 604"/>
                <a:gd name="T28" fmla="*/ 123 w 604"/>
                <a:gd name="T29" fmla="*/ 485 h 604"/>
                <a:gd name="T30" fmla="*/ 206 w 604"/>
                <a:gd name="T31" fmla="*/ 402 h 604"/>
                <a:gd name="T32" fmla="*/ 216 w 604"/>
                <a:gd name="T33" fmla="*/ 405 h 604"/>
                <a:gd name="T34" fmla="*/ 233 w 604"/>
                <a:gd name="T35" fmla="*/ 388 h 604"/>
                <a:gd name="T36" fmla="*/ 230 w 604"/>
                <a:gd name="T37" fmla="*/ 378 h 604"/>
                <a:gd name="T38" fmla="*/ 604 w 604"/>
                <a:gd name="T39" fmla="*/ 4 h 604"/>
                <a:gd name="T40" fmla="*/ 600 w 604"/>
                <a:gd name="T41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4" h="604">
                  <a:moveTo>
                    <a:pt x="600" y="0"/>
                  </a:moveTo>
                  <a:cubicBezTo>
                    <a:pt x="226" y="374"/>
                    <a:pt x="226" y="374"/>
                    <a:pt x="226" y="374"/>
                  </a:cubicBezTo>
                  <a:cubicBezTo>
                    <a:pt x="223" y="372"/>
                    <a:pt x="220" y="371"/>
                    <a:pt x="216" y="371"/>
                  </a:cubicBezTo>
                  <a:cubicBezTo>
                    <a:pt x="206" y="371"/>
                    <a:pt x="199" y="378"/>
                    <a:pt x="199" y="388"/>
                  </a:cubicBezTo>
                  <a:cubicBezTo>
                    <a:pt x="199" y="392"/>
                    <a:pt x="200" y="395"/>
                    <a:pt x="202" y="398"/>
                  </a:cubicBezTo>
                  <a:cubicBezTo>
                    <a:pt x="119" y="481"/>
                    <a:pt x="119" y="481"/>
                    <a:pt x="119" y="481"/>
                  </a:cubicBezTo>
                  <a:cubicBezTo>
                    <a:pt x="111" y="474"/>
                    <a:pt x="101" y="469"/>
                    <a:pt x="89" y="469"/>
                  </a:cubicBezTo>
                  <a:cubicBezTo>
                    <a:pt x="64" y="469"/>
                    <a:pt x="44" y="490"/>
                    <a:pt x="44" y="515"/>
                  </a:cubicBezTo>
                  <a:cubicBezTo>
                    <a:pt x="44" y="526"/>
                    <a:pt x="48" y="537"/>
                    <a:pt x="55" y="545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4" y="604"/>
                    <a:pt x="4" y="604"/>
                    <a:pt x="4" y="604"/>
                  </a:cubicBezTo>
                  <a:cubicBezTo>
                    <a:pt x="59" y="549"/>
                    <a:pt x="59" y="549"/>
                    <a:pt x="59" y="549"/>
                  </a:cubicBezTo>
                  <a:cubicBezTo>
                    <a:pt x="67" y="556"/>
                    <a:pt x="78" y="560"/>
                    <a:pt x="89" y="560"/>
                  </a:cubicBezTo>
                  <a:cubicBezTo>
                    <a:pt x="114" y="560"/>
                    <a:pt x="134" y="540"/>
                    <a:pt x="134" y="515"/>
                  </a:cubicBezTo>
                  <a:cubicBezTo>
                    <a:pt x="134" y="503"/>
                    <a:pt x="130" y="493"/>
                    <a:pt x="123" y="485"/>
                  </a:cubicBezTo>
                  <a:cubicBezTo>
                    <a:pt x="206" y="402"/>
                    <a:pt x="206" y="402"/>
                    <a:pt x="206" y="402"/>
                  </a:cubicBezTo>
                  <a:cubicBezTo>
                    <a:pt x="209" y="404"/>
                    <a:pt x="212" y="405"/>
                    <a:pt x="216" y="405"/>
                  </a:cubicBezTo>
                  <a:cubicBezTo>
                    <a:pt x="225" y="405"/>
                    <a:pt x="233" y="397"/>
                    <a:pt x="233" y="388"/>
                  </a:cubicBezTo>
                  <a:cubicBezTo>
                    <a:pt x="233" y="384"/>
                    <a:pt x="232" y="381"/>
                    <a:pt x="230" y="378"/>
                  </a:cubicBezTo>
                  <a:cubicBezTo>
                    <a:pt x="604" y="4"/>
                    <a:pt x="604" y="4"/>
                    <a:pt x="604" y="4"/>
                  </a:cubicBezTo>
                  <a:cubicBezTo>
                    <a:pt x="600" y="0"/>
                    <a:pt x="600" y="0"/>
                    <a:pt x="600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351535" y="2727300"/>
              <a:ext cx="1479550" cy="1482725"/>
            </a:xfrm>
            <a:custGeom>
              <a:avLst/>
              <a:gdLst>
                <a:gd name="T0" fmla="*/ 600 w 603"/>
                <a:gd name="T1" fmla="*/ 0 h 604"/>
                <a:gd name="T2" fmla="*/ 179 w 603"/>
                <a:gd name="T3" fmla="*/ 421 h 604"/>
                <a:gd name="T4" fmla="*/ 165 w 603"/>
                <a:gd name="T5" fmla="*/ 417 h 604"/>
                <a:gd name="T6" fmla="*/ 143 w 603"/>
                <a:gd name="T7" fmla="*/ 440 h 604"/>
                <a:gd name="T8" fmla="*/ 147 w 603"/>
                <a:gd name="T9" fmla="*/ 453 h 604"/>
                <a:gd name="T10" fmla="*/ 0 w 603"/>
                <a:gd name="T11" fmla="*/ 600 h 604"/>
                <a:gd name="T12" fmla="*/ 4 w 603"/>
                <a:gd name="T13" fmla="*/ 604 h 604"/>
                <a:gd name="T14" fmla="*/ 151 w 603"/>
                <a:gd name="T15" fmla="*/ 457 h 604"/>
                <a:gd name="T16" fmla="*/ 165 w 603"/>
                <a:gd name="T17" fmla="*/ 462 h 604"/>
                <a:gd name="T18" fmla="*/ 188 w 603"/>
                <a:gd name="T19" fmla="*/ 440 h 604"/>
                <a:gd name="T20" fmla="*/ 183 w 603"/>
                <a:gd name="T21" fmla="*/ 425 h 604"/>
                <a:gd name="T22" fmla="*/ 603 w 603"/>
                <a:gd name="T23" fmla="*/ 4 h 604"/>
                <a:gd name="T24" fmla="*/ 600 w 603"/>
                <a:gd name="T25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3" h="604">
                  <a:moveTo>
                    <a:pt x="600" y="0"/>
                  </a:moveTo>
                  <a:cubicBezTo>
                    <a:pt x="179" y="421"/>
                    <a:pt x="179" y="421"/>
                    <a:pt x="179" y="421"/>
                  </a:cubicBezTo>
                  <a:cubicBezTo>
                    <a:pt x="175" y="419"/>
                    <a:pt x="170" y="417"/>
                    <a:pt x="165" y="417"/>
                  </a:cubicBezTo>
                  <a:cubicBezTo>
                    <a:pt x="153" y="417"/>
                    <a:pt x="143" y="427"/>
                    <a:pt x="143" y="440"/>
                  </a:cubicBezTo>
                  <a:cubicBezTo>
                    <a:pt x="143" y="445"/>
                    <a:pt x="144" y="449"/>
                    <a:pt x="147" y="453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4" y="604"/>
                    <a:pt x="4" y="604"/>
                    <a:pt x="4" y="604"/>
                  </a:cubicBezTo>
                  <a:cubicBezTo>
                    <a:pt x="151" y="457"/>
                    <a:pt x="151" y="457"/>
                    <a:pt x="151" y="457"/>
                  </a:cubicBezTo>
                  <a:cubicBezTo>
                    <a:pt x="155" y="460"/>
                    <a:pt x="160" y="462"/>
                    <a:pt x="165" y="462"/>
                  </a:cubicBezTo>
                  <a:cubicBezTo>
                    <a:pt x="178" y="462"/>
                    <a:pt x="188" y="452"/>
                    <a:pt x="188" y="440"/>
                  </a:cubicBezTo>
                  <a:cubicBezTo>
                    <a:pt x="188" y="434"/>
                    <a:pt x="186" y="429"/>
                    <a:pt x="183" y="425"/>
                  </a:cubicBezTo>
                  <a:cubicBezTo>
                    <a:pt x="603" y="4"/>
                    <a:pt x="603" y="4"/>
                    <a:pt x="603" y="4"/>
                  </a:cubicBezTo>
                  <a:cubicBezTo>
                    <a:pt x="600" y="0"/>
                    <a:pt x="600" y="0"/>
                    <a:pt x="600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160635" y="936600"/>
              <a:ext cx="1479997" cy="1477104"/>
            </a:xfrm>
            <a:custGeom>
              <a:avLst/>
              <a:gdLst>
                <a:gd name="T0" fmla="*/ 637 w 662"/>
                <a:gd name="T1" fmla="*/ 0 h 660"/>
                <a:gd name="T2" fmla="*/ 613 w 662"/>
                <a:gd name="T3" fmla="*/ 24 h 660"/>
                <a:gd name="T4" fmla="*/ 617 w 662"/>
                <a:gd name="T5" fmla="*/ 38 h 660"/>
                <a:gd name="T6" fmla="*/ 116 w 662"/>
                <a:gd name="T7" fmla="*/ 539 h 660"/>
                <a:gd name="T8" fmla="*/ 112 w 662"/>
                <a:gd name="T9" fmla="*/ 538 h 660"/>
                <a:gd name="T10" fmla="*/ 100 w 662"/>
                <a:gd name="T11" fmla="*/ 550 h 660"/>
                <a:gd name="T12" fmla="*/ 101 w 662"/>
                <a:gd name="T13" fmla="*/ 554 h 660"/>
                <a:gd name="T14" fmla="*/ 0 w 662"/>
                <a:gd name="T15" fmla="*/ 655 h 660"/>
                <a:gd name="T16" fmla="*/ 4 w 662"/>
                <a:gd name="T17" fmla="*/ 660 h 660"/>
                <a:gd name="T18" fmla="*/ 105 w 662"/>
                <a:gd name="T19" fmla="*/ 560 h 660"/>
                <a:gd name="T20" fmla="*/ 112 w 662"/>
                <a:gd name="T21" fmla="*/ 562 h 660"/>
                <a:gd name="T22" fmla="*/ 124 w 662"/>
                <a:gd name="T23" fmla="*/ 550 h 660"/>
                <a:gd name="T24" fmla="*/ 121 w 662"/>
                <a:gd name="T25" fmla="*/ 543 h 660"/>
                <a:gd name="T26" fmla="*/ 621 w 662"/>
                <a:gd name="T27" fmla="*/ 43 h 660"/>
                <a:gd name="T28" fmla="*/ 637 w 662"/>
                <a:gd name="T29" fmla="*/ 49 h 660"/>
                <a:gd name="T30" fmla="*/ 662 w 662"/>
                <a:gd name="T31" fmla="*/ 24 h 660"/>
                <a:gd name="T32" fmla="*/ 637 w 662"/>
                <a:gd name="T33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2" h="660">
                  <a:moveTo>
                    <a:pt x="637" y="0"/>
                  </a:moveTo>
                  <a:cubicBezTo>
                    <a:pt x="624" y="0"/>
                    <a:pt x="613" y="11"/>
                    <a:pt x="613" y="24"/>
                  </a:cubicBezTo>
                  <a:cubicBezTo>
                    <a:pt x="613" y="30"/>
                    <a:pt x="614" y="34"/>
                    <a:pt x="617" y="38"/>
                  </a:cubicBezTo>
                  <a:cubicBezTo>
                    <a:pt x="116" y="539"/>
                    <a:pt x="116" y="539"/>
                    <a:pt x="116" y="539"/>
                  </a:cubicBezTo>
                  <a:cubicBezTo>
                    <a:pt x="115" y="538"/>
                    <a:pt x="113" y="538"/>
                    <a:pt x="112" y="538"/>
                  </a:cubicBezTo>
                  <a:cubicBezTo>
                    <a:pt x="105" y="538"/>
                    <a:pt x="100" y="543"/>
                    <a:pt x="100" y="550"/>
                  </a:cubicBezTo>
                  <a:cubicBezTo>
                    <a:pt x="100" y="551"/>
                    <a:pt x="100" y="553"/>
                    <a:pt x="101" y="554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4" y="660"/>
                    <a:pt x="4" y="660"/>
                    <a:pt x="4" y="660"/>
                  </a:cubicBezTo>
                  <a:cubicBezTo>
                    <a:pt x="105" y="560"/>
                    <a:pt x="105" y="560"/>
                    <a:pt x="105" y="560"/>
                  </a:cubicBezTo>
                  <a:cubicBezTo>
                    <a:pt x="107" y="561"/>
                    <a:pt x="109" y="562"/>
                    <a:pt x="112" y="562"/>
                  </a:cubicBezTo>
                  <a:cubicBezTo>
                    <a:pt x="118" y="562"/>
                    <a:pt x="124" y="556"/>
                    <a:pt x="124" y="550"/>
                  </a:cubicBezTo>
                  <a:cubicBezTo>
                    <a:pt x="124" y="547"/>
                    <a:pt x="123" y="545"/>
                    <a:pt x="121" y="543"/>
                  </a:cubicBezTo>
                  <a:cubicBezTo>
                    <a:pt x="621" y="43"/>
                    <a:pt x="621" y="43"/>
                    <a:pt x="621" y="43"/>
                  </a:cubicBezTo>
                  <a:cubicBezTo>
                    <a:pt x="626" y="47"/>
                    <a:pt x="631" y="49"/>
                    <a:pt x="637" y="49"/>
                  </a:cubicBezTo>
                  <a:cubicBezTo>
                    <a:pt x="651" y="49"/>
                    <a:pt x="662" y="38"/>
                    <a:pt x="662" y="24"/>
                  </a:cubicBezTo>
                  <a:cubicBezTo>
                    <a:pt x="662" y="11"/>
                    <a:pt x="651" y="0"/>
                    <a:pt x="637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6" name="Freeform 14"/>
            <p:cNvSpPr>
              <a:spLocks/>
            </p:cNvSpPr>
            <p:nvPr userDrawn="1"/>
          </p:nvSpPr>
          <p:spPr bwMode="auto">
            <a:xfrm>
              <a:off x="624210" y="132358"/>
              <a:ext cx="1429361" cy="1429361"/>
            </a:xfrm>
            <a:custGeom>
              <a:avLst/>
              <a:gdLst>
                <a:gd name="T0" fmla="*/ 635 w 639"/>
                <a:gd name="T1" fmla="*/ 0 h 639"/>
                <a:gd name="T2" fmla="*/ 634 w 639"/>
                <a:gd name="T3" fmla="*/ 0 h 639"/>
                <a:gd name="T4" fmla="*/ 143 w 639"/>
                <a:gd name="T5" fmla="*/ 491 h 639"/>
                <a:gd name="T6" fmla="*/ 125 w 639"/>
                <a:gd name="T7" fmla="*/ 484 h 639"/>
                <a:gd name="T8" fmla="*/ 97 w 639"/>
                <a:gd name="T9" fmla="*/ 512 h 639"/>
                <a:gd name="T10" fmla="*/ 104 w 639"/>
                <a:gd name="T11" fmla="*/ 530 h 639"/>
                <a:gd name="T12" fmla="*/ 0 w 639"/>
                <a:gd name="T13" fmla="*/ 634 h 639"/>
                <a:gd name="T14" fmla="*/ 5 w 639"/>
                <a:gd name="T15" fmla="*/ 639 h 639"/>
                <a:gd name="T16" fmla="*/ 109 w 639"/>
                <a:gd name="T17" fmla="*/ 534 h 639"/>
                <a:gd name="T18" fmla="*/ 125 w 639"/>
                <a:gd name="T19" fmla="*/ 539 h 639"/>
                <a:gd name="T20" fmla="*/ 152 w 639"/>
                <a:gd name="T21" fmla="*/ 512 h 639"/>
                <a:gd name="T22" fmla="*/ 147 w 639"/>
                <a:gd name="T23" fmla="*/ 496 h 639"/>
                <a:gd name="T24" fmla="*/ 639 w 639"/>
                <a:gd name="T25" fmla="*/ 4 h 639"/>
                <a:gd name="T26" fmla="*/ 635 w 639"/>
                <a:gd name="T27" fmla="*/ 0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9" h="639">
                  <a:moveTo>
                    <a:pt x="635" y="0"/>
                  </a:moveTo>
                  <a:cubicBezTo>
                    <a:pt x="634" y="0"/>
                    <a:pt x="634" y="0"/>
                    <a:pt x="634" y="0"/>
                  </a:cubicBezTo>
                  <a:cubicBezTo>
                    <a:pt x="143" y="491"/>
                    <a:pt x="143" y="491"/>
                    <a:pt x="143" y="491"/>
                  </a:cubicBezTo>
                  <a:cubicBezTo>
                    <a:pt x="138" y="487"/>
                    <a:pt x="132" y="484"/>
                    <a:pt x="125" y="484"/>
                  </a:cubicBezTo>
                  <a:cubicBezTo>
                    <a:pt x="110" y="484"/>
                    <a:pt x="97" y="496"/>
                    <a:pt x="97" y="512"/>
                  </a:cubicBezTo>
                  <a:cubicBezTo>
                    <a:pt x="97" y="519"/>
                    <a:pt x="100" y="525"/>
                    <a:pt x="104" y="530"/>
                  </a:cubicBezTo>
                  <a:cubicBezTo>
                    <a:pt x="0" y="634"/>
                    <a:pt x="0" y="634"/>
                    <a:pt x="0" y="634"/>
                  </a:cubicBezTo>
                  <a:cubicBezTo>
                    <a:pt x="5" y="639"/>
                    <a:pt x="5" y="639"/>
                    <a:pt x="5" y="639"/>
                  </a:cubicBezTo>
                  <a:cubicBezTo>
                    <a:pt x="109" y="534"/>
                    <a:pt x="109" y="534"/>
                    <a:pt x="109" y="534"/>
                  </a:cubicBezTo>
                  <a:cubicBezTo>
                    <a:pt x="114" y="537"/>
                    <a:pt x="119" y="539"/>
                    <a:pt x="125" y="539"/>
                  </a:cubicBezTo>
                  <a:cubicBezTo>
                    <a:pt x="140" y="539"/>
                    <a:pt x="152" y="527"/>
                    <a:pt x="152" y="512"/>
                  </a:cubicBezTo>
                  <a:cubicBezTo>
                    <a:pt x="152" y="506"/>
                    <a:pt x="150" y="501"/>
                    <a:pt x="147" y="496"/>
                  </a:cubicBezTo>
                  <a:cubicBezTo>
                    <a:pt x="639" y="4"/>
                    <a:pt x="639" y="4"/>
                    <a:pt x="639" y="4"/>
                  </a:cubicBezTo>
                  <a:cubicBezTo>
                    <a:pt x="635" y="0"/>
                    <a:pt x="635" y="0"/>
                    <a:pt x="635" y="0"/>
                  </a:cubicBezTo>
                </a:path>
              </a:pathLst>
            </a:custGeom>
            <a:solidFill>
              <a:srgbClr val="D04D6F">
                <a:alpha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17" name="Oval 20"/>
            <p:cNvSpPr>
              <a:spLocks noChangeArrowheads="1"/>
            </p:cNvSpPr>
            <p:nvPr userDrawn="1"/>
          </p:nvSpPr>
          <p:spPr bwMode="auto">
            <a:xfrm>
              <a:off x="5457056" y="2852936"/>
              <a:ext cx="3130550" cy="3133725"/>
            </a:xfrm>
            <a:prstGeom prst="ellipse">
              <a:avLst/>
            </a:prstGeom>
            <a:solidFill>
              <a:srgbClr val="D04D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grpSp>
          <p:nvGrpSpPr>
            <p:cNvPr id="18" name="그룹 17"/>
            <p:cNvGrpSpPr/>
            <p:nvPr userDrawn="1"/>
          </p:nvGrpSpPr>
          <p:grpSpPr>
            <a:xfrm>
              <a:off x="6057131" y="3575249"/>
              <a:ext cx="1931988" cy="1746250"/>
              <a:chOff x="5994400" y="3611563"/>
              <a:chExt cx="1931988" cy="1746250"/>
            </a:xfrm>
            <a:solidFill>
              <a:srgbClr val="FFFFFF">
                <a:alpha val="69804"/>
              </a:srgbClr>
            </a:solidFill>
          </p:grpSpPr>
          <p:sp>
            <p:nvSpPr>
              <p:cNvPr id="23" name="Freeform 21"/>
              <p:cNvSpPr>
                <a:spLocks/>
              </p:cNvSpPr>
              <p:nvPr/>
            </p:nvSpPr>
            <p:spPr bwMode="auto">
              <a:xfrm>
                <a:off x="6691313" y="3783013"/>
                <a:ext cx="111125" cy="196850"/>
              </a:xfrm>
              <a:custGeom>
                <a:avLst/>
                <a:gdLst>
                  <a:gd name="T0" fmla="*/ 36 w 45"/>
                  <a:gd name="T1" fmla="*/ 0 h 80"/>
                  <a:gd name="T2" fmla="*/ 12 w 45"/>
                  <a:gd name="T3" fmla="*/ 12 h 80"/>
                  <a:gd name="T4" fmla="*/ 0 w 45"/>
                  <a:gd name="T5" fmla="*/ 41 h 80"/>
                  <a:gd name="T6" fmla="*/ 12 w 45"/>
                  <a:gd name="T7" fmla="*/ 70 h 80"/>
                  <a:gd name="T8" fmla="*/ 28 w 45"/>
                  <a:gd name="T9" fmla="*/ 80 h 80"/>
                  <a:gd name="T10" fmla="*/ 45 w 45"/>
                  <a:gd name="T11" fmla="*/ 70 h 80"/>
                  <a:gd name="T12" fmla="*/ 38 w 45"/>
                  <a:gd name="T13" fmla="*/ 58 h 80"/>
                  <a:gd name="T14" fmla="*/ 29 w 45"/>
                  <a:gd name="T15" fmla="*/ 53 h 80"/>
                  <a:gd name="T16" fmla="*/ 24 w 45"/>
                  <a:gd name="T17" fmla="*/ 41 h 80"/>
                  <a:gd name="T18" fmla="*/ 29 w 45"/>
                  <a:gd name="T19" fmla="*/ 29 h 80"/>
                  <a:gd name="T20" fmla="*/ 34 w 45"/>
                  <a:gd name="T21" fmla="*/ 25 h 80"/>
                  <a:gd name="T22" fmla="*/ 24 w 45"/>
                  <a:gd name="T23" fmla="*/ 16 h 80"/>
                  <a:gd name="T24" fmla="*/ 24 w 45"/>
                  <a:gd name="T25" fmla="*/ 12 h 80"/>
                  <a:gd name="T26" fmla="*/ 36 w 45"/>
                  <a:gd name="T27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5" h="80">
                    <a:moveTo>
                      <a:pt x="36" y="0"/>
                    </a:moveTo>
                    <a:cubicBezTo>
                      <a:pt x="27" y="1"/>
                      <a:pt x="19" y="5"/>
                      <a:pt x="12" y="12"/>
                    </a:cubicBezTo>
                    <a:cubicBezTo>
                      <a:pt x="4" y="19"/>
                      <a:pt x="0" y="30"/>
                      <a:pt x="0" y="41"/>
                    </a:cubicBezTo>
                    <a:cubicBezTo>
                      <a:pt x="0" y="52"/>
                      <a:pt x="4" y="62"/>
                      <a:pt x="12" y="70"/>
                    </a:cubicBezTo>
                    <a:cubicBezTo>
                      <a:pt x="17" y="75"/>
                      <a:pt x="22" y="78"/>
                      <a:pt x="28" y="80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35" y="57"/>
                      <a:pt x="32" y="56"/>
                      <a:pt x="29" y="53"/>
                    </a:cubicBezTo>
                    <a:cubicBezTo>
                      <a:pt x="26" y="50"/>
                      <a:pt x="24" y="46"/>
                      <a:pt x="24" y="41"/>
                    </a:cubicBezTo>
                    <a:cubicBezTo>
                      <a:pt x="24" y="36"/>
                      <a:pt x="26" y="32"/>
                      <a:pt x="29" y="29"/>
                    </a:cubicBezTo>
                    <a:cubicBezTo>
                      <a:pt x="31" y="27"/>
                      <a:pt x="32" y="26"/>
                      <a:pt x="34" y="25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3" y="15"/>
                      <a:pt x="23" y="13"/>
                      <a:pt x="24" y="12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4" name="Freeform 22"/>
              <p:cNvSpPr>
                <a:spLocks/>
              </p:cNvSpPr>
              <p:nvPr/>
            </p:nvSpPr>
            <p:spPr bwMode="auto">
              <a:xfrm>
                <a:off x="7005638" y="3783013"/>
                <a:ext cx="98425" cy="141288"/>
              </a:xfrm>
              <a:custGeom>
                <a:avLst/>
                <a:gdLst>
                  <a:gd name="T0" fmla="*/ 0 w 40"/>
                  <a:gd name="T1" fmla="*/ 0 h 57"/>
                  <a:gd name="T2" fmla="*/ 13 w 40"/>
                  <a:gd name="T3" fmla="*/ 12 h 57"/>
                  <a:gd name="T4" fmla="*/ 14 w 40"/>
                  <a:gd name="T5" fmla="*/ 14 h 57"/>
                  <a:gd name="T6" fmla="*/ 13 w 40"/>
                  <a:gd name="T7" fmla="*/ 16 h 57"/>
                  <a:gd name="T8" fmla="*/ 5 w 40"/>
                  <a:gd name="T9" fmla="*/ 25 h 57"/>
                  <a:gd name="T10" fmla="*/ 11 w 40"/>
                  <a:gd name="T11" fmla="*/ 29 h 57"/>
                  <a:gd name="T12" fmla="*/ 16 w 40"/>
                  <a:gd name="T13" fmla="*/ 41 h 57"/>
                  <a:gd name="T14" fmla="*/ 16 w 40"/>
                  <a:gd name="T15" fmla="*/ 44 h 57"/>
                  <a:gd name="T16" fmla="*/ 24 w 40"/>
                  <a:gd name="T17" fmla="*/ 57 h 57"/>
                  <a:gd name="T18" fmla="*/ 40 w 40"/>
                  <a:gd name="T19" fmla="*/ 47 h 57"/>
                  <a:gd name="T20" fmla="*/ 40 w 40"/>
                  <a:gd name="T21" fmla="*/ 41 h 57"/>
                  <a:gd name="T22" fmla="*/ 28 w 40"/>
                  <a:gd name="T23" fmla="*/ 12 h 57"/>
                  <a:gd name="T24" fmla="*/ 0 w 40"/>
                  <a:gd name="T25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" h="57">
                    <a:moveTo>
                      <a:pt x="0" y="0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3"/>
                      <a:pt x="14" y="13"/>
                      <a:pt x="14" y="14"/>
                    </a:cubicBezTo>
                    <a:cubicBezTo>
                      <a:pt x="14" y="15"/>
                      <a:pt x="14" y="15"/>
                      <a:pt x="13" y="16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7" y="25"/>
                      <a:pt x="9" y="27"/>
                      <a:pt x="11" y="29"/>
                    </a:cubicBezTo>
                    <a:cubicBezTo>
                      <a:pt x="14" y="32"/>
                      <a:pt x="16" y="36"/>
                      <a:pt x="16" y="41"/>
                    </a:cubicBezTo>
                    <a:cubicBezTo>
                      <a:pt x="16" y="42"/>
                      <a:pt x="16" y="43"/>
                      <a:pt x="16" y="44"/>
                    </a:cubicBezTo>
                    <a:cubicBezTo>
                      <a:pt x="24" y="57"/>
                      <a:pt x="24" y="57"/>
                      <a:pt x="24" y="57"/>
                    </a:cubicBezTo>
                    <a:cubicBezTo>
                      <a:pt x="40" y="47"/>
                      <a:pt x="40" y="47"/>
                      <a:pt x="40" y="47"/>
                    </a:cubicBezTo>
                    <a:cubicBezTo>
                      <a:pt x="40" y="45"/>
                      <a:pt x="40" y="43"/>
                      <a:pt x="40" y="41"/>
                    </a:cubicBezTo>
                    <a:cubicBezTo>
                      <a:pt x="40" y="30"/>
                      <a:pt x="36" y="19"/>
                      <a:pt x="28" y="12"/>
                    </a:cubicBezTo>
                    <a:cubicBezTo>
                      <a:pt x="21" y="4"/>
                      <a:pt x="1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5" name="Freeform 23"/>
              <p:cNvSpPr>
                <a:spLocks/>
              </p:cNvSpPr>
              <p:nvPr/>
            </p:nvSpPr>
            <p:spPr bwMode="auto">
              <a:xfrm>
                <a:off x="6961188" y="3906838"/>
                <a:ext cx="138113" cy="77788"/>
              </a:xfrm>
              <a:custGeom>
                <a:avLst/>
                <a:gdLst>
                  <a:gd name="T0" fmla="*/ 31 w 56"/>
                  <a:gd name="T1" fmla="*/ 0 h 32"/>
                  <a:gd name="T2" fmla="*/ 29 w 56"/>
                  <a:gd name="T3" fmla="*/ 3 h 32"/>
                  <a:gd name="T4" fmla="*/ 17 w 56"/>
                  <a:gd name="T5" fmla="*/ 8 h 32"/>
                  <a:gd name="T6" fmla="*/ 12 w 56"/>
                  <a:gd name="T7" fmla="*/ 8 h 32"/>
                  <a:gd name="T8" fmla="*/ 0 w 56"/>
                  <a:gd name="T9" fmla="*/ 15 h 32"/>
                  <a:gd name="T10" fmla="*/ 9 w 56"/>
                  <a:gd name="T11" fmla="*/ 32 h 32"/>
                  <a:gd name="T12" fmla="*/ 17 w 56"/>
                  <a:gd name="T13" fmla="*/ 32 h 32"/>
                  <a:gd name="T14" fmla="*/ 46 w 56"/>
                  <a:gd name="T15" fmla="*/ 20 h 32"/>
                  <a:gd name="T16" fmla="*/ 56 w 56"/>
                  <a:gd name="T17" fmla="*/ 4 h 32"/>
                  <a:gd name="T18" fmla="*/ 43 w 56"/>
                  <a:gd name="T19" fmla="*/ 13 h 32"/>
                  <a:gd name="T20" fmla="*/ 41 w 56"/>
                  <a:gd name="T21" fmla="*/ 13 h 32"/>
                  <a:gd name="T22" fmla="*/ 41 w 56"/>
                  <a:gd name="T23" fmla="*/ 13 h 32"/>
                  <a:gd name="T24" fmla="*/ 39 w 56"/>
                  <a:gd name="T25" fmla="*/ 12 h 32"/>
                  <a:gd name="T26" fmla="*/ 31 w 56"/>
                  <a:gd name="T27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6" h="32">
                    <a:moveTo>
                      <a:pt x="31" y="0"/>
                    </a:moveTo>
                    <a:cubicBezTo>
                      <a:pt x="31" y="1"/>
                      <a:pt x="30" y="2"/>
                      <a:pt x="29" y="3"/>
                    </a:cubicBezTo>
                    <a:cubicBezTo>
                      <a:pt x="26" y="7"/>
                      <a:pt x="21" y="8"/>
                      <a:pt x="17" y="8"/>
                    </a:cubicBezTo>
                    <a:cubicBezTo>
                      <a:pt x="15" y="8"/>
                      <a:pt x="14" y="8"/>
                      <a:pt x="12" y="8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2" y="32"/>
                      <a:pt x="14" y="32"/>
                      <a:pt x="17" y="32"/>
                    </a:cubicBezTo>
                    <a:cubicBezTo>
                      <a:pt x="28" y="32"/>
                      <a:pt x="38" y="28"/>
                      <a:pt x="46" y="20"/>
                    </a:cubicBezTo>
                    <a:cubicBezTo>
                      <a:pt x="50" y="16"/>
                      <a:pt x="54" y="10"/>
                      <a:pt x="56" y="4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2" y="13"/>
                      <a:pt x="42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0" y="13"/>
                      <a:pt x="40" y="13"/>
                      <a:pt x="39" y="12"/>
                    </a:cubicBezTo>
                    <a:cubicBezTo>
                      <a:pt x="31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6" name="Freeform 24"/>
              <p:cNvSpPr>
                <a:spLocks/>
              </p:cNvSpPr>
              <p:nvPr/>
            </p:nvSpPr>
            <p:spPr bwMode="auto">
              <a:xfrm>
                <a:off x="6765925" y="3783013"/>
                <a:ext cx="260350" cy="201613"/>
              </a:xfrm>
              <a:custGeom>
                <a:avLst/>
                <a:gdLst>
                  <a:gd name="T0" fmla="*/ 14 w 106"/>
                  <a:gd name="T1" fmla="*/ 0 h 82"/>
                  <a:gd name="T2" fmla="*/ 0 w 106"/>
                  <a:gd name="T3" fmla="*/ 14 h 82"/>
                  <a:gd name="T4" fmla="*/ 9 w 106"/>
                  <a:gd name="T5" fmla="*/ 24 h 82"/>
                  <a:gd name="T6" fmla="*/ 12 w 106"/>
                  <a:gd name="T7" fmla="*/ 24 h 82"/>
                  <a:gd name="T8" fmla="*/ 24 w 106"/>
                  <a:gd name="T9" fmla="*/ 29 h 82"/>
                  <a:gd name="T10" fmla="*/ 37 w 106"/>
                  <a:gd name="T11" fmla="*/ 41 h 82"/>
                  <a:gd name="T12" fmla="*/ 24 w 106"/>
                  <a:gd name="T13" fmla="*/ 53 h 82"/>
                  <a:gd name="T14" fmla="*/ 14 w 106"/>
                  <a:gd name="T15" fmla="*/ 58 h 82"/>
                  <a:gd name="T16" fmla="*/ 21 w 106"/>
                  <a:gd name="T17" fmla="*/ 70 h 82"/>
                  <a:gd name="T18" fmla="*/ 21 w 106"/>
                  <a:gd name="T19" fmla="*/ 72 h 82"/>
                  <a:gd name="T20" fmla="*/ 20 w 106"/>
                  <a:gd name="T21" fmla="*/ 73 h 82"/>
                  <a:gd name="T22" fmla="*/ 5 w 106"/>
                  <a:gd name="T23" fmla="*/ 82 h 82"/>
                  <a:gd name="T24" fmla="*/ 12 w 106"/>
                  <a:gd name="T25" fmla="*/ 82 h 82"/>
                  <a:gd name="T26" fmla="*/ 41 w 106"/>
                  <a:gd name="T27" fmla="*/ 70 h 82"/>
                  <a:gd name="T28" fmla="*/ 54 w 106"/>
                  <a:gd name="T29" fmla="*/ 58 h 82"/>
                  <a:gd name="T30" fmla="*/ 67 w 106"/>
                  <a:gd name="T31" fmla="*/ 70 h 82"/>
                  <a:gd name="T32" fmla="*/ 82 w 106"/>
                  <a:gd name="T33" fmla="*/ 80 h 82"/>
                  <a:gd name="T34" fmla="*/ 74 w 106"/>
                  <a:gd name="T35" fmla="*/ 65 h 82"/>
                  <a:gd name="T36" fmla="*/ 75 w 106"/>
                  <a:gd name="T37" fmla="*/ 61 h 82"/>
                  <a:gd name="T38" fmla="*/ 86 w 106"/>
                  <a:gd name="T39" fmla="*/ 55 h 82"/>
                  <a:gd name="T40" fmla="*/ 84 w 106"/>
                  <a:gd name="T41" fmla="*/ 53 h 82"/>
                  <a:gd name="T42" fmla="*/ 71 w 106"/>
                  <a:gd name="T43" fmla="*/ 41 h 82"/>
                  <a:gd name="T44" fmla="*/ 84 w 106"/>
                  <a:gd name="T45" fmla="*/ 29 h 82"/>
                  <a:gd name="T46" fmla="*/ 96 w 106"/>
                  <a:gd name="T47" fmla="*/ 24 h 82"/>
                  <a:gd name="T48" fmla="*/ 106 w 106"/>
                  <a:gd name="T49" fmla="*/ 14 h 82"/>
                  <a:gd name="T50" fmla="*/ 91 w 106"/>
                  <a:gd name="T51" fmla="*/ 0 h 82"/>
                  <a:gd name="T52" fmla="*/ 68 w 106"/>
                  <a:gd name="T53" fmla="*/ 11 h 82"/>
                  <a:gd name="T54" fmla="*/ 54 w 106"/>
                  <a:gd name="T55" fmla="*/ 24 h 82"/>
                  <a:gd name="T56" fmla="*/ 41 w 106"/>
                  <a:gd name="T57" fmla="*/ 12 h 82"/>
                  <a:gd name="T58" fmla="*/ 14 w 106"/>
                  <a:gd name="T5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" h="82">
                    <a:moveTo>
                      <a:pt x="14" y="0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10" y="24"/>
                      <a:pt x="11" y="24"/>
                      <a:pt x="12" y="24"/>
                    </a:cubicBezTo>
                    <a:cubicBezTo>
                      <a:pt x="16" y="24"/>
                      <a:pt x="21" y="25"/>
                      <a:pt x="24" y="29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1" y="56"/>
                      <a:pt x="18" y="57"/>
                      <a:pt x="14" y="58"/>
                    </a:cubicBezTo>
                    <a:cubicBezTo>
                      <a:pt x="21" y="70"/>
                      <a:pt x="21" y="70"/>
                      <a:pt x="21" y="70"/>
                    </a:cubicBezTo>
                    <a:cubicBezTo>
                      <a:pt x="21" y="70"/>
                      <a:pt x="22" y="71"/>
                      <a:pt x="21" y="72"/>
                    </a:cubicBezTo>
                    <a:cubicBezTo>
                      <a:pt x="21" y="72"/>
                      <a:pt x="21" y="73"/>
                      <a:pt x="20" y="73"/>
                    </a:cubicBezTo>
                    <a:cubicBezTo>
                      <a:pt x="5" y="82"/>
                      <a:pt x="5" y="82"/>
                      <a:pt x="5" y="82"/>
                    </a:cubicBezTo>
                    <a:cubicBezTo>
                      <a:pt x="7" y="82"/>
                      <a:pt x="9" y="82"/>
                      <a:pt x="12" y="82"/>
                    </a:cubicBezTo>
                    <a:cubicBezTo>
                      <a:pt x="23" y="82"/>
                      <a:pt x="33" y="78"/>
                      <a:pt x="41" y="70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67" y="70"/>
                      <a:pt x="67" y="70"/>
                      <a:pt x="67" y="70"/>
                    </a:cubicBezTo>
                    <a:cubicBezTo>
                      <a:pt x="72" y="75"/>
                      <a:pt x="77" y="78"/>
                      <a:pt x="82" y="80"/>
                    </a:cubicBezTo>
                    <a:cubicBezTo>
                      <a:pt x="74" y="65"/>
                      <a:pt x="74" y="65"/>
                      <a:pt x="74" y="65"/>
                    </a:cubicBezTo>
                    <a:cubicBezTo>
                      <a:pt x="73" y="64"/>
                      <a:pt x="74" y="62"/>
                      <a:pt x="75" y="61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4"/>
                      <a:pt x="85" y="54"/>
                      <a:pt x="84" y="53"/>
                    </a:cubicBezTo>
                    <a:cubicBezTo>
                      <a:pt x="71" y="41"/>
                      <a:pt x="71" y="41"/>
                      <a:pt x="71" y="41"/>
                    </a:cubicBezTo>
                    <a:cubicBezTo>
                      <a:pt x="84" y="29"/>
                      <a:pt x="84" y="29"/>
                      <a:pt x="84" y="29"/>
                    </a:cubicBezTo>
                    <a:cubicBezTo>
                      <a:pt x="87" y="25"/>
                      <a:pt x="92" y="24"/>
                      <a:pt x="96" y="2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82" y="1"/>
                      <a:pt x="74" y="5"/>
                      <a:pt x="68" y="11"/>
                    </a:cubicBezTo>
                    <a:cubicBezTo>
                      <a:pt x="54" y="24"/>
                      <a:pt x="54" y="24"/>
                      <a:pt x="54" y="24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34" y="4"/>
                      <a:pt x="24" y="0"/>
                      <a:pt x="1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6805613" y="46434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8" name="Freeform 26"/>
              <p:cNvSpPr>
                <a:spLocks/>
              </p:cNvSpPr>
              <p:nvPr/>
            </p:nvSpPr>
            <p:spPr bwMode="auto">
              <a:xfrm>
                <a:off x="6805613" y="46434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29" name="Freeform 27"/>
              <p:cNvSpPr>
                <a:spLocks/>
              </p:cNvSpPr>
              <p:nvPr/>
            </p:nvSpPr>
            <p:spPr bwMode="auto">
              <a:xfrm>
                <a:off x="7718425" y="4429125"/>
                <a:ext cx="14288" cy="26988"/>
              </a:xfrm>
              <a:custGeom>
                <a:avLst/>
                <a:gdLst>
                  <a:gd name="T0" fmla="*/ 3 w 6"/>
                  <a:gd name="T1" fmla="*/ 0 h 11"/>
                  <a:gd name="T2" fmla="*/ 3 w 6"/>
                  <a:gd name="T3" fmla="*/ 0 h 11"/>
                  <a:gd name="T4" fmla="*/ 1 w 6"/>
                  <a:gd name="T5" fmla="*/ 8 h 11"/>
                  <a:gd name="T6" fmla="*/ 0 w 6"/>
                  <a:gd name="T7" fmla="*/ 11 h 11"/>
                  <a:gd name="T8" fmla="*/ 6 w 6"/>
                  <a:gd name="T9" fmla="*/ 11 h 11"/>
                  <a:gd name="T10" fmla="*/ 5 w 6"/>
                  <a:gd name="T11" fmla="*/ 8 h 11"/>
                  <a:gd name="T12" fmla="*/ 3 w 6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11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3"/>
                      <a:pt x="2" y="6"/>
                      <a:pt x="1" y="8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6"/>
                      <a:pt x="4" y="3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0" name="Freeform 28"/>
              <p:cNvSpPr>
                <a:spLocks/>
              </p:cNvSpPr>
              <p:nvPr/>
            </p:nvSpPr>
            <p:spPr bwMode="auto">
              <a:xfrm>
                <a:off x="7361238" y="4487863"/>
                <a:ext cx="79375" cy="42863"/>
              </a:xfrm>
              <a:custGeom>
                <a:avLst/>
                <a:gdLst>
                  <a:gd name="T0" fmla="*/ 16 w 32"/>
                  <a:gd name="T1" fmla="*/ 0 h 17"/>
                  <a:gd name="T2" fmla="*/ 15 w 32"/>
                  <a:gd name="T3" fmla="*/ 0 h 17"/>
                  <a:gd name="T4" fmla="*/ 6 w 32"/>
                  <a:gd name="T5" fmla="*/ 6 h 17"/>
                  <a:gd name="T6" fmla="*/ 0 w 32"/>
                  <a:gd name="T7" fmla="*/ 9 h 17"/>
                  <a:gd name="T8" fmla="*/ 10 w 32"/>
                  <a:gd name="T9" fmla="*/ 15 h 17"/>
                  <a:gd name="T10" fmla="*/ 16 w 32"/>
                  <a:gd name="T11" fmla="*/ 17 h 17"/>
                  <a:gd name="T12" fmla="*/ 22 w 32"/>
                  <a:gd name="T13" fmla="*/ 15 h 17"/>
                  <a:gd name="T14" fmla="*/ 32 w 32"/>
                  <a:gd name="T15" fmla="*/ 9 h 17"/>
                  <a:gd name="T16" fmla="*/ 17 w 32"/>
                  <a:gd name="T17" fmla="*/ 0 h 17"/>
                  <a:gd name="T18" fmla="*/ 16 w 32"/>
                  <a:gd name="T1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17">
                    <a:moveTo>
                      <a:pt x="16" y="0"/>
                    </a:moveTo>
                    <a:cubicBezTo>
                      <a:pt x="16" y="0"/>
                      <a:pt x="15" y="0"/>
                      <a:pt x="15" y="0"/>
                    </a:cubicBezTo>
                    <a:cubicBezTo>
                      <a:pt x="12" y="2"/>
                      <a:pt x="9" y="4"/>
                      <a:pt x="6" y="6"/>
                    </a:cubicBezTo>
                    <a:cubicBezTo>
                      <a:pt x="4" y="7"/>
                      <a:pt x="2" y="8"/>
                      <a:pt x="0" y="9"/>
                    </a:cubicBezTo>
                    <a:cubicBezTo>
                      <a:pt x="4" y="11"/>
                      <a:pt x="7" y="13"/>
                      <a:pt x="10" y="15"/>
                    </a:cubicBezTo>
                    <a:cubicBezTo>
                      <a:pt x="12" y="16"/>
                      <a:pt x="14" y="17"/>
                      <a:pt x="16" y="17"/>
                    </a:cubicBezTo>
                    <a:cubicBezTo>
                      <a:pt x="18" y="17"/>
                      <a:pt x="20" y="16"/>
                      <a:pt x="22" y="15"/>
                    </a:cubicBezTo>
                    <a:cubicBezTo>
                      <a:pt x="25" y="13"/>
                      <a:pt x="29" y="11"/>
                      <a:pt x="32" y="9"/>
                    </a:cubicBezTo>
                    <a:cubicBezTo>
                      <a:pt x="27" y="6"/>
                      <a:pt x="22" y="3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1" name="Freeform 29"/>
              <p:cNvSpPr>
                <a:spLocks/>
              </p:cNvSpPr>
              <p:nvPr/>
            </p:nvSpPr>
            <p:spPr bwMode="auto">
              <a:xfrm>
                <a:off x="7720013" y="4792663"/>
                <a:ext cx="22225" cy="30163"/>
              </a:xfrm>
              <a:custGeom>
                <a:avLst/>
                <a:gdLst>
                  <a:gd name="T0" fmla="*/ 9 w 9"/>
                  <a:gd name="T1" fmla="*/ 0 h 12"/>
                  <a:gd name="T2" fmla="*/ 7 w 9"/>
                  <a:gd name="T3" fmla="*/ 0 h 12"/>
                  <a:gd name="T4" fmla="*/ 7 w 9"/>
                  <a:gd name="T5" fmla="*/ 7 h 12"/>
                  <a:gd name="T6" fmla="*/ 4 w 9"/>
                  <a:gd name="T7" fmla="*/ 10 h 12"/>
                  <a:gd name="T8" fmla="*/ 2 w 9"/>
                  <a:gd name="T9" fmla="*/ 7 h 12"/>
                  <a:gd name="T10" fmla="*/ 2 w 9"/>
                  <a:gd name="T11" fmla="*/ 0 h 12"/>
                  <a:gd name="T12" fmla="*/ 0 w 9"/>
                  <a:gd name="T13" fmla="*/ 0 h 12"/>
                  <a:gd name="T14" fmla="*/ 0 w 9"/>
                  <a:gd name="T15" fmla="*/ 7 h 12"/>
                  <a:gd name="T16" fmla="*/ 4 w 9"/>
                  <a:gd name="T17" fmla="*/ 12 h 12"/>
                  <a:gd name="T18" fmla="*/ 9 w 9"/>
                  <a:gd name="T19" fmla="*/ 7 h 12"/>
                  <a:gd name="T20" fmla="*/ 9 w 9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9"/>
                      <a:pt x="6" y="10"/>
                      <a:pt x="4" y="10"/>
                    </a:cubicBezTo>
                    <a:cubicBezTo>
                      <a:pt x="3" y="10"/>
                      <a:pt x="2" y="9"/>
                      <a:pt x="2" y="7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10"/>
                      <a:pt x="2" y="12"/>
                      <a:pt x="4" y="12"/>
                    </a:cubicBezTo>
                    <a:cubicBezTo>
                      <a:pt x="7" y="12"/>
                      <a:pt x="9" y="10"/>
                      <a:pt x="9" y="7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2" name="Freeform 30"/>
              <p:cNvSpPr>
                <a:spLocks/>
              </p:cNvSpPr>
              <p:nvPr/>
            </p:nvSpPr>
            <p:spPr bwMode="auto">
              <a:xfrm>
                <a:off x="7769225" y="4432300"/>
                <a:ext cx="17463" cy="17463"/>
              </a:xfrm>
              <a:custGeom>
                <a:avLst/>
                <a:gdLst>
                  <a:gd name="T0" fmla="*/ 2 w 7"/>
                  <a:gd name="T1" fmla="*/ 0 h 7"/>
                  <a:gd name="T2" fmla="*/ 0 w 7"/>
                  <a:gd name="T3" fmla="*/ 0 h 7"/>
                  <a:gd name="T4" fmla="*/ 0 w 7"/>
                  <a:gd name="T5" fmla="*/ 7 h 7"/>
                  <a:gd name="T6" fmla="*/ 3 w 7"/>
                  <a:gd name="T7" fmla="*/ 7 h 7"/>
                  <a:gd name="T8" fmla="*/ 7 w 7"/>
                  <a:gd name="T9" fmla="*/ 3 h 7"/>
                  <a:gd name="T10" fmla="*/ 2 w 7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6" y="7"/>
                      <a:pt x="7" y="6"/>
                      <a:pt x="7" y="3"/>
                    </a:cubicBezTo>
                    <a:cubicBezTo>
                      <a:pt x="7" y="1"/>
                      <a:pt x="6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3" name="Freeform 31"/>
              <p:cNvSpPr>
                <a:spLocks noEditPoints="1"/>
              </p:cNvSpPr>
              <p:nvPr/>
            </p:nvSpPr>
            <p:spPr bwMode="auto">
              <a:xfrm>
                <a:off x="7653338" y="4752975"/>
                <a:ext cx="107950" cy="106363"/>
              </a:xfrm>
              <a:custGeom>
                <a:avLst/>
                <a:gdLst>
                  <a:gd name="T0" fmla="*/ 3 w 44"/>
                  <a:gd name="T1" fmla="*/ 40 h 43"/>
                  <a:gd name="T2" fmla="*/ 3 w 44"/>
                  <a:gd name="T3" fmla="*/ 3 h 43"/>
                  <a:gd name="T4" fmla="*/ 41 w 44"/>
                  <a:gd name="T5" fmla="*/ 3 h 43"/>
                  <a:gd name="T6" fmla="*/ 41 w 44"/>
                  <a:gd name="T7" fmla="*/ 40 h 43"/>
                  <a:gd name="T8" fmla="*/ 3 w 44"/>
                  <a:gd name="T9" fmla="*/ 40 h 43"/>
                  <a:gd name="T10" fmla="*/ 42 w 44"/>
                  <a:gd name="T11" fmla="*/ 0 h 43"/>
                  <a:gd name="T12" fmla="*/ 2 w 44"/>
                  <a:gd name="T13" fmla="*/ 0 h 43"/>
                  <a:gd name="T14" fmla="*/ 0 w 44"/>
                  <a:gd name="T15" fmla="*/ 1 h 43"/>
                  <a:gd name="T16" fmla="*/ 0 w 44"/>
                  <a:gd name="T17" fmla="*/ 42 h 43"/>
                  <a:gd name="T18" fmla="*/ 2 w 44"/>
                  <a:gd name="T19" fmla="*/ 43 h 43"/>
                  <a:gd name="T20" fmla="*/ 42 w 44"/>
                  <a:gd name="T21" fmla="*/ 43 h 43"/>
                  <a:gd name="T22" fmla="*/ 44 w 44"/>
                  <a:gd name="T23" fmla="*/ 42 h 43"/>
                  <a:gd name="T24" fmla="*/ 44 w 44"/>
                  <a:gd name="T25" fmla="*/ 1 h 43"/>
                  <a:gd name="T26" fmla="*/ 42 w 44"/>
                  <a:gd name="T27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4" h="43">
                    <a:moveTo>
                      <a:pt x="3" y="40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3" y="40"/>
                      <a:pt x="3" y="40"/>
                      <a:pt x="3" y="40"/>
                    </a:cubicBezTo>
                    <a:moveTo>
                      <a:pt x="4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3"/>
                      <a:pt x="1" y="43"/>
                      <a:pt x="2" y="43"/>
                    </a:cubicBezTo>
                    <a:cubicBezTo>
                      <a:pt x="42" y="43"/>
                      <a:pt x="42" y="43"/>
                      <a:pt x="42" y="43"/>
                    </a:cubicBezTo>
                    <a:cubicBezTo>
                      <a:pt x="43" y="43"/>
                      <a:pt x="44" y="43"/>
                      <a:pt x="44" y="42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0"/>
                      <a:pt x="43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4" name="Freeform 32"/>
              <p:cNvSpPr>
                <a:spLocks/>
              </p:cNvSpPr>
              <p:nvPr/>
            </p:nvSpPr>
            <p:spPr bwMode="auto">
              <a:xfrm>
                <a:off x="7418388" y="4581525"/>
                <a:ext cx="77788" cy="44450"/>
              </a:xfrm>
              <a:custGeom>
                <a:avLst/>
                <a:gdLst>
                  <a:gd name="T0" fmla="*/ 15 w 32"/>
                  <a:gd name="T1" fmla="*/ 0 h 18"/>
                  <a:gd name="T2" fmla="*/ 11 w 32"/>
                  <a:gd name="T3" fmla="*/ 2 h 18"/>
                  <a:gd name="T4" fmla="*/ 0 w 32"/>
                  <a:gd name="T5" fmla="*/ 9 h 18"/>
                  <a:gd name="T6" fmla="*/ 0 w 32"/>
                  <a:gd name="T7" fmla="*/ 10 h 18"/>
                  <a:gd name="T8" fmla="*/ 15 w 32"/>
                  <a:gd name="T9" fmla="*/ 18 h 18"/>
                  <a:gd name="T10" fmla="*/ 16 w 32"/>
                  <a:gd name="T11" fmla="*/ 18 h 18"/>
                  <a:gd name="T12" fmla="*/ 16 w 32"/>
                  <a:gd name="T13" fmla="*/ 18 h 18"/>
                  <a:gd name="T14" fmla="*/ 32 w 32"/>
                  <a:gd name="T15" fmla="*/ 9 h 18"/>
                  <a:gd name="T16" fmla="*/ 19 w 32"/>
                  <a:gd name="T17" fmla="*/ 2 h 18"/>
                  <a:gd name="T18" fmla="*/ 15 w 32"/>
                  <a:gd name="T1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18">
                    <a:moveTo>
                      <a:pt x="15" y="0"/>
                    </a:moveTo>
                    <a:cubicBezTo>
                      <a:pt x="14" y="0"/>
                      <a:pt x="13" y="1"/>
                      <a:pt x="11" y="2"/>
                    </a:cubicBezTo>
                    <a:cubicBezTo>
                      <a:pt x="8" y="4"/>
                      <a:pt x="4" y="6"/>
                      <a:pt x="0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5" y="12"/>
                      <a:pt x="10" y="15"/>
                      <a:pt x="15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21" y="15"/>
                      <a:pt x="26" y="12"/>
                      <a:pt x="32" y="9"/>
                    </a:cubicBezTo>
                    <a:cubicBezTo>
                      <a:pt x="27" y="6"/>
                      <a:pt x="23" y="4"/>
                      <a:pt x="19" y="2"/>
                    </a:cubicBezTo>
                    <a:cubicBezTo>
                      <a:pt x="18" y="1"/>
                      <a:pt x="17" y="0"/>
                      <a:pt x="1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5" name="Freeform 33"/>
              <p:cNvSpPr>
                <a:spLocks noEditPoints="1"/>
              </p:cNvSpPr>
              <p:nvPr/>
            </p:nvSpPr>
            <p:spPr bwMode="auto">
              <a:xfrm>
                <a:off x="7696200" y="4792663"/>
                <a:ext cx="19050" cy="30163"/>
              </a:xfrm>
              <a:custGeom>
                <a:avLst/>
                <a:gdLst>
                  <a:gd name="T0" fmla="*/ 2 w 8"/>
                  <a:gd name="T1" fmla="*/ 6 h 12"/>
                  <a:gd name="T2" fmla="*/ 2 w 8"/>
                  <a:gd name="T3" fmla="*/ 2 h 12"/>
                  <a:gd name="T4" fmla="*/ 4 w 8"/>
                  <a:gd name="T5" fmla="*/ 2 h 12"/>
                  <a:gd name="T6" fmla="*/ 6 w 8"/>
                  <a:gd name="T7" fmla="*/ 4 h 12"/>
                  <a:gd name="T8" fmla="*/ 4 w 8"/>
                  <a:gd name="T9" fmla="*/ 6 h 12"/>
                  <a:gd name="T10" fmla="*/ 2 w 8"/>
                  <a:gd name="T11" fmla="*/ 6 h 12"/>
                  <a:gd name="T12" fmla="*/ 4 w 8"/>
                  <a:gd name="T13" fmla="*/ 0 h 12"/>
                  <a:gd name="T14" fmla="*/ 0 w 8"/>
                  <a:gd name="T15" fmla="*/ 0 h 12"/>
                  <a:gd name="T16" fmla="*/ 0 w 8"/>
                  <a:gd name="T17" fmla="*/ 12 h 12"/>
                  <a:gd name="T18" fmla="*/ 2 w 8"/>
                  <a:gd name="T19" fmla="*/ 12 h 12"/>
                  <a:gd name="T20" fmla="*/ 2 w 8"/>
                  <a:gd name="T21" fmla="*/ 8 h 12"/>
                  <a:gd name="T22" fmla="*/ 4 w 8"/>
                  <a:gd name="T23" fmla="*/ 8 h 12"/>
                  <a:gd name="T24" fmla="*/ 8 w 8"/>
                  <a:gd name="T25" fmla="*/ 4 h 12"/>
                  <a:gd name="T26" fmla="*/ 4 w 8"/>
                  <a:gd name="T2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2">
                    <a:moveTo>
                      <a:pt x="2" y="6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6" y="3"/>
                      <a:pt x="6" y="4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2" y="6"/>
                      <a:pt x="2" y="6"/>
                      <a:pt x="2" y="6"/>
                    </a:cubicBezTo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6" y="8"/>
                      <a:pt x="8" y="7"/>
                      <a:pt x="8" y="4"/>
                    </a:cubicBezTo>
                    <a:cubicBezTo>
                      <a:pt x="8" y="1"/>
                      <a:pt x="6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6" name="Freeform 34"/>
              <p:cNvSpPr>
                <a:spLocks/>
              </p:cNvSpPr>
              <p:nvPr/>
            </p:nvSpPr>
            <p:spPr bwMode="auto">
              <a:xfrm>
                <a:off x="7307263" y="4581525"/>
                <a:ext cx="79375" cy="44450"/>
              </a:xfrm>
              <a:custGeom>
                <a:avLst/>
                <a:gdLst>
                  <a:gd name="T0" fmla="*/ 16 w 32"/>
                  <a:gd name="T1" fmla="*/ 0 h 18"/>
                  <a:gd name="T2" fmla="*/ 15 w 32"/>
                  <a:gd name="T3" fmla="*/ 0 h 18"/>
                  <a:gd name="T4" fmla="*/ 0 w 32"/>
                  <a:gd name="T5" fmla="*/ 9 h 18"/>
                  <a:gd name="T6" fmla="*/ 16 w 32"/>
                  <a:gd name="T7" fmla="*/ 18 h 18"/>
                  <a:gd name="T8" fmla="*/ 16 w 32"/>
                  <a:gd name="T9" fmla="*/ 18 h 18"/>
                  <a:gd name="T10" fmla="*/ 17 w 32"/>
                  <a:gd name="T11" fmla="*/ 18 h 18"/>
                  <a:gd name="T12" fmla="*/ 31 w 32"/>
                  <a:gd name="T13" fmla="*/ 10 h 18"/>
                  <a:gd name="T14" fmla="*/ 32 w 32"/>
                  <a:gd name="T15" fmla="*/ 9 h 18"/>
                  <a:gd name="T16" fmla="*/ 17 w 32"/>
                  <a:gd name="T17" fmla="*/ 0 h 18"/>
                  <a:gd name="T18" fmla="*/ 16 w 32"/>
                  <a:gd name="T1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18">
                    <a:moveTo>
                      <a:pt x="16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0" y="3"/>
                      <a:pt x="6" y="6"/>
                      <a:pt x="0" y="9"/>
                    </a:cubicBezTo>
                    <a:cubicBezTo>
                      <a:pt x="6" y="12"/>
                      <a:pt x="11" y="15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7" y="18"/>
                      <a:pt x="17" y="18"/>
                    </a:cubicBezTo>
                    <a:cubicBezTo>
                      <a:pt x="22" y="15"/>
                      <a:pt x="26" y="13"/>
                      <a:pt x="31" y="10"/>
                    </a:cubicBezTo>
                    <a:cubicBezTo>
                      <a:pt x="31" y="10"/>
                      <a:pt x="32" y="10"/>
                      <a:pt x="32" y="9"/>
                    </a:cubicBezTo>
                    <a:cubicBezTo>
                      <a:pt x="27" y="6"/>
                      <a:pt x="22" y="3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7" name="Freeform 35"/>
              <p:cNvSpPr>
                <a:spLocks noEditPoints="1"/>
              </p:cNvSpPr>
              <p:nvPr/>
            </p:nvSpPr>
            <p:spPr bwMode="auto">
              <a:xfrm>
                <a:off x="5994400" y="3611563"/>
                <a:ext cx="1931988" cy="1746250"/>
              </a:xfrm>
              <a:custGeom>
                <a:avLst/>
                <a:gdLst>
                  <a:gd name="T0" fmla="*/ 720 w 787"/>
                  <a:gd name="T1" fmla="*/ 458 h 711"/>
                  <a:gd name="T2" fmla="*/ 726 w 787"/>
                  <a:gd name="T3" fmla="*/ 475 h 711"/>
                  <a:gd name="T4" fmla="*/ 732 w 787"/>
                  <a:gd name="T5" fmla="*/ 486 h 711"/>
                  <a:gd name="T6" fmla="*/ 726 w 787"/>
                  <a:gd name="T7" fmla="*/ 497 h 711"/>
                  <a:gd name="T8" fmla="*/ 720 w 787"/>
                  <a:gd name="T9" fmla="*/ 515 h 711"/>
                  <a:gd name="T10" fmla="*/ 709 w 787"/>
                  <a:gd name="T11" fmla="*/ 519 h 711"/>
                  <a:gd name="T12" fmla="*/ 696 w 787"/>
                  <a:gd name="T13" fmla="*/ 519 h 711"/>
                  <a:gd name="T14" fmla="*/ 681 w 787"/>
                  <a:gd name="T15" fmla="*/ 515 h 711"/>
                  <a:gd name="T16" fmla="*/ 670 w 787"/>
                  <a:gd name="T17" fmla="*/ 507 h 711"/>
                  <a:gd name="T18" fmla="*/ 664 w 787"/>
                  <a:gd name="T19" fmla="*/ 496 h 711"/>
                  <a:gd name="T20" fmla="*/ 670 w 787"/>
                  <a:gd name="T21" fmla="*/ 485 h 711"/>
                  <a:gd name="T22" fmla="*/ 665 w 787"/>
                  <a:gd name="T23" fmla="*/ 469 h 711"/>
                  <a:gd name="T24" fmla="*/ 678 w 787"/>
                  <a:gd name="T25" fmla="*/ 454 h 711"/>
                  <a:gd name="T26" fmla="*/ 690 w 787"/>
                  <a:gd name="T27" fmla="*/ 454 h 711"/>
                  <a:gd name="T28" fmla="*/ 706 w 787"/>
                  <a:gd name="T29" fmla="*/ 458 h 711"/>
                  <a:gd name="T30" fmla="*/ 578 w 787"/>
                  <a:gd name="T31" fmla="*/ 427 h 711"/>
                  <a:gd name="T32" fmla="*/ 613 w 787"/>
                  <a:gd name="T33" fmla="*/ 403 h 711"/>
                  <a:gd name="T34" fmla="*/ 551 w 787"/>
                  <a:gd name="T35" fmla="*/ 436 h 711"/>
                  <a:gd name="T36" fmla="*/ 551 w 787"/>
                  <a:gd name="T37" fmla="*/ 394 h 711"/>
                  <a:gd name="T38" fmla="*/ 570 w 787"/>
                  <a:gd name="T39" fmla="*/ 424 h 711"/>
                  <a:gd name="T40" fmla="*/ 307 w 787"/>
                  <a:gd name="T41" fmla="*/ 402 h 711"/>
                  <a:gd name="T42" fmla="*/ 369 w 787"/>
                  <a:gd name="T43" fmla="*/ 445 h 711"/>
                  <a:gd name="T44" fmla="*/ 332 w 787"/>
                  <a:gd name="T45" fmla="*/ 433 h 711"/>
                  <a:gd name="T46" fmla="*/ 554 w 787"/>
                  <a:gd name="T47" fmla="*/ 386 h 711"/>
                  <a:gd name="T48" fmla="*/ 573 w 787"/>
                  <a:gd name="T49" fmla="*/ 356 h 711"/>
                  <a:gd name="T50" fmla="*/ 573 w 787"/>
                  <a:gd name="T51" fmla="*/ 398 h 711"/>
                  <a:gd name="T52" fmla="*/ 13 w 787"/>
                  <a:gd name="T53" fmla="*/ 507 h 711"/>
                  <a:gd name="T54" fmla="*/ 701 w 787"/>
                  <a:gd name="T55" fmla="*/ 347 h 711"/>
                  <a:gd name="T56" fmla="*/ 726 w 787"/>
                  <a:gd name="T57" fmla="*/ 345 h 711"/>
                  <a:gd name="T58" fmla="*/ 744 w 787"/>
                  <a:gd name="T59" fmla="*/ 353 h 711"/>
                  <a:gd name="T60" fmla="*/ 710 w 787"/>
                  <a:gd name="T61" fmla="*/ 291 h 711"/>
                  <a:gd name="T62" fmla="*/ 688 w 787"/>
                  <a:gd name="T63" fmla="*/ 308 h 711"/>
                  <a:gd name="T64" fmla="*/ 732 w 787"/>
                  <a:gd name="T65" fmla="*/ 291 h 711"/>
                  <a:gd name="T66" fmla="*/ 740 w 787"/>
                  <a:gd name="T67" fmla="*/ 320 h 711"/>
                  <a:gd name="T68" fmla="*/ 729 w 787"/>
                  <a:gd name="T69" fmla="*/ 310 h 711"/>
                  <a:gd name="T70" fmla="*/ 208 w 787"/>
                  <a:gd name="T71" fmla="*/ 220 h 711"/>
                  <a:gd name="T72" fmla="*/ 215 w 787"/>
                  <a:gd name="T73" fmla="*/ 223 h 711"/>
                  <a:gd name="T74" fmla="*/ 231 w 787"/>
                  <a:gd name="T75" fmla="*/ 220 h 711"/>
                  <a:gd name="T76" fmla="*/ 518 w 787"/>
                  <a:gd name="T77" fmla="*/ 200 h 711"/>
                  <a:gd name="T78" fmla="*/ 202 w 787"/>
                  <a:gd name="T79" fmla="*/ 200 h 711"/>
                  <a:gd name="T80" fmla="*/ 144 w 787"/>
                  <a:gd name="T81" fmla="*/ 235 h 711"/>
                  <a:gd name="T82" fmla="*/ 149 w 787"/>
                  <a:gd name="T83" fmla="*/ 239 h 711"/>
                  <a:gd name="T84" fmla="*/ 153 w 787"/>
                  <a:gd name="T85" fmla="*/ 240 h 711"/>
                  <a:gd name="T86" fmla="*/ 292 w 787"/>
                  <a:gd name="T87" fmla="*/ 402 h 711"/>
                  <a:gd name="T88" fmla="*/ 0 w 787"/>
                  <a:gd name="T89" fmla="*/ 317 h 711"/>
                  <a:gd name="T90" fmla="*/ 209 w 787"/>
                  <a:gd name="T91" fmla="*/ 408 h 711"/>
                  <a:gd name="T92" fmla="*/ 299 w 787"/>
                  <a:gd name="T93" fmla="*/ 541 h 711"/>
                  <a:gd name="T94" fmla="*/ 334 w 787"/>
                  <a:gd name="T95" fmla="*/ 684 h 711"/>
                  <a:gd name="T96" fmla="*/ 479 w 787"/>
                  <a:gd name="T97" fmla="*/ 526 h 711"/>
                  <a:gd name="T98" fmla="*/ 430 w 787"/>
                  <a:gd name="T99" fmla="*/ 504 h 711"/>
                  <a:gd name="T100" fmla="*/ 400 w 787"/>
                  <a:gd name="T101" fmla="*/ 473 h 711"/>
                  <a:gd name="T102" fmla="*/ 404 w 787"/>
                  <a:gd name="T103" fmla="*/ 409 h 711"/>
                  <a:gd name="T104" fmla="*/ 635 w 787"/>
                  <a:gd name="T105" fmla="*/ 518 h 711"/>
                  <a:gd name="T106" fmla="*/ 541 w 787"/>
                  <a:gd name="T107" fmla="*/ 477 h 711"/>
                  <a:gd name="T108" fmla="*/ 570 w 787"/>
                  <a:gd name="T109" fmla="*/ 327 h 711"/>
                  <a:gd name="T110" fmla="*/ 787 w 787"/>
                  <a:gd name="T111" fmla="*/ 320 h 711"/>
                  <a:gd name="T112" fmla="*/ 361 w 787"/>
                  <a:gd name="T113" fmla="*/ 308 h 711"/>
                  <a:gd name="T114" fmla="*/ 584 w 787"/>
                  <a:gd name="T115" fmla="*/ 239 h 711"/>
                  <a:gd name="T116" fmla="*/ 588 w 787"/>
                  <a:gd name="T117" fmla="*/ 238 h 711"/>
                  <a:gd name="T118" fmla="*/ 591 w 787"/>
                  <a:gd name="T119" fmla="*/ 235 h 711"/>
                  <a:gd name="T120" fmla="*/ 594 w 787"/>
                  <a:gd name="T121" fmla="*/ 232 h 711"/>
                  <a:gd name="T122" fmla="*/ 595 w 787"/>
                  <a:gd name="T123" fmla="*/ 228 h 711"/>
                  <a:gd name="T124" fmla="*/ 531 w 787"/>
                  <a:gd name="T125" fmla="*/ 200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87" h="711">
                    <a:moveTo>
                      <a:pt x="709" y="458"/>
                    </a:moveTo>
                    <a:cubicBezTo>
                      <a:pt x="715" y="458"/>
                      <a:pt x="715" y="458"/>
                      <a:pt x="715" y="458"/>
                    </a:cubicBezTo>
                    <a:cubicBezTo>
                      <a:pt x="715" y="454"/>
                      <a:pt x="715" y="454"/>
                      <a:pt x="715" y="454"/>
                    </a:cubicBezTo>
                    <a:cubicBezTo>
                      <a:pt x="715" y="453"/>
                      <a:pt x="716" y="452"/>
                      <a:pt x="717" y="452"/>
                    </a:cubicBezTo>
                    <a:cubicBezTo>
                      <a:pt x="718" y="452"/>
                      <a:pt x="718" y="453"/>
                      <a:pt x="718" y="454"/>
                    </a:cubicBezTo>
                    <a:cubicBezTo>
                      <a:pt x="718" y="458"/>
                      <a:pt x="718" y="458"/>
                      <a:pt x="718" y="458"/>
                    </a:cubicBezTo>
                    <a:cubicBezTo>
                      <a:pt x="720" y="458"/>
                      <a:pt x="720" y="458"/>
                      <a:pt x="720" y="458"/>
                    </a:cubicBezTo>
                    <a:cubicBezTo>
                      <a:pt x="723" y="458"/>
                      <a:pt x="726" y="461"/>
                      <a:pt x="726" y="465"/>
                    </a:cubicBezTo>
                    <a:cubicBezTo>
                      <a:pt x="726" y="466"/>
                      <a:pt x="726" y="466"/>
                      <a:pt x="726" y="466"/>
                    </a:cubicBezTo>
                    <a:cubicBezTo>
                      <a:pt x="731" y="466"/>
                      <a:pt x="731" y="466"/>
                      <a:pt x="731" y="466"/>
                    </a:cubicBezTo>
                    <a:cubicBezTo>
                      <a:pt x="732" y="466"/>
                      <a:pt x="732" y="467"/>
                      <a:pt x="732" y="468"/>
                    </a:cubicBezTo>
                    <a:cubicBezTo>
                      <a:pt x="732" y="469"/>
                      <a:pt x="732" y="469"/>
                      <a:pt x="731" y="469"/>
                    </a:cubicBezTo>
                    <a:cubicBezTo>
                      <a:pt x="726" y="469"/>
                      <a:pt x="726" y="469"/>
                      <a:pt x="726" y="469"/>
                    </a:cubicBezTo>
                    <a:cubicBezTo>
                      <a:pt x="726" y="475"/>
                      <a:pt x="726" y="475"/>
                      <a:pt x="726" y="475"/>
                    </a:cubicBezTo>
                    <a:cubicBezTo>
                      <a:pt x="731" y="475"/>
                      <a:pt x="731" y="475"/>
                      <a:pt x="731" y="475"/>
                    </a:cubicBezTo>
                    <a:cubicBezTo>
                      <a:pt x="732" y="475"/>
                      <a:pt x="732" y="476"/>
                      <a:pt x="732" y="477"/>
                    </a:cubicBezTo>
                    <a:cubicBezTo>
                      <a:pt x="732" y="478"/>
                      <a:pt x="732" y="479"/>
                      <a:pt x="731" y="479"/>
                    </a:cubicBezTo>
                    <a:cubicBezTo>
                      <a:pt x="726" y="479"/>
                      <a:pt x="726" y="479"/>
                      <a:pt x="726" y="479"/>
                    </a:cubicBezTo>
                    <a:cubicBezTo>
                      <a:pt x="726" y="485"/>
                      <a:pt x="726" y="485"/>
                      <a:pt x="726" y="485"/>
                    </a:cubicBezTo>
                    <a:cubicBezTo>
                      <a:pt x="731" y="485"/>
                      <a:pt x="731" y="485"/>
                      <a:pt x="731" y="485"/>
                    </a:cubicBezTo>
                    <a:cubicBezTo>
                      <a:pt x="732" y="485"/>
                      <a:pt x="732" y="486"/>
                      <a:pt x="732" y="486"/>
                    </a:cubicBezTo>
                    <a:cubicBezTo>
                      <a:pt x="732" y="487"/>
                      <a:pt x="732" y="488"/>
                      <a:pt x="731" y="488"/>
                    </a:cubicBezTo>
                    <a:cubicBezTo>
                      <a:pt x="726" y="488"/>
                      <a:pt x="726" y="488"/>
                      <a:pt x="726" y="488"/>
                    </a:cubicBezTo>
                    <a:cubicBezTo>
                      <a:pt x="726" y="494"/>
                      <a:pt x="726" y="494"/>
                      <a:pt x="726" y="494"/>
                    </a:cubicBezTo>
                    <a:cubicBezTo>
                      <a:pt x="731" y="494"/>
                      <a:pt x="731" y="494"/>
                      <a:pt x="731" y="494"/>
                    </a:cubicBezTo>
                    <a:cubicBezTo>
                      <a:pt x="732" y="494"/>
                      <a:pt x="732" y="495"/>
                      <a:pt x="732" y="496"/>
                    </a:cubicBezTo>
                    <a:cubicBezTo>
                      <a:pt x="732" y="497"/>
                      <a:pt x="732" y="497"/>
                      <a:pt x="731" y="497"/>
                    </a:cubicBezTo>
                    <a:cubicBezTo>
                      <a:pt x="726" y="497"/>
                      <a:pt x="726" y="497"/>
                      <a:pt x="726" y="497"/>
                    </a:cubicBezTo>
                    <a:cubicBezTo>
                      <a:pt x="726" y="504"/>
                      <a:pt x="726" y="504"/>
                      <a:pt x="726" y="504"/>
                    </a:cubicBezTo>
                    <a:cubicBezTo>
                      <a:pt x="731" y="504"/>
                      <a:pt x="731" y="504"/>
                      <a:pt x="731" y="504"/>
                    </a:cubicBezTo>
                    <a:cubicBezTo>
                      <a:pt x="732" y="504"/>
                      <a:pt x="732" y="504"/>
                      <a:pt x="732" y="505"/>
                    </a:cubicBezTo>
                    <a:cubicBezTo>
                      <a:pt x="732" y="506"/>
                      <a:pt x="732" y="507"/>
                      <a:pt x="731" y="507"/>
                    </a:cubicBezTo>
                    <a:cubicBezTo>
                      <a:pt x="726" y="507"/>
                      <a:pt x="726" y="507"/>
                      <a:pt x="726" y="507"/>
                    </a:cubicBezTo>
                    <a:cubicBezTo>
                      <a:pt x="726" y="508"/>
                      <a:pt x="726" y="508"/>
                      <a:pt x="726" y="508"/>
                    </a:cubicBezTo>
                    <a:cubicBezTo>
                      <a:pt x="726" y="512"/>
                      <a:pt x="723" y="515"/>
                      <a:pt x="720" y="515"/>
                    </a:cubicBezTo>
                    <a:cubicBezTo>
                      <a:pt x="718" y="515"/>
                      <a:pt x="718" y="515"/>
                      <a:pt x="718" y="515"/>
                    </a:cubicBezTo>
                    <a:cubicBezTo>
                      <a:pt x="718" y="519"/>
                      <a:pt x="718" y="519"/>
                      <a:pt x="718" y="519"/>
                    </a:cubicBezTo>
                    <a:cubicBezTo>
                      <a:pt x="718" y="520"/>
                      <a:pt x="718" y="521"/>
                      <a:pt x="717" y="521"/>
                    </a:cubicBezTo>
                    <a:cubicBezTo>
                      <a:pt x="716" y="521"/>
                      <a:pt x="715" y="520"/>
                      <a:pt x="715" y="519"/>
                    </a:cubicBezTo>
                    <a:cubicBezTo>
                      <a:pt x="715" y="515"/>
                      <a:pt x="715" y="515"/>
                      <a:pt x="715" y="515"/>
                    </a:cubicBezTo>
                    <a:cubicBezTo>
                      <a:pt x="709" y="515"/>
                      <a:pt x="709" y="515"/>
                      <a:pt x="709" y="515"/>
                    </a:cubicBezTo>
                    <a:cubicBezTo>
                      <a:pt x="709" y="519"/>
                      <a:pt x="709" y="519"/>
                      <a:pt x="709" y="519"/>
                    </a:cubicBezTo>
                    <a:cubicBezTo>
                      <a:pt x="709" y="520"/>
                      <a:pt x="708" y="521"/>
                      <a:pt x="707" y="521"/>
                    </a:cubicBezTo>
                    <a:cubicBezTo>
                      <a:pt x="706" y="521"/>
                      <a:pt x="706" y="520"/>
                      <a:pt x="706" y="519"/>
                    </a:cubicBezTo>
                    <a:cubicBezTo>
                      <a:pt x="706" y="515"/>
                      <a:pt x="706" y="515"/>
                      <a:pt x="706" y="515"/>
                    </a:cubicBezTo>
                    <a:cubicBezTo>
                      <a:pt x="700" y="515"/>
                      <a:pt x="700" y="515"/>
                      <a:pt x="700" y="515"/>
                    </a:cubicBezTo>
                    <a:cubicBezTo>
                      <a:pt x="700" y="519"/>
                      <a:pt x="700" y="519"/>
                      <a:pt x="700" y="519"/>
                    </a:cubicBezTo>
                    <a:cubicBezTo>
                      <a:pt x="700" y="520"/>
                      <a:pt x="699" y="521"/>
                      <a:pt x="698" y="521"/>
                    </a:cubicBezTo>
                    <a:cubicBezTo>
                      <a:pt x="697" y="521"/>
                      <a:pt x="696" y="520"/>
                      <a:pt x="696" y="519"/>
                    </a:cubicBezTo>
                    <a:cubicBezTo>
                      <a:pt x="696" y="515"/>
                      <a:pt x="696" y="515"/>
                      <a:pt x="696" y="515"/>
                    </a:cubicBezTo>
                    <a:cubicBezTo>
                      <a:pt x="690" y="515"/>
                      <a:pt x="690" y="515"/>
                      <a:pt x="690" y="515"/>
                    </a:cubicBezTo>
                    <a:cubicBezTo>
                      <a:pt x="690" y="519"/>
                      <a:pt x="690" y="519"/>
                      <a:pt x="690" y="519"/>
                    </a:cubicBezTo>
                    <a:cubicBezTo>
                      <a:pt x="690" y="520"/>
                      <a:pt x="689" y="521"/>
                      <a:pt x="689" y="521"/>
                    </a:cubicBezTo>
                    <a:cubicBezTo>
                      <a:pt x="688" y="521"/>
                      <a:pt x="687" y="520"/>
                      <a:pt x="687" y="519"/>
                    </a:cubicBezTo>
                    <a:cubicBezTo>
                      <a:pt x="687" y="515"/>
                      <a:pt x="687" y="515"/>
                      <a:pt x="687" y="515"/>
                    </a:cubicBezTo>
                    <a:cubicBezTo>
                      <a:pt x="681" y="515"/>
                      <a:pt x="681" y="515"/>
                      <a:pt x="681" y="515"/>
                    </a:cubicBezTo>
                    <a:cubicBezTo>
                      <a:pt x="681" y="519"/>
                      <a:pt x="681" y="519"/>
                      <a:pt x="681" y="519"/>
                    </a:cubicBezTo>
                    <a:cubicBezTo>
                      <a:pt x="681" y="520"/>
                      <a:pt x="680" y="521"/>
                      <a:pt x="679" y="521"/>
                    </a:cubicBezTo>
                    <a:cubicBezTo>
                      <a:pt x="678" y="521"/>
                      <a:pt x="678" y="520"/>
                      <a:pt x="678" y="519"/>
                    </a:cubicBezTo>
                    <a:cubicBezTo>
                      <a:pt x="678" y="515"/>
                      <a:pt x="678" y="515"/>
                      <a:pt x="678" y="515"/>
                    </a:cubicBezTo>
                    <a:cubicBezTo>
                      <a:pt x="676" y="515"/>
                      <a:pt x="676" y="515"/>
                      <a:pt x="676" y="515"/>
                    </a:cubicBezTo>
                    <a:cubicBezTo>
                      <a:pt x="673" y="515"/>
                      <a:pt x="670" y="512"/>
                      <a:pt x="670" y="508"/>
                    </a:cubicBezTo>
                    <a:cubicBezTo>
                      <a:pt x="670" y="507"/>
                      <a:pt x="670" y="507"/>
                      <a:pt x="670" y="507"/>
                    </a:cubicBezTo>
                    <a:cubicBezTo>
                      <a:pt x="665" y="507"/>
                      <a:pt x="665" y="507"/>
                      <a:pt x="665" y="507"/>
                    </a:cubicBezTo>
                    <a:cubicBezTo>
                      <a:pt x="664" y="507"/>
                      <a:pt x="664" y="506"/>
                      <a:pt x="664" y="505"/>
                    </a:cubicBezTo>
                    <a:cubicBezTo>
                      <a:pt x="664" y="504"/>
                      <a:pt x="664" y="504"/>
                      <a:pt x="665" y="504"/>
                    </a:cubicBezTo>
                    <a:cubicBezTo>
                      <a:pt x="670" y="504"/>
                      <a:pt x="670" y="504"/>
                      <a:pt x="670" y="504"/>
                    </a:cubicBezTo>
                    <a:cubicBezTo>
                      <a:pt x="670" y="497"/>
                      <a:pt x="670" y="497"/>
                      <a:pt x="670" y="497"/>
                    </a:cubicBezTo>
                    <a:cubicBezTo>
                      <a:pt x="665" y="497"/>
                      <a:pt x="665" y="497"/>
                      <a:pt x="665" y="497"/>
                    </a:cubicBezTo>
                    <a:cubicBezTo>
                      <a:pt x="664" y="497"/>
                      <a:pt x="664" y="497"/>
                      <a:pt x="664" y="496"/>
                    </a:cubicBezTo>
                    <a:cubicBezTo>
                      <a:pt x="664" y="495"/>
                      <a:pt x="664" y="494"/>
                      <a:pt x="665" y="494"/>
                    </a:cubicBezTo>
                    <a:cubicBezTo>
                      <a:pt x="670" y="494"/>
                      <a:pt x="670" y="494"/>
                      <a:pt x="670" y="494"/>
                    </a:cubicBezTo>
                    <a:cubicBezTo>
                      <a:pt x="670" y="488"/>
                      <a:pt x="670" y="488"/>
                      <a:pt x="670" y="488"/>
                    </a:cubicBezTo>
                    <a:cubicBezTo>
                      <a:pt x="665" y="488"/>
                      <a:pt x="665" y="488"/>
                      <a:pt x="665" y="488"/>
                    </a:cubicBezTo>
                    <a:cubicBezTo>
                      <a:pt x="664" y="488"/>
                      <a:pt x="664" y="487"/>
                      <a:pt x="664" y="486"/>
                    </a:cubicBezTo>
                    <a:cubicBezTo>
                      <a:pt x="664" y="486"/>
                      <a:pt x="664" y="485"/>
                      <a:pt x="665" y="485"/>
                    </a:cubicBezTo>
                    <a:cubicBezTo>
                      <a:pt x="670" y="485"/>
                      <a:pt x="670" y="485"/>
                      <a:pt x="670" y="485"/>
                    </a:cubicBezTo>
                    <a:cubicBezTo>
                      <a:pt x="670" y="479"/>
                      <a:pt x="670" y="479"/>
                      <a:pt x="670" y="479"/>
                    </a:cubicBezTo>
                    <a:cubicBezTo>
                      <a:pt x="665" y="479"/>
                      <a:pt x="665" y="479"/>
                      <a:pt x="665" y="479"/>
                    </a:cubicBezTo>
                    <a:cubicBezTo>
                      <a:pt x="664" y="479"/>
                      <a:pt x="664" y="478"/>
                      <a:pt x="664" y="477"/>
                    </a:cubicBezTo>
                    <a:cubicBezTo>
                      <a:pt x="664" y="476"/>
                      <a:pt x="664" y="475"/>
                      <a:pt x="665" y="475"/>
                    </a:cubicBezTo>
                    <a:cubicBezTo>
                      <a:pt x="670" y="475"/>
                      <a:pt x="670" y="475"/>
                      <a:pt x="670" y="475"/>
                    </a:cubicBezTo>
                    <a:cubicBezTo>
                      <a:pt x="670" y="469"/>
                      <a:pt x="670" y="469"/>
                      <a:pt x="670" y="469"/>
                    </a:cubicBezTo>
                    <a:cubicBezTo>
                      <a:pt x="665" y="469"/>
                      <a:pt x="665" y="469"/>
                      <a:pt x="665" y="469"/>
                    </a:cubicBezTo>
                    <a:cubicBezTo>
                      <a:pt x="664" y="469"/>
                      <a:pt x="664" y="469"/>
                      <a:pt x="664" y="468"/>
                    </a:cubicBezTo>
                    <a:cubicBezTo>
                      <a:pt x="664" y="467"/>
                      <a:pt x="664" y="466"/>
                      <a:pt x="665" y="466"/>
                    </a:cubicBezTo>
                    <a:cubicBezTo>
                      <a:pt x="670" y="466"/>
                      <a:pt x="670" y="466"/>
                      <a:pt x="670" y="466"/>
                    </a:cubicBezTo>
                    <a:cubicBezTo>
                      <a:pt x="670" y="465"/>
                      <a:pt x="670" y="465"/>
                      <a:pt x="670" y="465"/>
                    </a:cubicBezTo>
                    <a:cubicBezTo>
                      <a:pt x="670" y="461"/>
                      <a:pt x="673" y="458"/>
                      <a:pt x="676" y="458"/>
                    </a:cubicBezTo>
                    <a:cubicBezTo>
                      <a:pt x="678" y="458"/>
                      <a:pt x="678" y="458"/>
                      <a:pt x="678" y="458"/>
                    </a:cubicBezTo>
                    <a:cubicBezTo>
                      <a:pt x="678" y="454"/>
                      <a:pt x="678" y="454"/>
                      <a:pt x="678" y="454"/>
                    </a:cubicBezTo>
                    <a:cubicBezTo>
                      <a:pt x="678" y="453"/>
                      <a:pt x="678" y="452"/>
                      <a:pt x="679" y="452"/>
                    </a:cubicBezTo>
                    <a:cubicBezTo>
                      <a:pt x="680" y="452"/>
                      <a:pt x="681" y="453"/>
                      <a:pt x="681" y="454"/>
                    </a:cubicBezTo>
                    <a:cubicBezTo>
                      <a:pt x="681" y="458"/>
                      <a:pt x="681" y="458"/>
                      <a:pt x="681" y="458"/>
                    </a:cubicBezTo>
                    <a:cubicBezTo>
                      <a:pt x="687" y="458"/>
                      <a:pt x="687" y="458"/>
                      <a:pt x="687" y="458"/>
                    </a:cubicBezTo>
                    <a:cubicBezTo>
                      <a:pt x="687" y="454"/>
                      <a:pt x="687" y="454"/>
                      <a:pt x="687" y="454"/>
                    </a:cubicBezTo>
                    <a:cubicBezTo>
                      <a:pt x="687" y="453"/>
                      <a:pt x="688" y="452"/>
                      <a:pt x="689" y="452"/>
                    </a:cubicBezTo>
                    <a:cubicBezTo>
                      <a:pt x="689" y="452"/>
                      <a:pt x="690" y="453"/>
                      <a:pt x="690" y="454"/>
                    </a:cubicBezTo>
                    <a:cubicBezTo>
                      <a:pt x="690" y="458"/>
                      <a:pt x="690" y="458"/>
                      <a:pt x="690" y="458"/>
                    </a:cubicBezTo>
                    <a:cubicBezTo>
                      <a:pt x="696" y="458"/>
                      <a:pt x="696" y="458"/>
                      <a:pt x="696" y="458"/>
                    </a:cubicBezTo>
                    <a:cubicBezTo>
                      <a:pt x="696" y="454"/>
                      <a:pt x="696" y="454"/>
                      <a:pt x="696" y="454"/>
                    </a:cubicBezTo>
                    <a:cubicBezTo>
                      <a:pt x="696" y="453"/>
                      <a:pt x="697" y="452"/>
                      <a:pt x="698" y="452"/>
                    </a:cubicBezTo>
                    <a:cubicBezTo>
                      <a:pt x="699" y="452"/>
                      <a:pt x="700" y="453"/>
                      <a:pt x="700" y="454"/>
                    </a:cubicBezTo>
                    <a:cubicBezTo>
                      <a:pt x="700" y="458"/>
                      <a:pt x="700" y="458"/>
                      <a:pt x="700" y="458"/>
                    </a:cubicBezTo>
                    <a:cubicBezTo>
                      <a:pt x="706" y="458"/>
                      <a:pt x="706" y="458"/>
                      <a:pt x="706" y="458"/>
                    </a:cubicBezTo>
                    <a:cubicBezTo>
                      <a:pt x="706" y="454"/>
                      <a:pt x="706" y="454"/>
                      <a:pt x="706" y="454"/>
                    </a:cubicBezTo>
                    <a:cubicBezTo>
                      <a:pt x="706" y="453"/>
                      <a:pt x="706" y="452"/>
                      <a:pt x="707" y="452"/>
                    </a:cubicBezTo>
                    <a:cubicBezTo>
                      <a:pt x="708" y="452"/>
                      <a:pt x="709" y="453"/>
                      <a:pt x="709" y="454"/>
                    </a:cubicBezTo>
                    <a:cubicBezTo>
                      <a:pt x="709" y="458"/>
                      <a:pt x="709" y="458"/>
                      <a:pt x="709" y="458"/>
                    </a:cubicBezTo>
                    <a:moveTo>
                      <a:pt x="595" y="436"/>
                    </a:moveTo>
                    <a:cubicBezTo>
                      <a:pt x="595" y="436"/>
                      <a:pt x="594" y="436"/>
                      <a:pt x="594" y="436"/>
                    </a:cubicBezTo>
                    <a:cubicBezTo>
                      <a:pt x="589" y="433"/>
                      <a:pt x="583" y="430"/>
                      <a:pt x="578" y="427"/>
                    </a:cubicBezTo>
                    <a:cubicBezTo>
                      <a:pt x="577" y="426"/>
                      <a:pt x="577" y="425"/>
                      <a:pt x="577" y="424"/>
                    </a:cubicBezTo>
                    <a:cubicBezTo>
                      <a:pt x="576" y="418"/>
                      <a:pt x="576" y="412"/>
                      <a:pt x="577" y="406"/>
                    </a:cubicBezTo>
                    <a:cubicBezTo>
                      <a:pt x="577" y="405"/>
                      <a:pt x="577" y="404"/>
                      <a:pt x="578" y="403"/>
                    </a:cubicBezTo>
                    <a:cubicBezTo>
                      <a:pt x="583" y="400"/>
                      <a:pt x="589" y="397"/>
                      <a:pt x="594" y="394"/>
                    </a:cubicBezTo>
                    <a:cubicBezTo>
                      <a:pt x="594" y="394"/>
                      <a:pt x="595" y="394"/>
                      <a:pt x="595" y="394"/>
                    </a:cubicBezTo>
                    <a:cubicBezTo>
                      <a:pt x="596" y="394"/>
                      <a:pt x="596" y="394"/>
                      <a:pt x="597" y="394"/>
                    </a:cubicBezTo>
                    <a:cubicBezTo>
                      <a:pt x="602" y="397"/>
                      <a:pt x="607" y="400"/>
                      <a:pt x="613" y="403"/>
                    </a:cubicBezTo>
                    <a:cubicBezTo>
                      <a:pt x="614" y="404"/>
                      <a:pt x="614" y="405"/>
                      <a:pt x="614" y="406"/>
                    </a:cubicBezTo>
                    <a:cubicBezTo>
                      <a:pt x="614" y="409"/>
                      <a:pt x="614" y="412"/>
                      <a:pt x="614" y="415"/>
                    </a:cubicBezTo>
                    <a:cubicBezTo>
                      <a:pt x="614" y="418"/>
                      <a:pt x="615" y="421"/>
                      <a:pt x="614" y="424"/>
                    </a:cubicBezTo>
                    <a:cubicBezTo>
                      <a:pt x="614" y="425"/>
                      <a:pt x="614" y="426"/>
                      <a:pt x="613" y="427"/>
                    </a:cubicBezTo>
                    <a:cubicBezTo>
                      <a:pt x="608" y="430"/>
                      <a:pt x="602" y="433"/>
                      <a:pt x="597" y="436"/>
                    </a:cubicBezTo>
                    <a:cubicBezTo>
                      <a:pt x="597" y="436"/>
                      <a:pt x="596" y="436"/>
                      <a:pt x="595" y="436"/>
                    </a:cubicBezTo>
                    <a:moveTo>
                      <a:pt x="551" y="436"/>
                    </a:moveTo>
                    <a:cubicBezTo>
                      <a:pt x="551" y="436"/>
                      <a:pt x="550" y="436"/>
                      <a:pt x="550" y="436"/>
                    </a:cubicBezTo>
                    <a:cubicBezTo>
                      <a:pt x="544" y="433"/>
                      <a:pt x="539" y="430"/>
                      <a:pt x="534" y="427"/>
                    </a:cubicBezTo>
                    <a:cubicBezTo>
                      <a:pt x="533" y="426"/>
                      <a:pt x="532" y="425"/>
                      <a:pt x="532" y="424"/>
                    </a:cubicBezTo>
                    <a:cubicBezTo>
                      <a:pt x="532" y="418"/>
                      <a:pt x="532" y="412"/>
                      <a:pt x="532" y="406"/>
                    </a:cubicBezTo>
                    <a:cubicBezTo>
                      <a:pt x="532" y="405"/>
                      <a:pt x="533" y="404"/>
                      <a:pt x="534" y="403"/>
                    </a:cubicBezTo>
                    <a:cubicBezTo>
                      <a:pt x="539" y="400"/>
                      <a:pt x="544" y="397"/>
                      <a:pt x="550" y="394"/>
                    </a:cubicBezTo>
                    <a:cubicBezTo>
                      <a:pt x="550" y="394"/>
                      <a:pt x="551" y="394"/>
                      <a:pt x="551" y="394"/>
                    </a:cubicBezTo>
                    <a:cubicBezTo>
                      <a:pt x="552" y="394"/>
                      <a:pt x="552" y="394"/>
                      <a:pt x="552" y="394"/>
                    </a:cubicBezTo>
                    <a:cubicBezTo>
                      <a:pt x="558" y="397"/>
                      <a:pt x="563" y="400"/>
                      <a:pt x="568" y="403"/>
                    </a:cubicBezTo>
                    <a:cubicBezTo>
                      <a:pt x="570" y="404"/>
                      <a:pt x="570" y="405"/>
                      <a:pt x="570" y="406"/>
                    </a:cubicBezTo>
                    <a:cubicBezTo>
                      <a:pt x="570" y="408"/>
                      <a:pt x="570" y="409"/>
                      <a:pt x="570" y="411"/>
                    </a:cubicBezTo>
                    <a:cubicBezTo>
                      <a:pt x="570" y="412"/>
                      <a:pt x="570" y="414"/>
                      <a:pt x="570" y="415"/>
                    </a:cubicBezTo>
                    <a:cubicBezTo>
                      <a:pt x="570" y="417"/>
                      <a:pt x="570" y="418"/>
                      <a:pt x="570" y="419"/>
                    </a:cubicBezTo>
                    <a:cubicBezTo>
                      <a:pt x="570" y="421"/>
                      <a:pt x="570" y="422"/>
                      <a:pt x="570" y="424"/>
                    </a:cubicBezTo>
                    <a:cubicBezTo>
                      <a:pt x="570" y="425"/>
                      <a:pt x="570" y="426"/>
                      <a:pt x="568" y="427"/>
                    </a:cubicBezTo>
                    <a:cubicBezTo>
                      <a:pt x="563" y="430"/>
                      <a:pt x="558" y="433"/>
                      <a:pt x="553" y="436"/>
                    </a:cubicBezTo>
                    <a:cubicBezTo>
                      <a:pt x="552" y="436"/>
                      <a:pt x="552" y="436"/>
                      <a:pt x="551" y="436"/>
                    </a:cubicBezTo>
                    <a:moveTo>
                      <a:pt x="332" y="448"/>
                    </a:moveTo>
                    <a:cubicBezTo>
                      <a:pt x="317" y="442"/>
                      <a:pt x="306" y="427"/>
                      <a:pt x="306" y="409"/>
                    </a:cubicBezTo>
                    <a:cubicBezTo>
                      <a:pt x="306" y="409"/>
                      <a:pt x="306" y="408"/>
                      <a:pt x="306" y="408"/>
                    </a:cubicBezTo>
                    <a:cubicBezTo>
                      <a:pt x="306" y="406"/>
                      <a:pt x="306" y="404"/>
                      <a:pt x="307" y="402"/>
                    </a:cubicBezTo>
                    <a:cubicBezTo>
                      <a:pt x="310" y="382"/>
                      <a:pt x="327" y="367"/>
                      <a:pt x="348" y="367"/>
                    </a:cubicBezTo>
                    <a:cubicBezTo>
                      <a:pt x="350" y="367"/>
                      <a:pt x="353" y="367"/>
                      <a:pt x="355" y="368"/>
                    </a:cubicBezTo>
                    <a:cubicBezTo>
                      <a:pt x="357" y="368"/>
                      <a:pt x="359" y="369"/>
                      <a:pt x="361" y="369"/>
                    </a:cubicBezTo>
                    <a:cubicBezTo>
                      <a:pt x="373" y="373"/>
                      <a:pt x="382" y="382"/>
                      <a:pt x="387" y="394"/>
                    </a:cubicBezTo>
                    <a:cubicBezTo>
                      <a:pt x="388" y="395"/>
                      <a:pt x="388" y="397"/>
                      <a:pt x="388" y="398"/>
                    </a:cubicBezTo>
                    <a:cubicBezTo>
                      <a:pt x="389" y="402"/>
                      <a:pt x="390" y="405"/>
                      <a:pt x="390" y="409"/>
                    </a:cubicBezTo>
                    <a:cubicBezTo>
                      <a:pt x="390" y="425"/>
                      <a:pt x="381" y="438"/>
                      <a:pt x="369" y="445"/>
                    </a:cubicBezTo>
                    <a:cubicBezTo>
                      <a:pt x="369" y="436"/>
                      <a:pt x="369" y="436"/>
                      <a:pt x="369" y="436"/>
                    </a:cubicBezTo>
                    <a:cubicBezTo>
                      <a:pt x="369" y="436"/>
                      <a:pt x="369" y="436"/>
                      <a:pt x="369" y="436"/>
                    </a:cubicBezTo>
                    <a:cubicBezTo>
                      <a:pt x="369" y="435"/>
                      <a:pt x="369" y="434"/>
                      <a:pt x="369" y="433"/>
                    </a:cubicBezTo>
                    <a:cubicBezTo>
                      <a:pt x="369" y="424"/>
                      <a:pt x="369" y="424"/>
                      <a:pt x="369" y="424"/>
                    </a:cubicBezTo>
                    <a:cubicBezTo>
                      <a:pt x="369" y="414"/>
                      <a:pt x="361" y="406"/>
                      <a:pt x="350" y="406"/>
                    </a:cubicBezTo>
                    <a:cubicBezTo>
                      <a:pt x="340" y="406"/>
                      <a:pt x="332" y="414"/>
                      <a:pt x="332" y="424"/>
                    </a:cubicBezTo>
                    <a:cubicBezTo>
                      <a:pt x="332" y="433"/>
                      <a:pt x="332" y="433"/>
                      <a:pt x="332" y="433"/>
                    </a:cubicBezTo>
                    <a:cubicBezTo>
                      <a:pt x="332" y="434"/>
                      <a:pt x="332" y="435"/>
                      <a:pt x="332" y="436"/>
                    </a:cubicBezTo>
                    <a:cubicBezTo>
                      <a:pt x="332" y="436"/>
                      <a:pt x="332" y="436"/>
                      <a:pt x="332" y="436"/>
                    </a:cubicBezTo>
                    <a:cubicBezTo>
                      <a:pt x="332" y="448"/>
                      <a:pt x="332" y="448"/>
                      <a:pt x="332" y="448"/>
                    </a:cubicBezTo>
                    <a:moveTo>
                      <a:pt x="573" y="398"/>
                    </a:moveTo>
                    <a:cubicBezTo>
                      <a:pt x="573" y="398"/>
                      <a:pt x="572" y="398"/>
                      <a:pt x="572" y="398"/>
                    </a:cubicBezTo>
                    <a:cubicBezTo>
                      <a:pt x="566" y="395"/>
                      <a:pt x="561" y="392"/>
                      <a:pt x="556" y="389"/>
                    </a:cubicBezTo>
                    <a:cubicBezTo>
                      <a:pt x="555" y="388"/>
                      <a:pt x="554" y="387"/>
                      <a:pt x="554" y="386"/>
                    </a:cubicBezTo>
                    <a:cubicBezTo>
                      <a:pt x="554" y="384"/>
                      <a:pt x="554" y="383"/>
                      <a:pt x="554" y="381"/>
                    </a:cubicBezTo>
                    <a:cubicBezTo>
                      <a:pt x="554" y="380"/>
                      <a:pt x="554" y="378"/>
                      <a:pt x="554" y="377"/>
                    </a:cubicBezTo>
                    <a:cubicBezTo>
                      <a:pt x="554" y="375"/>
                      <a:pt x="554" y="374"/>
                      <a:pt x="554" y="372"/>
                    </a:cubicBezTo>
                    <a:cubicBezTo>
                      <a:pt x="554" y="371"/>
                      <a:pt x="554" y="369"/>
                      <a:pt x="554" y="368"/>
                    </a:cubicBezTo>
                    <a:cubicBezTo>
                      <a:pt x="554" y="367"/>
                      <a:pt x="555" y="366"/>
                      <a:pt x="556" y="365"/>
                    </a:cubicBezTo>
                    <a:cubicBezTo>
                      <a:pt x="561" y="362"/>
                      <a:pt x="566" y="359"/>
                      <a:pt x="571" y="356"/>
                    </a:cubicBezTo>
                    <a:cubicBezTo>
                      <a:pt x="572" y="356"/>
                      <a:pt x="573" y="356"/>
                      <a:pt x="573" y="356"/>
                    </a:cubicBezTo>
                    <a:cubicBezTo>
                      <a:pt x="574" y="356"/>
                      <a:pt x="575" y="356"/>
                      <a:pt x="575" y="356"/>
                    </a:cubicBezTo>
                    <a:cubicBezTo>
                      <a:pt x="580" y="359"/>
                      <a:pt x="585" y="362"/>
                      <a:pt x="591" y="365"/>
                    </a:cubicBezTo>
                    <a:cubicBezTo>
                      <a:pt x="591" y="366"/>
                      <a:pt x="592" y="367"/>
                      <a:pt x="592" y="368"/>
                    </a:cubicBezTo>
                    <a:cubicBezTo>
                      <a:pt x="592" y="374"/>
                      <a:pt x="592" y="380"/>
                      <a:pt x="592" y="386"/>
                    </a:cubicBezTo>
                    <a:cubicBezTo>
                      <a:pt x="592" y="387"/>
                      <a:pt x="591" y="388"/>
                      <a:pt x="591" y="389"/>
                    </a:cubicBezTo>
                    <a:cubicBezTo>
                      <a:pt x="585" y="392"/>
                      <a:pt x="580" y="395"/>
                      <a:pt x="575" y="398"/>
                    </a:cubicBezTo>
                    <a:cubicBezTo>
                      <a:pt x="575" y="398"/>
                      <a:pt x="574" y="398"/>
                      <a:pt x="573" y="398"/>
                    </a:cubicBezTo>
                    <a:moveTo>
                      <a:pt x="13" y="507"/>
                    </a:moveTo>
                    <a:cubicBezTo>
                      <a:pt x="13" y="338"/>
                      <a:pt x="13" y="338"/>
                      <a:pt x="13" y="338"/>
                    </a:cubicBezTo>
                    <a:cubicBezTo>
                      <a:pt x="80" y="338"/>
                      <a:pt x="80" y="338"/>
                      <a:pt x="80" y="338"/>
                    </a:cubicBezTo>
                    <a:cubicBezTo>
                      <a:pt x="129" y="338"/>
                      <a:pt x="129" y="338"/>
                      <a:pt x="129" y="338"/>
                    </a:cubicBezTo>
                    <a:cubicBezTo>
                      <a:pt x="129" y="343"/>
                      <a:pt x="129" y="343"/>
                      <a:pt x="129" y="343"/>
                    </a:cubicBezTo>
                    <a:cubicBezTo>
                      <a:pt x="129" y="507"/>
                      <a:pt x="129" y="507"/>
                      <a:pt x="129" y="507"/>
                    </a:cubicBezTo>
                    <a:cubicBezTo>
                      <a:pt x="13" y="507"/>
                      <a:pt x="13" y="507"/>
                      <a:pt x="13" y="507"/>
                    </a:cubicBezTo>
                    <a:moveTo>
                      <a:pt x="695" y="353"/>
                    </a:moveTo>
                    <a:cubicBezTo>
                      <a:pt x="702" y="330"/>
                      <a:pt x="702" y="330"/>
                      <a:pt x="702" y="330"/>
                    </a:cubicBezTo>
                    <a:cubicBezTo>
                      <a:pt x="708" y="330"/>
                      <a:pt x="708" y="330"/>
                      <a:pt x="708" y="330"/>
                    </a:cubicBezTo>
                    <a:cubicBezTo>
                      <a:pt x="715" y="353"/>
                      <a:pt x="715" y="353"/>
                      <a:pt x="715" y="353"/>
                    </a:cubicBezTo>
                    <a:cubicBezTo>
                      <a:pt x="711" y="353"/>
                      <a:pt x="711" y="353"/>
                      <a:pt x="711" y="353"/>
                    </a:cubicBezTo>
                    <a:cubicBezTo>
                      <a:pt x="709" y="347"/>
                      <a:pt x="709" y="347"/>
                      <a:pt x="709" y="347"/>
                    </a:cubicBezTo>
                    <a:cubicBezTo>
                      <a:pt x="701" y="347"/>
                      <a:pt x="701" y="347"/>
                      <a:pt x="701" y="347"/>
                    </a:cubicBezTo>
                    <a:cubicBezTo>
                      <a:pt x="700" y="353"/>
                      <a:pt x="700" y="353"/>
                      <a:pt x="700" y="353"/>
                    </a:cubicBezTo>
                    <a:cubicBezTo>
                      <a:pt x="695" y="353"/>
                      <a:pt x="695" y="353"/>
                      <a:pt x="695" y="353"/>
                    </a:cubicBezTo>
                    <a:moveTo>
                      <a:pt x="718" y="353"/>
                    </a:moveTo>
                    <a:cubicBezTo>
                      <a:pt x="718" y="330"/>
                      <a:pt x="718" y="330"/>
                      <a:pt x="718" y="330"/>
                    </a:cubicBezTo>
                    <a:cubicBezTo>
                      <a:pt x="726" y="330"/>
                      <a:pt x="726" y="330"/>
                      <a:pt x="726" y="330"/>
                    </a:cubicBezTo>
                    <a:cubicBezTo>
                      <a:pt x="731" y="330"/>
                      <a:pt x="735" y="332"/>
                      <a:pt x="735" y="337"/>
                    </a:cubicBezTo>
                    <a:cubicBezTo>
                      <a:pt x="735" y="343"/>
                      <a:pt x="731" y="345"/>
                      <a:pt x="726" y="345"/>
                    </a:cubicBezTo>
                    <a:cubicBezTo>
                      <a:pt x="723" y="345"/>
                      <a:pt x="723" y="345"/>
                      <a:pt x="723" y="345"/>
                    </a:cubicBezTo>
                    <a:cubicBezTo>
                      <a:pt x="723" y="353"/>
                      <a:pt x="723" y="353"/>
                      <a:pt x="723" y="353"/>
                    </a:cubicBezTo>
                    <a:cubicBezTo>
                      <a:pt x="718" y="353"/>
                      <a:pt x="718" y="353"/>
                      <a:pt x="718" y="353"/>
                    </a:cubicBezTo>
                    <a:moveTo>
                      <a:pt x="739" y="353"/>
                    </a:moveTo>
                    <a:cubicBezTo>
                      <a:pt x="739" y="330"/>
                      <a:pt x="739" y="330"/>
                      <a:pt x="739" y="330"/>
                    </a:cubicBezTo>
                    <a:cubicBezTo>
                      <a:pt x="744" y="330"/>
                      <a:pt x="744" y="330"/>
                      <a:pt x="744" y="330"/>
                    </a:cubicBezTo>
                    <a:cubicBezTo>
                      <a:pt x="744" y="353"/>
                      <a:pt x="744" y="353"/>
                      <a:pt x="744" y="353"/>
                    </a:cubicBezTo>
                    <a:cubicBezTo>
                      <a:pt x="739" y="353"/>
                      <a:pt x="739" y="353"/>
                      <a:pt x="739" y="353"/>
                    </a:cubicBezTo>
                    <a:moveTo>
                      <a:pt x="679" y="308"/>
                    </a:moveTo>
                    <a:cubicBezTo>
                      <a:pt x="678" y="308"/>
                      <a:pt x="676" y="307"/>
                      <a:pt x="676" y="305"/>
                    </a:cubicBezTo>
                    <a:cubicBezTo>
                      <a:pt x="676" y="304"/>
                      <a:pt x="678" y="303"/>
                      <a:pt x="679" y="303"/>
                    </a:cubicBezTo>
                    <a:cubicBezTo>
                      <a:pt x="688" y="303"/>
                      <a:pt x="688" y="303"/>
                      <a:pt x="688" y="303"/>
                    </a:cubicBezTo>
                    <a:cubicBezTo>
                      <a:pt x="689" y="296"/>
                      <a:pt x="695" y="291"/>
                      <a:pt x="702" y="291"/>
                    </a:cubicBezTo>
                    <a:cubicBezTo>
                      <a:pt x="710" y="291"/>
                      <a:pt x="710" y="291"/>
                      <a:pt x="710" y="291"/>
                    </a:cubicBezTo>
                    <a:cubicBezTo>
                      <a:pt x="710" y="291"/>
                      <a:pt x="710" y="291"/>
                      <a:pt x="710" y="291"/>
                    </a:cubicBezTo>
                    <a:cubicBezTo>
                      <a:pt x="710" y="292"/>
                      <a:pt x="710" y="292"/>
                      <a:pt x="710" y="292"/>
                    </a:cubicBezTo>
                    <a:cubicBezTo>
                      <a:pt x="710" y="319"/>
                      <a:pt x="710" y="319"/>
                      <a:pt x="710" y="319"/>
                    </a:cubicBezTo>
                    <a:cubicBezTo>
                      <a:pt x="710" y="320"/>
                      <a:pt x="710" y="320"/>
                      <a:pt x="710" y="320"/>
                    </a:cubicBezTo>
                    <a:cubicBezTo>
                      <a:pt x="710" y="320"/>
                      <a:pt x="710" y="320"/>
                      <a:pt x="710" y="320"/>
                    </a:cubicBezTo>
                    <a:cubicBezTo>
                      <a:pt x="702" y="320"/>
                      <a:pt x="702" y="320"/>
                      <a:pt x="702" y="320"/>
                    </a:cubicBezTo>
                    <a:cubicBezTo>
                      <a:pt x="695" y="320"/>
                      <a:pt x="689" y="315"/>
                      <a:pt x="688" y="308"/>
                    </a:cubicBezTo>
                    <a:cubicBezTo>
                      <a:pt x="679" y="308"/>
                      <a:pt x="679" y="308"/>
                      <a:pt x="679" y="308"/>
                    </a:cubicBezTo>
                    <a:moveTo>
                      <a:pt x="723" y="301"/>
                    </a:moveTo>
                    <a:cubicBezTo>
                      <a:pt x="721" y="301"/>
                      <a:pt x="720" y="300"/>
                      <a:pt x="720" y="298"/>
                    </a:cubicBezTo>
                    <a:cubicBezTo>
                      <a:pt x="720" y="297"/>
                      <a:pt x="721" y="296"/>
                      <a:pt x="723" y="296"/>
                    </a:cubicBezTo>
                    <a:cubicBezTo>
                      <a:pt x="729" y="296"/>
                      <a:pt x="729" y="296"/>
                      <a:pt x="729" y="296"/>
                    </a:cubicBezTo>
                    <a:cubicBezTo>
                      <a:pt x="729" y="294"/>
                      <a:pt x="729" y="294"/>
                      <a:pt x="729" y="294"/>
                    </a:cubicBezTo>
                    <a:cubicBezTo>
                      <a:pt x="729" y="292"/>
                      <a:pt x="730" y="291"/>
                      <a:pt x="732" y="291"/>
                    </a:cubicBezTo>
                    <a:cubicBezTo>
                      <a:pt x="740" y="291"/>
                      <a:pt x="740" y="291"/>
                      <a:pt x="740" y="291"/>
                    </a:cubicBezTo>
                    <a:cubicBezTo>
                      <a:pt x="747" y="291"/>
                      <a:pt x="752" y="296"/>
                      <a:pt x="754" y="303"/>
                    </a:cubicBezTo>
                    <a:cubicBezTo>
                      <a:pt x="763" y="303"/>
                      <a:pt x="763" y="303"/>
                      <a:pt x="763" y="303"/>
                    </a:cubicBezTo>
                    <a:cubicBezTo>
                      <a:pt x="764" y="303"/>
                      <a:pt x="765" y="304"/>
                      <a:pt x="765" y="305"/>
                    </a:cubicBezTo>
                    <a:cubicBezTo>
                      <a:pt x="765" y="307"/>
                      <a:pt x="764" y="308"/>
                      <a:pt x="763" y="308"/>
                    </a:cubicBezTo>
                    <a:cubicBezTo>
                      <a:pt x="754" y="308"/>
                      <a:pt x="754" y="308"/>
                      <a:pt x="754" y="308"/>
                    </a:cubicBezTo>
                    <a:cubicBezTo>
                      <a:pt x="752" y="315"/>
                      <a:pt x="747" y="320"/>
                      <a:pt x="740" y="320"/>
                    </a:cubicBezTo>
                    <a:cubicBezTo>
                      <a:pt x="732" y="320"/>
                      <a:pt x="732" y="320"/>
                      <a:pt x="732" y="320"/>
                    </a:cubicBezTo>
                    <a:cubicBezTo>
                      <a:pt x="730" y="320"/>
                      <a:pt x="729" y="319"/>
                      <a:pt x="729" y="317"/>
                    </a:cubicBezTo>
                    <a:cubicBezTo>
                      <a:pt x="729" y="315"/>
                      <a:pt x="729" y="315"/>
                      <a:pt x="729" y="315"/>
                    </a:cubicBezTo>
                    <a:cubicBezTo>
                      <a:pt x="723" y="315"/>
                      <a:pt x="723" y="315"/>
                      <a:pt x="723" y="315"/>
                    </a:cubicBezTo>
                    <a:cubicBezTo>
                      <a:pt x="721" y="315"/>
                      <a:pt x="720" y="314"/>
                      <a:pt x="720" y="312"/>
                    </a:cubicBezTo>
                    <a:cubicBezTo>
                      <a:pt x="720" y="311"/>
                      <a:pt x="721" y="310"/>
                      <a:pt x="723" y="310"/>
                    </a:cubicBezTo>
                    <a:cubicBezTo>
                      <a:pt x="729" y="310"/>
                      <a:pt x="729" y="310"/>
                      <a:pt x="729" y="310"/>
                    </a:cubicBezTo>
                    <a:cubicBezTo>
                      <a:pt x="729" y="301"/>
                      <a:pt x="729" y="301"/>
                      <a:pt x="729" y="301"/>
                    </a:cubicBezTo>
                    <a:cubicBezTo>
                      <a:pt x="723" y="301"/>
                      <a:pt x="723" y="301"/>
                      <a:pt x="723" y="301"/>
                    </a:cubicBezTo>
                    <a:moveTo>
                      <a:pt x="182" y="223"/>
                    </a:moveTo>
                    <a:cubicBezTo>
                      <a:pt x="180" y="223"/>
                      <a:pt x="179" y="222"/>
                      <a:pt x="179" y="220"/>
                    </a:cubicBezTo>
                    <a:cubicBezTo>
                      <a:pt x="179" y="219"/>
                      <a:pt x="180" y="218"/>
                      <a:pt x="182" y="218"/>
                    </a:cubicBezTo>
                    <a:cubicBezTo>
                      <a:pt x="205" y="218"/>
                      <a:pt x="205" y="218"/>
                      <a:pt x="205" y="218"/>
                    </a:cubicBezTo>
                    <a:cubicBezTo>
                      <a:pt x="206" y="218"/>
                      <a:pt x="208" y="219"/>
                      <a:pt x="208" y="220"/>
                    </a:cubicBezTo>
                    <a:cubicBezTo>
                      <a:pt x="208" y="222"/>
                      <a:pt x="206" y="223"/>
                      <a:pt x="205" y="223"/>
                    </a:cubicBezTo>
                    <a:cubicBezTo>
                      <a:pt x="182" y="223"/>
                      <a:pt x="182" y="223"/>
                      <a:pt x="182" y="223"/>
                    </a:cubicBezTo>
                    <a:moveTo>
                      <a:pt x="215" y="223"/>
                    </a:moveTo>
                    <a:cubicBezTo>
                      <a:pt x="213" y="223"/>
                      <a:pt x="212" y="222"/>
                      <a:pt x="212" y="220"/>
                    </a:cubicBezTo>
                    <a:cubicBezTo>
                      <a:pt x="212" y="219"/>
                      <a:pt x="213" y="217"/>
                      <a:pt x="215" y="217"/>
                    </a:cubicBezTo>
                    <a:cubicBezTo>
                      <a:pt x="217" y="217"/>
                      <a:pt x="218" y="219"/>
                      <a:pt x="218" y="220"/>
                    </a:cubicBezTo>
                    <a:cubicBezTo>
                      <a:pt x="218" y="222"/>
                      <a:pt x="217" y="223"/>
                      <a:pt x="215" y="223"/>
                    </a:cubicBezTo>
                    <a:moveTo>
                      <a:pt x="224" y="223"/>
                    </a:moveTo>
                    <a:cubicBezTo>
                      <a:pt x="223" y="223"/>
                      <a:pt x="221" y="222"/>
                      <a:pt x="221" y="220"/>
                    </a:cubicBezTo>
                    <a:cubicBezTo>
                      <a:pt x="221" y="219"/>
                      <a:pt x="223" y="217"/>
                      <a:pt x="224" y="217"/>
                    </a:cubicBezTo>
                    <a:cubicBezTo>
                      <a:pt x="226" y="217"/>
                      <a:pt x="227" y="219"/>
                      <a:pt x="227" y="220"/>
                    </a:cubicBezTo>
                    <a:cubicBezTo>
                      <a:pt x="227" y="222"/>
                      <a:pt x="226" y="223"/>
                      <a:pt x="224" y="223"/>
                    </a:cubicBezTo>
                    <a:moveTo>
                      <a:pt x="234" y="223"/>
                    </a:moveTo>
                    <a:cubicBezTo>
                      <a:pt x="232" y="223"/>
                      <a:pt x="231" y="222"/>
                      <a:pt x="231" y="220"/>
                    </a:cubicBezTo>
                    <a:cubicBezTo>
                      <a:pt x="231" y="219"/>
                      <a:pt x="232" y="217"/>
                      <a:pt x="234" y="217"/>
                    </a:cubicBezTo>
                    <a:cubicBezTo>
                      <a:pt x="235" y="217"/>
                      <a:pt x="237" y="219"/>
                      <a:pt x="237" y="220"/>
                    </a:cubicBezTo>
                    <a:cubicBezTo>
                      <a:pt x="237" y="222"/>
                      <a:pt x="235" y="223"/>
                      <a:pt x="234" y="223"/>
                    </a:cubicBezTo>
                    <a:moveTo>
                      <a:pt x="217" y="200"/>
                    </a:moveTo>
                    <a:cubicBezTo>
                      <a:pt x="217" y="14"/>
                      <a:pt x="217" y="14"/>
                      <a:pt x="217" y="14"/>
                    </a:cubicBezTo>
                    <a:cubicBezTo>
                      <a:pt x="518" y="14"/>
                      <a:pt x="518" y="14"/>
                      <a:pt x="518" y="14"/>
                    </a:cubicBezTo>
                    <a:cubicBezTo>
                      <a:pt x="518" y="200"/>
                      <a:pt x="518" y="200"/>
                      <a:pt x="518" y="200"/>
                    </a:cubicBezTo>
                    <a:cubicBezTo>
                      <a:pt x="311" y="200"/>
                      <a:pt x="311" y="200"/>
                      <a:pt x="311" y="200"/>
                    </a:cubicBezTo>
                    <a:cubicBezTo>
                      <a:pt x="305" y="200"/>
                      <a:pt x="305" y="200"/>
                      <a:pt x="305" y="200"/>
                    </a:cubicBezTo>
                    <a:cubicBezTo>
                      <a:pt x="217" y="200"/>
                      <a:pt x="217" y="200"/>
                      <a:pt x="217" y="200"/>
                    </a:cubicBezTo>
                    <a:moveTo>
                      <a:pt x="516" y="0"/>
                    </a:moveTo>
                    <a:cubicBezTo>
                      <a:pt x="217" y="0"/>
                      <a:pt x="217" y="0"/>
                      <a:pt x="217" y="0"/>
                    </a:cubicBezTo>
                    <a:cubicBezTo>
                      <a:pt x="209" y="0"/>
                      <a:pt x="202" y="7"/>
                      <a:pt x="202" y="15"/>
                    </a:cubicBezTo>
                    <a:cubicBezTo>
                      <a:pt x="202" y="200"/>
                      <a:pt x="202" y="200"/>
                      <a:pt x="202" y="200"/>
                    </a:cubicBezTo>
                    <a:cubicBezTo>
                      <a:pt x="202" y="206"/>
                      <a:pt x="206" y="212"/>
                      <a:pt x="212" y="214"/>
                    </a:cubicBezTo>
                    <a:cubicBezTo>
                      <a:pt x="138" y="214"/>
                      <a:pt x="138" y="214"/>
                      <a:pt x="138" y="214"/>
                    </a:cubicBezTo>
                    <a:cubicBezTo>
                      <a:pt x="138" y="215"/>
                      <a:pt x="138" y="217"/>
                      <a:pt x="138" y="218"/>
                    </a:cubicBezTo>
                    <a:cubicBezTo>
                      <a:pt x="138" y="224"/>
                      <a:pt x="140" y="230"/>
                      <a:pt x="143" y="234"/>
                    </a:cubicBezTo>
                    <a:cubicBezTo>
                      <a:pt x="143" y="234"/>
                      <a:pt x="143" y="234"/>
                      <a:pt x="143" y="234"/>
                    </a:cubicBezTo>
                    <a:cubicBezTo>
                      <a:pt x="144" y="235"/>
                      <a:pt x="144" y="235"/>
                      <a:pt x="144" y="235"/>
                    </a:cubicBezTo>
                    <a:cubicBezTo>
                      <a:pt x="144" y="235"/>
                      <a:pt x="144" y="235"/>
                      <a:pt x="144" y="235"/>
                    </a:cubicBezTo>
                    <a:cubicBezTo>
                      <a:pt x="145" y="236"/>
                      <a:pt x="145" y="236"/>
                      <a:pt x="145" y="236"/>
                    </a:cubicBezTo>
                    <a:cubicBezTo>
                      <a:pt x="145" y="236"/>
                      <a:pt x="145" y="236"/>
                      <a:pt x="145" y="236"/>
                    </a:cubicBezTo>
                    <a:cubicBezTo>
                      <a:pt x="146" y="237"/>
                      <a:pt x="146" y="237"/>
                      <a:pt x="146" y="237"/>
                    </a:cubicBezTo>
                    <a:cubicBezTo>
                      <a:pt x="146" y="237"/>
                      <a:pt x="146" y="237"/>
                      <a:pt x="146" y="237"/>
                    </a:cubicBezTo>
                    <a:cubicBezTo>
                      <a:pt x="147" y="237"/>
                      <a:pt x="147" y="238"/>
                      <a:pt x="148" y="238"/>
                    </a:cubicBezTo>
                    <a:cubicBezTo>
                      <a:pt x="148" y="238"/>
                      <a:pt x="148" y="238"/>
                      <a:pt x="148" y="238"/>
                    </a:cubicBezTo>
                    <a:cubicBezTo>
                      <a:pt x="149" y="239"/>
                      <a:pt x="149" y="239"/>
                      <a:pt x="149" y="239"/>
                    </a:cubicBezTo>
                    <a:cubicBezTo>
                      <a:pt x="149" y="239"/>
                      <a:pt x="149" y="239"/>
                      <a:pt x="149" y="239"/>
                    </a:cubicBezTo>
                    <a:cubicBezTo>
                      <a:pt x="150" y="239"/>
                      <a:pt x="150" y="239"/>
                      <a:pt x="150" y="239"/>
                    </a:cubicBezTo>
                    <a:cubicBezTo>
                      <a:pt x="150" y="239"/>
                      <a:pt x="150" y="239"/>
                      <a:pt x="150" y="239"/>
                    </a:cubicBezTo>
                    <a:cubicBezTo>
                      <a:pt x="151" y="239"/>
                      <a:pt x="151" y="239"/>
                      <a:pt x="151" y="239"/>
                    </a:cubicBezTo>
                    <a:cubicBezTo>
                      <a:pt x="151" y="239"/>
                      <a:pt x="151" y="239"/>
                      <a:pt x="151" y="239"/>
                    </a:cubicBezTo>
                    <a:cubicBezTo>
                      <a:pt x="152" y="239"/>
                      <a:pt x="152" y="239"/>
                      <a:pt x="152" y="239"/>
                    </a:cubicBezTo>
                    <a:cubicBezTo>
                      <a:pt x="153" y="240"/>
                      <a:pt x="153" y="240"/>
                      <a:pt x="153" y="240"/>
                    </a:cubicBezTo>
                    <a:cubicBezTo>
                      <a:pt x="153" y="240"/>
                      <a:pt x="153" y="240"/>
                      <a:pt x="154" y="240"/>
                    </a:cubicBezTo>
                    <a:cubicBezTo>
                      <a:pt x="305" y="240"/>
                      <a:pt x="305" y="240"/>
                      <a:pt x="305" y="240"/>
                    </a:cubicBezTo>
                    <a:cubicBezTo>
                      <a:pt x="305" y="313"/>
                      <a:pt x="305" y="313"/>
                      <a:pt x="305" y="313"/>
                    </a:cubicBezTo>
                    <a:cubicBezTo>
                      <a:pt x="355" y="313"/>
                      <a:pt x="355" y="313"/>
                      <a:pt x="355" y="313"/>
                    </a:cubicBezTo>
                    <a:cubicBezTo>
                      <a:pt x="355" y="353"/>
                      <a:pt x="355" y="353"/>
                      <a:pt x="355" y="353"/>
                    </a:cubicBezTo>
                    <a:cubicBezTo>
                      <a:pt x="353" y="353"/>
                      <a:pt x="350" y="353"/>
                      <a:pt x="348" y="353"/>
                    </a:cubicBezTo>
                    <a:cubicBezTo>
                      <a:pt x="319" y="353"/>
                      <a:pt x="295" y="374"/>
                      <a:pt x="292" y="402"/>
                    </a:cubicBezTo>
                    <a:cubicBezTo>
                      <a:pt x="215" y="402"/>
                      <a:pt x="215" y="402"/>
                      <a:pt x="215" y="402"/>
                    </a:cubicBezTo>
                    <a:cubicBezTo>
                      <a:pt x="215" y="338"/>
                      <a:pt x="215" y="338"/>
                      <a:pt x="215" y="338"/>
                    </a:cubicBezTo>
                    <a:cubicBezTo>
                      <a:pt x="142" y="338"/>
                      <a:pt x="142" y="338"/>
                      <a:pt x="142" y="338"/>
                    </a:cubicBezTo>
                    <a:cubicBezTo>
                      <a:pt x="142" y="317"/>
                      <a:pt x="142" y="317"/>
                      <a:pt x="142" y="317"/>
                    </a:cubicBezTo>
                    <a:cubicBezTo>
                      <a:pt x="142" y="313"/>
                      <a:pt x="138" y="309"/>
                      <a:pt x="134" y="309"/>
                    </a:cubicBezTo>
                    <a:cubicBezTo>
                      <a:pt x="8" y="309"/>
                      <a:pt x="8" y="309"/>
                      <a:pt x="8" y="309"/>
                    </a:cubicBezTo>
                    <a:cubicBezTo>
                      <a:pt x="3" y="309"/>
                      <a:pt x="0" y="313"/>
                      <a:pt x="0" y="317"/>
                    </a:cubicBezTo>
                    <a:cubicBezTo>
                      <a:pt x="0" y="548"/>
                      <a:pt x="0" y="548"/>
                      <a:pt x="0" y="548"/>
                    </a:cubicBezTo>
                    <a:cubicBezTo>
                      <a:pt x="0" y="553"/>
                      <a:pt x="3" y="556"/>
                      <a:pt x="8" y="556"/>
                    </a:cubicBezTo>
                    <a:cubicBezTo>
                      <a:pt x="134" y="556"/>
                      <a:pt x="134" y="556"/>
                      <a:pt x="134" y="556"/>
                    </a:cubicBezTo>
                    <a:cubicBezTo>
                      <a:pt x="138" y="556"/>
                      <a:pt x="142" y="553"/>
                      <a:pt x="142" y="548"/>
                    </a:cubicBezTo>
                    <a:cubicBezTo>
                      <a:pt x="142" y="343"/>
                      <a:pt x="142" y="343"/>
                      <a:pt x="142" y="343"/>
                    </a:cubicBezTo>
                    <a:cubicBezTo>
                      <a:pt x="209" y="343"/>
                      <a:pt x="209" y="343"/>
                      <a:pt x="209" y="343"/>
                    </a:cubicBezTo>
                    <a:cubicBezTo>
                      <a:pt x="209" y="408"/>
                      <a:pt x="209" y="408"/>
                      <a:pt x="209" y="408"/>
                    </a:cubicBezTo>
                    <a:cubicBezTo>
                      <a:pt x="292" y="408"/>
                      <a:pt x="292" y="408"/>
                      <a:pt x="292" y="408"/>
                    </a:cubicBezTo>
                    <a:cubicBezTo>
                      <a:pt x="292" y="408"/>
                      <a:pt x="292" y="409"/>
                      <a:pt x="292" y="409"/>
                    </a:cubicBezTo>
                    <a:cubicBezTo>
                      <a:pt x="292" y="435"/>
                      <a:pt x="309" y="456"/>
                      <a:pt x="332" y="463"/>
                    </a:cubicBezTo>
                    <a:cubicBezTo>
                      <a:pt x="332" y="623"/>
                      <a:pt x="332" y="623"/>
                      <a:pt x="332" y="623"/>
                    </a:cubicBezTo>
                    <a:cubicBezTo>
                      <a:pt x="332" y="623"/>
                      <a:pt x="327" y="618"/>
                      <a:pt x="323" y="607"/>
                    </a:cubicBezTo>
                    <a:cubicBezTo>
                      <a:pt x="320" y="567"/>
                      <a:pt x="320" y="567"/>
                      <a:pt x="320" y="567"/>
                    </a:cubicBezTo>
                    <a:cubicBezTo>
                      <a:pt x="320" y="567"/>
                      <a:pt x="314" y="541"/>
                      <a:pt x="299" y="541"/>
                    </a:cubicBezTo>
                    <a:cubicBezTo>
                      <a:pt x="295" y="541"/>
                      <a:pt x="291" y="542"/>
                      <a:pt x="287" y="546"/>
                    </a:cubicBezTo>
                    <a:cubicBezTo>
                      <a:pt x="287" y="548"/>
                      <a:pt x="287" y="548"/>
                      <a:pt x="287" y="548"/>
                    </a:cubicBezTo>
                    <a:cubicBezTo>
                      <a:pt x="287" y="548"/>
                      <a:pt x="287" y="548"/>
                      <a:pt x="287" y="548"/>
                    </a:cubicBezTo>
                    <a:cubicBezTo>
                      <a:pt x="287" y="569"/>
                      <a:pt x="287" y="569"/>
                      <a:pt x="287" y="569"/>
                    </a:cubicBezTo>
                    <a:cubicBezTo>
                      <a:pt x="287" y="569"/>
                      <a:pt x="287" y="569"/>
                      <a:pt x="287" y="569"/>
                    </a:cubicBezTo>
                    <a:cubicBezTo>
                      <a:pt x="288" y="629"/>
                      <a:pt x="288" y="629"/>
                      <a:pt x="288" y="629"/>
                    </a:cubicBezTo>
                    <a:cubicBezTo>
                      <a:pt x="288" y="629"/>
                      <a:pt x="324" y="665"/>
                      <a:pt x="334" y="684"/>
                    </a:cubicBezTo>
                    <a:cubicBezTo>
                      <a:pt x="345" y="704"/>
                      <a:pt x="365" y="711"/>
                      <a:pt x="366" y="711"/>
                    </a:cubicBezTo>
                    <a:cubicBezTo>
                      <a:pt x="367" y="711"/>
                      <a:pt x="485" y="711"/>
                      <a:pt x="485" y="711"/>
                    </a:cubicBezTo>
                    <a:cubicBezTo>
                      <a:pt x="485" y="711"/>
                      <a:pt x="514" y="703"/>
                      <a:pt x="515" y="663"/>
                    </a:cubicBezTo>
                    <a:cubicBezTo>
                      <a:pt x="515" y="532"/>
                      <a:pt x="515" y="532"/>
                      <a:pt x="515" y="532"/>
                    </a:cubicBezTo>
                    <a:cubicBezTo>
                      <a:pt x="515" y="531"/>
                      <a:pt x="516" y="529"/>
                      <a:pt x="516" y="528"/>
                    </a:cubicBezTo>
                    <a:cubicBezTo>
                      <a:pt x="516" y="518"/>
                      <a:pt x="507" y="510"/>
                      <a:pt x="497" y="510"/>
                    </a:cubicBezTo>
                    <a:cubicBezTo>
                      <a:pt x="488" y="510"/>
                      <a:pt x="480" y="517"/>
                      <a:pt x="479" y="526"/>
                    </a:cubicBezTo>
                    <a:cubicBezTo>
                      <a:pt x="469" y="526"/>
                      <a:pt x="469" y="526"/>
                      <a:pt x="469" y="526"/>
                    </a:cubicBezTo>
                    <a:cubicBezTo>
                      <a:pt x="469" y="505"/>
                      <a:pt x="469" y="505"/>
                      <a:pt x="469" y="505"/>
                    </a:cubicBezTo>
                    <a:cubicBezTo>
                      <a:pt x="469" y="505"/>
                      <a:pt x="469" y="505"/>
                      <a:pt x="469" y="505"/>
                    </a:cubicBezTo>
                    <a:cubicBezTo>
                      <a:pt x="469" y="504"/>
                      <a:pt x="469" y="504"/>
                      <a:pt x="469" y="504"/>
                    </a:cubicBezTo>
                    <a:cubicBezTo>
                      <a:pt x="469" y="494"/>
                      <a:pt x="461" y="486"/>
                      <a:pt x="451" y="486"/>
                    </a:cubicBezTo>
                    <a:cubicBezTo>
                      <a:pt x="448" y="486"/>
                      <a:pt x="448" y="486"/>
                      <a:pt x="448" y="486"/>
                    </a:cubicBezTo>
                    <a:cubicBezTo>
                      <a:pt x="438" y="486"/>
                      <a:pt x="430" y="494"/>
                      <a:pt x="430" y="504"/>
                    </a:cubicBezTo>
                    <a:cubicBezTo>
                      <a:pt x="430" y="505"/>
                      <a:pt x="430" y="505"/>
                      <a:pt x="430" y="505"/>
                    </a:cubicBezTo>
                    <a:cubicBezTo>
                      <a:pt x="430" y="505"/>
                      <a:pt x="430" y="505"/>
                      <a:pt x="430" y="505"/>
                    </a:cubicBezTo>
                    <a:cubicBezTo>
                      <a:pt x="430" y="524"/>
                      <a:pt x="430" y="524"/>
                      <a:pt x="430" y="524"/>
                    </a:cubicBezTo>
                    <a:cubicBezTo>
                      <a:pt x="419" y="524"/>
                      <a:pt x="419" y="524"/>
                      <a:pt x="419" y="524"/>
                    </a:cubicBezTo>
                    <a:cubicBezTo>
                      <a:pt x="419" y="491"/>
                      <a:pt x="419" y="491"/>
                      <a:pt x="419" y="491"/>
                    </a:cubicBezTo>
                    <a:cubicBezTo>
                      <a:pt x="419" y="491"/>
                      <a:pt x="419" y="491"/>
                      <a:pt x="419" y="491"/>
                    </a:cubicBezTo>
                    <a:cubicBezTo>
                      <a:pt x="418" y="481"/>
                      <a:pt x="410" y="473"/>
                      <a:pt x="400" y="473"/>
                    </a:cubicBezTo>
                    <a:cubicBezTo>
                      <a:pt x="399" y="473"/>
                      <a:pt x="399" y="473"/>
                      <a:pt x="399" y="473"/>
                    </a:cubicBezTo>
                    <a:cubicBezTo>
                      <a:pt x="389" y="473"/>
                      <a:pt x="381" y="481"/>
                      <a:pt x="381" y="490"/>
                    </a:cubicBezTo>
                    <a:cubicBezTo>
                      <a:pt x="380" y="491"/>
                      <a:pt x="380" y="491"/>
                      <a:pt x="380" y="491"/>
                    </a:cubicBezTo>
                    <a:cubicBezTo>
                      <a:pt x="380" y="524"/>
                      <a:pt x="380" y="524"/>
                      <a:pt x="380" y="524"/>
                    </a:cubicBezTo>
                    <a:cubicBezTo>
                      <a:pt x="369" y="524"/>
                      <a:pt x="369" y="524"/>
                      <a:pt x="369" y="524"/>
                    </a:cubicBezTo>
                    <a:cubicBezTo>
                      <a:pt x="369" y="462"/>
                      <a:pt x="369" y="462"/>
                      <a:pt x="369" y="462"/>
                    </a:cubicBezTo>
                    <a:cubicBezTo>
                      <a:pt x="390" y="453"/>
                      <a:pt x="404" y="433"/>
                      <a:pt x="404" y="409"/>
                    </a:cubicBezTo>
                    <a:cubicBezTo>
                      <a:pt x="404" y="405"/>
                      <a:pt x="404" y="402"/>
                      <a:pt x="403" y="398"/>
                    </a:cubicBezTo>
                    <a:cubicBezTo>
                      <a:pt x="445" y="398"/>
                      <a:pt x="445" y="398"/>
                      <a:pt x="445" y="398"/>
                    </a:cubicBezTo>
                    <a:cubicBezTo>
                      <a:pt x="445" y="449"/>
                      <a:pt x="445" y="449"/>
                      <a:pt x="445" y="449"/>
                    </a:cubicBezTo>
                    <a:cubicBezTo>
                      <a:pt x="495" y="449"/>
                      <a:pt x="495" y="449"/>
                      <a:pt x="495" y="449"/>
                    </a:cubicBezTo>
                    <a:cubicBezTo>
                      <a:pt x="536" y="479"/>
                      <a:pt x="536" y="479"/>
                      <a:pt x="536" y="479"/>
                    </a:cubicBezTo>
                    <a:cubicBezTo>
                      <a:pt x="536" y="518"/>
                      <a:pt x="536" y="518"/>
                      <a:pt x="536" y="518"/>
                    </a:cubicBezTo>
                    <a:cubicBezTo>
                      <a:pt x="635" y="518"/>
                      <a:pt x="635" y="518"/>
                      <a:pt x="635" y="518"/>
                    </a:cubicBezTo>
                    <a:cubicBezTo>
                      <a:pt x="646" y="541"/>
                      <a:pt x="669" y="557"/>
                      <a:pt x="697" y="557"/>
                    </a:cubicBezTo>
                    <a:cubicBezTo>
                      <a:pt x="735" y="557"/>
                      <a:pt x="766" y="525"/>
                      <a:pt x="766" y="487"/>
                    </a:cubicBezTo>
                    <a:cubicBezTo>
                      <a:pt x="766" y="449"/>
                      <a:pt x="735" y="418"/>
                      <a:pt x="697" y="418"/>
                    </a:cubicBezTo>
                    <a:cubicBezTo>
                      <a:pt x="658" y="418"/>
                      <a:pt x="627" y="449"/>
                      <a:pt x="627" y="487"/>
                    </a:cubicBezTo>
                    <a:cubicBezTo>
                      <a:pt x="627" y="496"/>
                      <a:pt x="629" y="505"/>
                      <a:pt x="632" y="513"/>
                    </a:cubicBezTo>
                    <a:cubicBezTo>
                      <a:pt x="541" y="513"/>
                      <a:pt x="541" y="513"/>
                      <a:pt x="541" y="513"/>
                    </a:cubicBezTo>
                    <a:cubicBezTo>
                      <a:pt x="541" y="477"/>
                      <a:pt x="541" y="477"/>
                      <a:pt x="541" y="477"/>
                    </a:cubicBezTo>
                    <a:cubicBezTo>
                      <a:pt x="497" y="444"/>
                      <a:pt x="497" y="444"/>
                      <a:pt x="497" y="444"/>
                    </a:cubicBezTo>
                    <a:cubicBezTo>
                      <a:pt x="450" y="444"/>
                      <a:pt x="450" y="444"/>
                      <a:pt x="450" y="444"/>
                    </a:cubicBezTo>
                    <a:cubicBezTo>
                      <a:pt x="450" y="398"/>
                      <a:pt x="450" y="398"/>
                      <a:pt x="450" y="398"/>
                    </a:cubicBezTo>
                    <a:cubicBezTo>
                      <a:pt x="501" y="398"/>
                      <a:pt x="501" y="398"/>
                      <a:pt x="501" y="398"/>
                    </a:cubicBezTo>
                    <a:cubicBezTo>
                      <a:pt x="502" y="436"/>
                      <a:pt x="533" y="466"/>
                      <a:pt x="570" y="466"/>
                    </a:cubicBezTo>
                    <a:cubicBezTo>
                      <a:pt x="609" y="466"/>
                      <a:pt x="640" y="434"/>
                      <a:pt x="640" y="396"/>
                    </a:cubicBezTo>
                    <a:cubicBezTo>
                      <a:pt x="640" y="358"/>
                      <a:pt x="609" y="327"/>
                      <a:pt x="570" y="327"/>
                    </a:cubicBezTo>
                    <a:cubicBezTo>
                      <a:pt x="533" y="327"/>
                      <a:pt x="502" y="357"/>
                      <a:pt x="501" y="394"/>
                    </a:cubicBezTo>
                    <a:cubicBezTo>
                      <a:pt x="450" y="394"/>
                      <a:pt x="450" y="394"/>
                      <a:pt x="450" y="394"/>
                    </a:cubicBezTo>
                    <a:cubicBezTo>
                      <a:pt x="450" y="299"/>
                      <a:pt x="450" y="299"/>
                      <a:pt x="450" y="299"/>
                    </a:cubicBezTo>
                    <a:cubicBezTo>
                      <a:pt x="651" y="299"/>
                      <a:pt x="651" y="299"/>
                      <a:pt x="651" y="299"/>
                    </a:cubicBezTo>
                    <a:cubicBezTo>
                      <a:pt x="649" y="305"/>
                      <a:pt x="648" y="313"/>
                      <a:pt x="648" y="320"/>
                    </a:cubicBezTo>
                    <a:cubicBezTo>
                      <a:pt x="648" y="358"/>
                      <a:pt x="679" y="389"/>
                      <a:pt x="717" y="389"/>
                    </a:cubicBezTo>
                    <a:cubicBezTo>
                      <a:pt x="756" y="389"/>
                      <a:pt x="787" y="358"/>
                      <a:pt x="787" y="320"/>
                    </a:cubicBezTo>
                    <a:cubicBezTo>
                      <a:pt x="787" y="282"/>
                      <a:pt x="756" y="250"/>
                      <a:pt x="717" y="250"/>
                    </a:cubicBezTo>
                    <a:cubicBezTo>
                      <a:pt x="688" y="250"/>
                      <a:pt x="664" y="268"/>
                      <a:pt x="653" y="294"/>
                    </a:cubicBezTo>
                    <a:cubicBezTo>
                      <a:pt x="445" y="294"/>
                      <a:pt x="445" y="294"/>
                      <a:pt x="445" y="294"/>
                    </a:cubicBezTo>
                    <a:cubicBezTo>
                      <a:pt x="445" y="394"/>
                      <a:pt x="445" y="394"/>
                      <a:pt x="445" y="394"/>
                    </a:cubicBezTo>
                    <a:cubicBezTo>
                      <a:pt x="402" y="394"/>
                      <a:pt x="402" y="394"/>
                      <a:pt x="402" y="394"/>
                    </a:cubicBezTo>
                    <a:cubicBezTo>
                      <a:pt x="397" y="374"/>
                      <a:pt x="381" y="359"/>
                      <a:pt x="361" y="354"/>
                    </a:cubicBezTo>
                    <a:cubicBezTo>
                      <a:pt x="361" y="308"/>
                      <a:pt x="361" y="308"/>
                      <a:pt x="361" y="308"/>
                    </a:cubicBezTo>
                    <a:cubicBezTo>
                      <a:pt x="311" y="308"/>
                      <a:pt x="311" y="308"/>
                      <a:pt x="311" y="308"/>
                    </a:cubicBezTo>
                    <a:cubicBezTo>
                      <a:pt x="311" y="240"/>
                      <a:pt x="311" y="240"/>
                      <a:pt x="311" y="240"/>
                    </a:cubicBezTo>
                    <a:cubicBezTo>
                      <a:pt x="581" y="240"/>
                      <a:pt x="581" y="240"/>
                      <a:pt x="581" y="240"/>
                    </a:cubicBezTo>
                    <a:cubicBezTo>
                      <a:pt x="582" y="240"/>
                      <a:pt x="582" y="240"/>
                      <a:pt x="582" y="240"/>
                    </a:cubicBezTo>
                    <a:cubicBezTo>
                      <a:pt x="583" y="239"/>
                      <a:pt x="583" y="239"/>
                      <a:pt x="583" y="239"/>
                    </a:cubicBezTo>
                    <a:cubicBezTo>
                      <a:pt x="584" y="239"/>
                      <a:pt x="584" y="239"/>
                      <a:pt x="584" y="239"/>
                    </a:cubicBezTo>
                    <a:cubicBezTo>
                      <a:pt x="584" y="239"/>
                      <a:pt x="584" y="239"/>
                      <a:pt x="584" y="239"/>
                    </a:cubicBezTo>
                    <a:cubicBezTo>
                      <a:pt x="585" y="239"/>
                      <a:pt x="585" y="239"/>
                      <a:pt x="585" y="239"/>
                    </a:cubicBezTo>
                    <a:cubicBezTo>
                      <a:pt x="585" y="239"/>
                      <a:pt x="585" y="239"/>
                      <a:pt x="585" y="239"/>
                    </a:cubicBezTo>
                    <a:cubicBezTo>
                      <a:pt x="586" y="239"/>
                      <a:pt x="586" y="239"/>
                      <a:pt x="586" y="239"/>
                    </a:cubicBezTo>
                    <a:cubicBezTo>
                      <a:pt x="586" y="239"/>
                      <a:pt x="586" y="239"/>
                      <a:pt x="586" y="239"/>
                    </a:cubicBezTo>
                    <a:cubicBezTo>
                      <a:pt x="587" y="238"/>
                      <a:pt x="587" y="238"/>
                      <a:pt x="587" y="238"/>
                    </a:cubicBezTo>
                    <a:cubicBezTo>
                      <a:pt x="587" y="238"/>
                      <a:pt x="587" y="238"/>
                      <a:pt x="587" y="238"/>
                    </a:cubicBezTo>
                    <a:cubicBezTo>
                      <a:pt x="588" y="238"/>
                      <a:pt x="588" y="238"/>
                      <a:pt x="588" y="238"/>
                    </a:cubicBezTo>
                    <a:cubicBezTo>
                      <a:pt x="588" y="238"/>
                      <a:pt x="588" y="238"/>
                      <a:pt x="588" y="238"/>
                    </a:cubicBezTo>
                    <a:cubicBezTo>
                      <a:pt x="589" y="237"/>
                      <a:pt x="589" y="237"/>
                      <a:pt x="589" y="237"/>
                    </a:cubicBezTo>
                    <a:cubicBezTo>
                      <a:pt x="589" y="237"/>
                      <a:pt x="589" y="237"/>
                      <a:pt x="589" y="237"/>
                    </a:cubicBezTo>
                    <a:cubicBezTo>
                      <a:pt x="590" y="236"/>
                      <a:pt x="590" y="236"/>
                      <a:pt x="590" y="236"/>
                    </a:cubicBezTo>
                    <a:cubicBezTo>
                      <a:pt x="590" y="236"/>
                      <a:pt x="590" y="236"/>
                      <a:pt x="590" y="236"/>
                    </a:cubicBezTo>
                    <a:cubicBezTo>
                      <a:pt x="591" y="235"/>
                      <a:pt x="591" y="235"/>
                      <a:pt x="591" y="235"/>
                    </a:cubicBezTo>
                    <a:cubicBezTo>
                      <a:pt x="591" y="235"/>
                      <a:pt x="591" y="235"/>
                      <a:pt x="591" y="235"/>
                    </a:cubicBezTo>
                    <a:cubicBezTo>
                      <a:pt x="592" y="234"/>
                      <a:pt x="592" y="234"/>
                      <a:pt x="592" y="234"/>
                    </a:cubicBezTo>
                    <a:cubicBezTo>
                      <a:pt x="592" y="234"/>
                      <a:pt x="592" y="234"/>
                      <a:pt x="592" y="234"/>
                    </a:cubicBezTo>
                    <a:cubicBezTo>
                      <a:pt x="593" y="233"/>
                      <a:pt x="593" y="233"/>
                      <a:pt x="593" y="233"/>
                    </a:cubicBezTo>
                    <a:cubicBezTo>
                      <a:pt x="593" y="233"/>
                      <a:pt x="593" y="233"/>
                      <a:pt x="593" y="233"/>
                    </a:cubicBezTo>
                    <a:cubicBezTo>
                      <a:pt x="593" y="232"/>
                      <a:pt x="593" y="232"/>
                      <a:pt x="593" y="232"/>
                    </a:cubicBezTo>
                    <a:cubicBezTo>
                      <a:pt x="593" y="232"/>
                      <a:pt x="593" y="232"/>
                      <a:pt x="593" y="232"/>
                    </a:cubicBezTo>
                    <a:cubicBezTo>
                      <a:pt x="594" y="232"/>
                      <a:pt x="594" y="232"/>
                      <a:pt x="594" y="232"/>
                    </a:cubicBezTo>
                    <a:cubicBezTo>
                      <a:pt x="594" y="231"/>
                      <a:pt x="594" y="231"/>
                      <a:pt x="594" y="231"/>
                    </a:cubicBezTo>
                    <a:cubicBezTo>
                      <a:pt x="594" y="232"/>
                      <a:pt x="594" y="232"/>
                      <a:pt x="594" y="232"/>
                    </a:cubicBezTo>
                    <a:cubicBezTo>
                      <a:pt x="594" y="231"/>
                      <a:pt x="594" y="231"/>
                      <a:pt x="594" y="231"/>
                    </a:cubicBezTo>
                    <a:cubicBezTo>
                      <a:pt x="594" y="231"/>
                      <a:pt x="594" y="230"/>
                      <a:pt x="595" y="230"/>
                    </a:cubicBezTo>
                    <a:cubicBezTo>
                      <a:pt x="595" y="230"/>
                      <a:pt x="595" y="230"/>
                      <a:pt x="595" y="230"/>
                    </a:cubicBezTo>
                    <a:cubicBezTo>
                      <a:pt x="595" y="229"/>
                      <a:pt x="595" y="229"/>
                      <a:pt x="595" y="228"/>
                    </a:cubicBezTo>
                    <a:cubicBezTo>
                      <a:pt x="595" y="228"/>
                      <a:pt x="595" y="228"/>
                      <a:pt x="595" y="228"/>
                    </a:cubicBezTo>
                    <a:cubicBezTo>
                      <a:pt x="596" y="228"/>
                      <a:pt x="596" y="227"/>
                      <a:pt x="596" y="227"/>
                    </a:cubicBezTo>
                    <a:cubicBezTo>
                      <a:pt x="596" y="227"/>
                      <a:pt x="596" y="227"/>
                      <a:pt x="596" y="227"/>
                    </a:cubicBezTo>
                    <a:cubicBezTo>
                      <a:pt x="596" y="227"/>
                      <a:pt x="596" y="227"/>
                      <a:pt x="596" y="227"/>
                    </a:cubicBezTo>
                    <a:cubicBezTo>
                      <a:pt x="597" y="224"/>
                      <a:pt x="597" y="221"/>
                      <a:pt x="597" y="218"/>
                    </a:cubicBezTo>
                    <a:cubicBezTo>
                      <a:pt x="597" y="217"/>
                      <a:pt x="597" y="215"/>
                      <a:pt x="597" y="214"/>
                    </a:cubicBezTo>
                    <a:cubicBezTo>
                      <a:pt x="522" y="214"/>
                      <a:pt x="522" y="214"/>
                      <a:pt x="522" y="214"/>
                    </a:cubicBezTo>
                    <a:cubicBezTo>
                      <a:pt x="527" y="212"/>
                      <a:pt x="531" y="206"/>
                      <a:pt x="531" y="200"/>
                    </a:cubicBezTo>
                    <a:cubicBezTo>
                      <a:pt x="531" y="15"/>
                      <a:pt x="531" y="15"/>
                      <a:pt x="531" y="15"/>
                    </a:cubicBezTo>
                    <a:cubicBezTo>
                      <a:pt x="531" y="7"/>
                      <a:pt x="525" y="0"/>
                      <a:pt x="5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8" name="Freeform 36"/>
              <p:cNvSpPr>
                <a:spLocks/>
              </p:cNvSpPr>
              <p:nvPr/>
            </p:nvSpPr>
            <p:spPr bwMode="auto">
              <a:xfrm>
                <a:off x="7669213" y="4792663"/>
                <a:ext cx="22225" cy="30163"/>
              </a:xfrm>
              <a:custGeom>
                <a:avLst/>
                <a:gdLst>
                  <a:gd name="T0" fmla="*/ 6 w 9"/>
                  <a:gd name="T1" fmla="*/ 0 h 12"/>
                  <a:gd name="T2" fmla="*/ 0 w 9"/>
                  <a:gd name="T3" fmla="*/ 6 h 12"/>
                  <a:gd name="T4" fmla="*/ 6 w 9"/>
                  <a:gd name="T5" fmla="*/ 12 h 12"/>
                  <a:gd name="T6" fmla="*/ 9 w 9"/>
                  <a:gd name="T7" fmla="*/ 10 h 12"/>
                  <a:gd name="T8" fmla="*/ 8 w 9"/>
                  <a:gd name="T9" fmla="*/ 9 h 12"/>
                  <a:gd name="T10" fmla="*/ 6 w 9"/>
                  <a:gd name="T11" fmla="*/ 10 h 12"/>
                  <a:gd name="T12" fmla="*/ 3 w 9"/>
                  <a:gd name="T13" fmla="*/ 6 h 12"/>
                  <a:gd name="T14" fmla="*/ 6 w 9"/>
                  <a:gd name="T15" fmla="*/ 2 h 12"/>
                  <a:gd name="T16" fmla="*/ 8 w 9"/>
                  <a:gd name="T17" fmla="*/ 3 h 12"/>
                  <a:gd name="T18" fmla="*/ 9 w 9"/>
                  <a:gd name="T19" fmla="*/ 2 h 12"/>
                  <a:gd name="T20" fmla="*/ 6 w 9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6" y="0"/>
                    </a:moveTo>
                    <a:cubicBezTo>
                      <a:pt x="3" y="0"/>
                      <a:pt x="0" y="2"/>
                      <a:pt x="0" y="6"/>
                    </a:cubicBezTo>
                    <a:cubicBezTo>
                      <a:pt x="0" y="10"/>
                      <a:pt x="3" y="12"/>
                      <a:pt x="6" y="12"/>
                    </a:cubicBezTo>
                    <a:cubicBezTo>
                      <a:pt x="7" y="12"/>
                      <a:pt x="8" y="11"/>
                      <a:pt x="9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7" y="10"/>
                      <a:pt x="7" y="10"/>
                      <a:pt x="6" y="10"/>
                    </a:cubicBezTo>
                    <a:cubicBezTo>
                      <a:pt x="4" y="10"/>
                      <a:pt x="3" y="9"/>
                      <a:pt x="3" y="6"/>
                    </a:cubicBezTo>
                    <a:cubicBezTo>
                      <a:pt x="3" y="4"/>
                      <a:pt x="4" y="2"/>
                      <a:pt x="6" y="2"/>
                    </a:cubicBezTo>
                    <a:cubicBezTo>
                      <a:pt x="7" y="2"/>
                      <a:pt x="7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1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39" name="Freeform 37"/>
              <p:cNvSpPr>
                <a:spLocks/>
              </p:cNvSpPr>
              <p:nvPr/>
            </p:nvSpPr>
            <p:spPr bwMode="auto">
              <a:xfrm>
                <a:off x="6069013" y="4683125"/>
                <a:ext cx="195263" cy="33338"/>
              </a:xfrm>
              <a:custGeom>
                <a:avLst/>
                <a:gdLst>
                  <a:gd name="T0" fmla="*/ 31 w 80"/>
                  <a:gd name="T1" fmla="*/ 0 h 14"/>
                  <a:gd name="T2" fmla="*/ 10 w 80"/>
                  <a:gd name="T3" fmla="*/ 0 h 14"/>
                  <a:gd name="T4" fmla="*/ 0 w 80"/>
                  <a:gd name="T5" fmla="*/ 8 h 14"/>
                  <a:gd name="T6" fmla="*/ 0 w 80"/>
                  <a:gd name="T7" fmla="*/ 14 h 14"/>
                  <a:gd name="T8" fmla="*/ 4 w 80"/>
                  <a:gd name="T9" fmla="*/ 14 h 14"/>
                  <a:gd name="T10" fmla="*/ 4 w 80"/>
                  <a:gd name="T11" fmla="*/ 11 h 14"/>
                  <a:gd name="T12" fmla="*/ 11 w 80"/>
                  <a:gd name="T13" fmla="*/ 4 h 14"/>
                  <a:gd name="T14" fmla="*/ 38 w 80"/>
                  <a:gd name="T15" fmla="*/ 4 h 14"/>
                  <a:gd name="T16" fmla="*/ 74 w 80"/>
                  <a:gd name="T17" fmla="*/ 4 h 14"/>
                  <a:gd name="T18" fmla="*/ 80 w 80"/>
                  <a:gd name="T19" fmla="*/ 4 h 14"/>
                  <a:gd name="T20" fmla="*/ 80 w 80"/>
                  <a:gd name="T21" fmla="*/ 0 h 14"/>
                  <a:gd name="T22" fmla="*/ 68 w 80"/>
                  <a:gd name="T23" fmla="*/ 0 h 14"/>
                  <a:gd name="T24" fmla="*/ 31 w 80"/>
                  <a:gd name="T2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0" h="14">
                    <a:moveTo>
                      <a:pt x="31" y="0"/>
                    </a:moveTo>
                    <a:cubicBezTo>
                      <a:pt x="24" y="0"/>
                      <a:pt x="17" y="0"/>
                      <a:pt x="10" y="0"/>
                    </a:cubicBezTo>
                    <a:cubicBezTo>
                      <a:pt x="4" y="0"/>
                      <a:pt x="1" y="3"/>
                      <a:pt x="0" y="8"/>
                    </a:cubicBezTo>
                    <a:cubicBezTo>
                      <a:pt x="0" y="10"/>
                      <a:pt x="0" y="12"/>
                      <a:pt x="0" y="14"/>
                    </a:cubicBezTo>
                    <a:cubicBezTo>
                      <a:pt x="2" y="14"/>
                      <a:pt x="3" y="14"/>
                      <a:pt x="4" y="14"/>
                    </a:cubicBezTo>
                    <a:cubicBezTo>
                      <a:pt x="4" y="13"/>
                      <a:pt x="4" y="12"/>
                      <a:pt x="4" y="11"/>
                    </a:cubicBezTo>
                    <a:cubicBezTo>
                      <a:pt x="4" y="5"/>
                      <a:pt x="5" y="4"/>
                      <a:pt x="11" y="4"/>
                    </a:cubicBezTo>
                    <a:cubicBezTo>
                      <a:pt x="20" y="4"/>
                      <a:pt x="29" y="4"/>
                      <a:pt x="38" y="4"/>
                    </a:cubicBezTo>
                    <a:cubicBezTo>
                      <a:pt x="50" y="4"/>
                      <a:pt x="62" y="4"/>
                      <a:pt x="74" y="4"/>
                    </a:cubicBezTo>
                    <a:cubicBezTo>
                      <a:pt x="76" y="4"/>
                      <a:pt x="78" y="4"/>
                      <a:pt x="80" y="4"/>
                    </a:cubicBezTo>
                    <a:cubicBezTo>
                      <a:pt x="80" y="3"/>
                      <a:pt x="80" y="2"/>
                      <a:pt x="80" y="0"/>
                    </a:cubicBezTo>
                    <a:cubicBezTo>
                      <a:pt x="75" y="0"/>
                      <a:pt x="72" y="0"/>
                      <a:pt x="68" y="0"/>
                    </a:cubicBezTo>
                    <a:cubicBezTo>
                      <a:pt x="55" y="0"/>
                      <a:pt x="43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0" name="Freeform 38"/>
              <p:cNvSpPr>
                <a:spLocks/>
              </p:cNvSpPr>
              <p:nvPr/>
            </p:nvSpPr>
            <p:spPr bwMode="auto">
              <a:xfrm>
                <a:off x="6149975" y="4697413"/>
                <a:ext cx="22225" cy="22225"/>
              </a:xfrm>
              <a:custGeom>
                <a:avLst/>
                <a:gdLst>
                  <a:gd name="T0" fmla="*/ 4 w 9"/>
                  <a:gd name="T1" fmla="*/ 0 h 9"/>
                  <a:gd name="T2" fmla="*/ 4 w 9"/>
                  <a:gd name="T3" fmla="*/ 0 h 9"/>
                  <a:gd name="T4" fmla="*/ 0 w 9"/>
                  <a:gd name="T5" fmla="*/ 4 h 9"/>
                  <a:gd name="T6" fmla="*/ 4 w 9"/>
                  <a:gd name="T7" fmla="*/ 9 h 9"/>
                  <a:gd name="T8" fmla="*/ 5 w 9"/>
                  <a:gd name="T9" fmla="*/ 9 h 9"/>
                  <a:gd name="T10" fmla="*/ 9 w 9"/>
                  <a:gd name="T11" fmla="*/ 4 h 9"/>
                  <a:gd name="T12" fmla="*/ 4 w 9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1" name="Freeform 39"/>
              <p:cNvSpPr>
                <a:spLocks/>
              </p:cNvSpPr>
              <p:nvPr/>
            </p:nvSpPr>
            <p:spPr bwMode="auto">
              <a:xfrm>
                <a:off x="6088063" y="4697413"/>
                <a:ext cx="22225" cy="22225"/>
              </a:xfrm>
              <a:custGeom>
                <a:avLst/>
                <a:gdLst>
                  <a:gd name="T0" fmla="*/ 4 w 9"/>
                  <a:gd name="T1" fmla="*/ 0 h 9"/>
                  <a:gd name="T2" fmla="*/ 4 w 9"/>
                  <a:gd name="T3" fmla="*/ 0 h 9"/>
                  <a:gd name="T4" fmla="*/ 0 w 9"/>
                  <a:gd name="T5" fmla="*/ 4 h 9"/>
                  <a:gd name="T6" fmla="*/ 4 w 9"/>
                  <a:gd name="T7" fmla="*/ 9 h 9"/>
                  <a:gd name="T8" fmla="*/ 4 w 9"/>
                  <a:gd name="T9" fmla="*/ 9 h 9"/>
                  <a:gd name="T10" fmla="*/ 9 w 9"/>
                  <a:gd name="T11" fmla="*/ 4 h 9"/>
                  <a:gd name="T12" fmla="*/ 4 w 9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2" name="Freeform 40"/>
              <p:cNvSpPr>
                <a:spLocks/>
              </p:cNvSpPr>
              <p:nvPr/>
            </p:nvSpPr>
            <p:spPr bwMode="auto">
              <a:xfrm>
                <a:off x="6178550" y="4697413"/>
                <a:ext cx="25400" cy="22225"/>
              </a:xfrm>
              <a:custGeom>
                <a:avLst/>
                <a:gdLst>
                  <a:gd name="T0" fmla="*/ 5 w 10"/>
                  <a:gd name="T1" fmla="*/ 0 h 9"/>
                  <a:gd name="T2" fmla="*/ 1 w 10"/>
                  <a:gd name="T3" fmla="*/ 4 h 9"/>
                  <a:gd name="T4" fmla="*/ 5 w 10"/>
                  <a:gd name="T5" fmla="*/ 9 h 9"/>
                  <a:gd name="T6" fmla="*/ 5 w 10"/>
                  <a:gd name="T7" fmla="*/ 9 h 9"/>
                  <a:gd name="T8" fmla="*/ 10 w 10"/>
                  <a:gd name="T9" fmla="*/ 4 h 9"/>
                  <a:gd name="T10" fmla="*/ 5 w 10"/>
                  <a:gd name="T11" fmla="*/ 0 h 9"/>
                  <a:gd name="T12" fmla="*/ 5 w 10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5" y="0"/>
                    </a:moveTo>
                    <a:cubicBezTo>
                      <a:pt x="3" y="0"/>
                      <a:pt x="1" y="2"/>
                      <a:pt x="1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10" y="4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3" name="Freeform 41"/>
              <p:cNvSpPr>
                <a:spLocks/>
              </p:cNvSpPr>
              <p:nvPr/>
            </p:nvSpPr>
            <p:spPr bwMode="auto">
              <a:xfrm>
                <a:off x="6210300" y="4697413"/>
                <a:ext cx="22225" cy="22225"/>
              </a:xfrm>
              <a:custGeom>
                <a:avLst/>
                <a:gdLst>
                  <a:gd name="T0" fmla="*/ 5 w 9"/>
                  <a:gd name="T1" fmla="*/ 0 h 9"/>
                  <a:gd name="T2" fmla="*/ 4 w 9"/>
                  <a:gd name="T3" fmla="*/ 0 h 9"/>
                  <a:gd name="T4" fmla="*/ 0 w 9"/>
                  <a:gd name="T5" fmla="*/ 4 h 9"/>
                  <a:gd name="T6" fmla="*/ 5 w 9"/>
                  <a:gd name="T7" fmla="*/ 9 h 9"/>
                  <a:gd name="T8" fmla="*/ 5 w 9"/>
                  <a:gd name="T9" fmla="*/ 9 h 9"/>
                  <a:gd name="T10" fmla="*/ 9 w 9"/>
                  <a:gd name="T11" fmla="*/ 4 h 9"/>
                  <a:gd name="T12" fmla="*/ 5 w 9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4" name="Freeform 42"/>
              <p:cNvSpPr>
                <a:spLocks/>
              </p:cNvSpPr>
              <p:nvPr/>
            </p:nvSpPr>
            <p:spPr bwMode="auto">
              <a:xfrm>
                <a:off x="6118225" y="4697413"/>
                <a:ext cx="22225" cy="22225"/>
              </a:xfrm>
              <a:custGeom>
                <a:avLst/>
                <a:gdLst>
                  <a:gd name="T0" fmla="*/ 5 w 9"/>
                  <a:gd name="T1" fmla="*/ 0 h 9"/>
                  <a:gd name="T2" fmla="*/ 0 w 9"/>
                  <a:gd name="T3" fmla="*/ 4 h 9"/>
                  <a:gd name="T4" fmla="*/ 4 w 9"/>
                  <a:gd name="T5" fmla="*/ 9 h 9"/>
                  <a:gd name="T6" fmla="*/ 5 w 9"/>
                  <a:gd name="T7" fmla="*/ 9 h 9"/>
                  <a:gd name="T8" fmla="*/ 9 w 9"/>
                  <a:gd name="T9" fmla="*/ 5 h 9"/>
                  <a:gd name="T10" fmla="*/ 5 w 9"/>
                  <a:gd name="T11" fmla="*/ 0 h 9"/>
                  <a:gd name="T12" fmla="*/ 5 w 9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5" y="0"/>
                    </a:move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9" y="7"/>
                      <a:pt x="9" y="5"/>
                    </a:cubicBezTo>
                    <a:cubicBezTo>
                      <a:pt x="9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5" name="Freeform 43"/>
              <p:cNvSpPr>
                <a:spLocks/>
              </p:cNvSpPr>
              <p:nvPr/>
            </p:nvSpPr>
            <p:spPr bwMode="auto">
              <a:xfrm>
                <a:off x="6242050" y="4697413"/>
                <a:ext cx="22225" cy="22225"/>
              </a:xfrm>
              <a:custGeom>
                <a:avLst/>
                <a:gdLst>
                  <a:gd name="T0" fmla="*/ 4 w 9"/>
                  <a:gd name="T1" fmla="*/ 0 h 9"/>
                  <a:gd name="T2" fmla="*/ 4 w 9"/>
                  <a:gd name="T3" fmla="*/ 0 h 9"/>
                  <a:gd name="T4" fmla="*/ 0 w 9"/>
                  <a:gd name="T5" fmla="*/ 4 h 9"/>
                  <a:gd name="T6" fmla="*/ 4 w 9"/>
                  <a:gd name="T7" fmla="*/ 9 h 9"/>
                  <a:gd name="T8" fmla="*/ 4 w 9"/>
                  <a:gd name="T9" fmla="*/ 9 h 9"/>
                  <a:gd name="T10" fmla="*/ 9 w 9"/>
                  <a:gd name="T11" fmla="*/ 4 h 9"/>
                  <a:gd name="T12" fmla="*/ 4 w 9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7" y="9"/>
                      <a:pt x="9" y="7"/>
                      <a:pt x="9" y="4"/>
                    </a:cubicBezTo>
                    <a:cubicBezTo>
                      <a:pt x="9" y="2"/>
                      <a:pt x="7" y="0"/>
                      <a:pt x="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6" name="Freeform 44"/>
              <p:cNvSpPr>
                <a:spLocks/>
              </p:cNvSpPr>
              <p:nvPr/>
            </p:nvSpPr>
            <p:spPr bwMode="auto">
              <a:xfrm>
                <a:off x="6181725" y="4611688"/>
                <a:ext cx="80963" cy="65088"/>
              </a:xfrm>
              <a:custGeom>
                <a:avLst/>
                <a:gdLst>
                  <a:gd name="T0" fmla="*/ 7 w 33"/>
                  <a:gd name="T1" fmla="*/ 0 h 27"/>
                  <a:gd name="T2" fmla="*/ 2 w 33"/>
                  <a:gd name="T3" fmla="*/ 0 h 27"/>
                  <a:gd name="T4" fmla="*/ 0 w 33"/>
                  <a:gd name="T5" fmla="*/ 2 h 27"/>
                  <a:gd name="T6" fmla="*/ 0 w 33"/>
                  <a:gd name="T7" fmla="*/ 24 h 27"/>
                  <a:gd name="T8" fmla="*/ 3 w 33"/>
                  <a:gd name="T9" fmla="*/ 27 h 27"/>
                  <a:gd name="T10" fmla="*/ 15 w 33"/>
                  <a:gd name="T11" fmla="*/ 27 h 27"/>
                  <a:gd name="T12" fmla="*/ 28 w 33"/>
                  <a:gd name="T13" fmla="*/ 26 h 27"/>
                  <a:gd name="T14" fmla="*/ 33 w 33"/>
                  <a:gd name="T15" fmla="*/ 21 h 27"/>
                  <a:gd name="T16" fmla="*/ 33 w 33"/>
                  <a:gd name="T17" fmla="*/ 2 h 27"/>
                  <a:gd name="T18" fmla="*/ 31 w 33"/>
                  <a:gd name="T19" fmla="*/ 0 h 27"/>
                  <a:gd name="T20" fmla="*/ 26 w 33"/>
                  <a:gd name="T21" fmla="*/ 0 h 27"/>
                  <a:gd name="T22" fmla="*/ 20 w 33"/>
                  <a:gd name="T23" fmla="*/ 0 h 27"/>
                  <a:gd name="T24" fmla="*/ 20 w 33"/>
                  <a:gd name="T25" fmla="*/ 11 h 27"/>
                  <a:gd name="T26" fmla="*/ 16 w 33"/>
                  <a:gd name="T27" fmla="*/ 9 h 27"/>
                  <a:gd name="T28" fmla="*/ 13 w 33"/>
                  <a:gd name="T29" fmla="*/ 11 h 27"/>
                  <a:gd name="T30" fmla="*/ 13 w 33"/>
                  <a:gd name="T31" fmla="*/ 0 h 27"/>
                  <a:gd name="T32" fmla="*/ 7 w 33"/>
                  <a:gd name="T3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3" h="27">
                    <a:moveTo>
                      <a:pt x="7" y="0"/>
                    </a:moveTo>
                    <a:cubicBezTo>
                      <a:pt x="6" y="0"/>
                      <a:pt x="4" y="0"/>
                      <a:pt x="2" y="0"/>
                    </a:cubicBezTo>
                    <a:cubicBezTo>
                      <a:pt x="2" y="0"/>
                      <a:pt x="0" y="2"/>
                      <a:pt x="0" y="2"/>
                    </a:cubicBezTo>
                    <a:cubicBezTo>
                      <a:pt x="0" y="10"/>
                      <a:pt x="0" y="17"/>
                      <a:pt x="0" y="24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11" y="27"/>
                      <a:pt x="15" y="27"/>
                    </a:cubicBezTo>
                    <a:cubicBezTo>
                      <a:pt x="19" y="27"/>
                      <a:pt x="24" y="27"/>
                      <a:pt x="28" y="26"/>
                    </a:cubicBezTo>
                    <a:cubicBezTo>
                      <a:pt x="31" y="26"/>
                      <a:pt x="33" y="24"/>
                      <a:pt x="33" y="21"/>
                    </a:cubicBezTo>
                    <a:cubicBezTo>
                      <a:pt x="33" y="15"/>
                      <a:pt x="33" y="9"/>
                      <a:pt x="33" y="2"/>
                    </a:cubicBezTo>
                    <a:cubicBezTo>
                      <a:pt x="33" y="1"/>
                      <a:pt x="32" y="0"/>
                      <a:pt x="31" y="0"/>
                    </a:cubicBezTo>
                    <a:cubicBezTo>
                      <a:pt x="30" y="0"/>
                      <a:pt x="28" y="0"/>
                      <a:pt x="26" y="0"/>
                    </a:cubicBezTo>
                    <a:cubicBezTo>
                      <a:pt x="24" y="0"/>
                      <a:pt x="22" y="0"/>
                      <a:pt x="20" y="0"/>
                    </a:cubicBezTo>
                    <a:cubicBezTo>
                      <a:pt x="20" y="4"/>
                      <a:pt x="20" y="7"/>
                      <a:pt x="20" y="11"/>
                    </a:cubicBezTo>
                    <a:cubicBezTo>
                      <a:pt x="19" y="10"/>
                      <a:pt x="18" y="9"/>
                      <a:pt x="16" y="9"/>
                    </a:cubicBezTo>
                    <a:cubicBezTo>
                      <a:pt x="15" y="9"/>
                      <a:pt x="14" y="10"/>
                      <a:pt x="13" y="11"/>
                    </a:cubicBezTo>
                    <a:cubicBezTo>
                      <a:pt x="13" y="7"/>
                      <a:pt x="13" y="3"/>
                      <a:pt x="13" y="0"/>
                    </a:cubicBezTo>
                    <a:cubicBezTo>
                      <a:pt x="11" y="0"/>
                      <a:pt x="9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7" name="Freeform 45"/>
              <p:cNvSpPr>
                <a:spLocks/>
              </p:cNvSpPr>
              <p:nvPr/>
            </p:nvSpPr>
            <p:spPr bwMode="auto">
              <a:xfrm>
                <a:off x="6091238" y="4611688"/>
                <a:ext cx="80963" cy="65088"/>
              </a:xfrm>
              <a:custGeom>
                <a:avLst/>
                <a:gdLst>
                  <a:gd name="T0" fmla="*/ 7 w 33"/>
                  <a:gd name="T1" fmla="*/ 0 h 27"/>
                  <a:gd name="T2" fmla="*/ 2 w 33"/>
                  <a:gd name="T3" fmla="*/ 0 h 27"/>
                  <a:gd name="T4" fmla="*/ 0 w 33"/>
                  <a:gd name="T5" fmla="*/ 2 h 27"/>
                  <a:gd name="T6" fmla="*/ 0 w 33"/>
                  <a:gd name="T7" fmla="*/ 24 h 27"/>
                  <a:gd name="T8" fmla="*/ 3 w 33"/>
                  <a:gd name="T9" fmla="*/ 27 h 27"/>
                  <a:gd name="T10" fmla="*/ 15 w 33"/>
                  <a:gd name="T11" fmla="*/ 27 h 27"/>
                  <a:gd name="T12" fmla="*/ 28 w 33"/>
                  <a:gd name="T13" fmla="*/ 26 h 27"/>
                  <a:gd name="T14" fmla="*/ 33 w 33"/>
                  <a:gd name="T15" fmla="*/ 21 h 27"/>
                  <a:gd name="T16" fmla="*/ 33 w 33"/>
                  <a:gd name="T17" fmla="*/ 2 h 27"/>
                  <a:gd name="T18" fmla="*/ 31 w 33"/>
                  <a:gd name="T19" fmla="*/ 0 h 27"/>
                  <a:gd name="T20" fmla="*/ 26 w 33"/>
                  <a:gd name="T21" fmla="*/ 0 h 27"/>
                  <a:gd name="T22" fmla="*/ 20 w 33"/>
                  <a:gd name="T23" fmla="*/ 0 h 27"/>
                  <a:gd name="T24" fmla="*/ 20 w 33"/>
                  <a:gd name="T25" fmla="*/ 11 h 27"/>
                  <a:gd name="T26" fmla="*/ 16 w 33"/>
                  <a:gd name="T27" fmla="*/ 9 h 27"/>
                  <a:gd name="T28" fmla="*/ 13 w 33"/>
                  <a:gd name="T29" fmla="*/ 11 h 27"/>
                  <a:gd name="T30" fmla="*/ 13 w 33"/>
                  <a:gd name="T31" fmla="*/ 0 h 27"/>
                  <a:gd name="T32" fmla="*/ 7 w 33"/>
                  <a:gd name="T3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3" h="27">
                    <a:moveTo>
                      <a:pt x="7" y="0"/>
                    </a:moveTo>
                    <a:cubicBezTo>
                      <a:pt x="6" y="0"/>
                      <a:pt x="4" y="0"/>
                      <a:pt x="2" y="0"/>
                    </a:cubicBezTo>
                    <a:cubicBezTo>
                      <a:pt x="2" y="0"/>
                      <a:pt x="0" y="2"/>
                      <a:pt x="0" y="2"/>
                    </a:cubicBezTo>
                    <a:cubicBezTo>
                      <a:pt x="0" y="10"/>
                      <a:pt x="0" y="17"/>
                      <a:pt x="0" y="24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11" y="27"/>
                      <a:pt x="15" y="27"/>
                    </a:cubicBezTo>
                    <a:cubicBezTo>
                      <a:pt x="19" y="27"/>
                      <a:pt x="24" y="27"/>
                      <a:pt x="28" y="26"/>
                    </a:cubicBezTo>
                    <a:cubicBezTo>
                      <a:pt x="31" y="26"/>
                      <a:pt x="33" y="24"/>
                      <a:pt x="33" y="21"/>
                    </a:cubicBezTo>
                    <a:cubicBezTo>
                      <a:pt x="33" y="15"/>
                      <a:pt x="33" y="9"/>
                      <a:pt x="33" y="2"/>
                    </a:cubicBezTo>
                    <a:cubicBezTo>
                      <a:pt x="33" y="1"/>
                      <a:pt x="32" y="0"/>
                      <a:pt x="31" y="0"/>
                    </a:cubicBezTo>
                    <a:cubicBezTo>
                      <a:pt x="30" y="0"/>
                      <a:pt x="28" y="0"/>
                      <a:pt x="26" y="0"/>
                    </a:cubicBezTo>
                    <a:cubicBezTo>
                      <a:pt x="24" y="0"/>
                      <a:pt x="22" y="0"/>
                      <a:pt x="20" y="0"/>
                    </a:cubicBezTo>
                    <a:cubicBezTo>
                      <a:pt x="20" y="4"/>
                      <a:pt x="20" y="7"/>
                      <a:pt x="20" y="11"/>
                    </a:cubicBezTo>
                    <a:cubicBezTo>
                      <a:pt x="19" y="10"/>
                      <a:pt x="18" y="9"/>
                      <a:pt x="16" y="9"/>
                    </a:cubicBezTo>
                    <a:cubicBezTo>
                      <a:pt x="15" y="9"/>
                      <a:pt x="14" y="10"/>
                      <a:pt x="13" y="11"/>
                    </a:cubicBezTo>
                    <a:cubicBezTo>
                      <a:pt x="13" y="7"/>
                      <a:pt x="13" y="3"/>
                      <a:pt x="13" y="0"/>
                    </a:cubicBezTo>
                    <a:cubicBezTo>
                      <a:pt x="11" y="0"/>
                      <a:pt x="9" y="0"/>
                      <a:pt x="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8" name="Freeform 46"/>
              <p:cNvSpPr>
                <a:spLocks/>
              </p:cNvSpPr>
              <p:nvPr/>
            </p:nvSpPr>
            <p:spPr bwMode="auto">
              <a:xfrm>
                <a:off x="6142038" y="4554538"/>
                <a:ext cx="95250" cy="41275"/>
              </a:xfrm>
              <a:custGeom>
                <a:avLst/>
                <a:gdLst>
                  <a:gd name="T0" fmla="*/ 31 w 39"/>
                  <a:gd name="T1" fmla="*/ 0 h 17"/>
                  <a:gd name="T2" fmla="*/ 29 w 39"/>
                  <a:gd name="T3" fmla="*/ 1 h 17"/>
                  <a:gd name="T4" fmla="*/ 29 w 39"/>
                  <a:gd name="T5" fmla="*/ 3 h 17"/>
                  <a:gd name="T6" fmla="*/ 33 w 39"/>
                  <a:gd name="T7" fmla="*/ 7 h 17"/>
                  <a:gd name="T8" fmla="*/ 2 w 39"/>
                  <a:gd name="T9" fmla="*/ 7 h 17"/>
                  <a:gd name="T10" fmla="*/ 0 w 39"/>
                  <a:gd name="T11" fmla="*/ 9 h 17"/>
                  <a:gd name="T12" fmla="*/ 2 w 39"/>
                  <a:gd name="T13" fmla="*/ 11 h 17"/>
                  <a:gd name="T14" fmla="*/ 33 w 39"/>
                  <a:gd name="T15" fmla="*/ 11 h 17"/>
                  <a:gd name="T16" fmla="*/ 29 w 39"/>
                  <a:gd name="T17" fmla="*/ 14 h 17"/>
                  <a:gd name="T18" fmla="*/ 29 w 39"/>
                  <a:gd name="T19" fmla="*/ 17 h 17"/>
                  <a:gd name="T20" fmla="*/ 31 w 39"/>
                  <a:gd name="T21" fmla="*/ 17 h 17"/>
                  <a:gd name="T22" fmla="*/ 32 w 39"/>
                  <a:gd name="T23" fmla="*/ 17 h 17"/>
                  <a:gd name="T24" fmla="*/ 38 w 39"/>
                  <a:gd name="T25" fmla="*/ 10 h 17"/>
                  <a:gd name="T26" fmla="*/ 39 w 39"/>
                  <a:gd name="T27" fmla="*/ 9 h 17"/>
                  <a:gd name="T28" fmla="*/ 38 w 39"/>
                  <a:gd name="T29" fmla="*/ 7 h 17"/>
                  <a:gd name="T30" fmla="*/ 32 w 39"/>
                  <a:gd name="T31" fmla="*/ 1 h 17"/>
                  <a:gd name="T32" fmla="*/ 31 w 39"/>
                  <a:gd name="T3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9" h="17">
                    <a:moveTo>
                      <a:pt x="31" y="0"/>
                    </a:moveTo>
                    <a:cubicBezTo>
                      <a:pt x="30" y="0"/>
                      <a:pt x="30" y="0"/>
                      <a:pt x="29" y="1"/>
                    </a:cubicBezTo>
                    <a:cubicBezTo>
                      <a:pt x="29" y="1"/>
                      <a:pt x="29" y="3"/>
                      <a:pt x="29" y="3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0" y="10"/>
                      <a:pt x="1" y="11"/>
                      <a:pt x="2" y="11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5"/>
                      <a:pt x="29" y="16"/>
                      <a:pt x="29" y="17"/>
                    </a:cubicBezTo>
                    <a:cubicBezTo>
                      <a:pt x="30" y="17"/>
                      <a:pt x="30" y="17"/>
                      <a:pt x="31" y="17"/>
                    </a:cubicBezTo>
                    <a:cubicBezTo>
                      <a:pt x="31" y="17"/>
                      <a:pt x="32" y="17"/>
                      <a:pt x="32" y="17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9" y="10"/>
                      <a:pt x="39" y="9"/>
                      <a:pt x="39" y="9"/>
                    </a:cubicBezTo>
                    <a:cubicBezTo>
                      <a:pt x="39" y="8"/>
                      <a:pt x="39" y="7"/>
                      <a:pt x="38" y="7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2" y="0"/>
                      <a:pt x="31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  <p:sp>
            <p:nvSpPr>
              <p:cNvPr id="49" name="Freeform 47"/>
              <p:cNvSpPr>
                <a:spLocks/>
              </p:cNvSpPr>
              <p:nvPr/>
            </p:nvSpPr>
            <p:spPr bwMode="auto">
              <a:xfrm>
                <a:off x="6107113" y="4572000"/>
                <a:ext cx="26988" cy="9525"/>
              </a:xfrm>
              <a:custGeom>
                <a:avLst/>
                <a:gdLst>
                  <a:gd name="T0" fmla="*/ 10 w 11"/>
                  <a:gd name="T1" fmla="*/ 0 h 4"/>
                  <a:gd name="T2" fmla="*/ 2 w 11"/>
                  <a:gd name="T3" fmla="*/ 0 h 4"/>
                  <a:gd name="T4" fmla="*/ 0 w 11"/>
                  <a:gd name="T5" fmla="*/ 2 h 4"/>
                  <a:gd name="T6" fmla="*/ 2 w 11"/>
                  <a:gd name="T7" fmla="*/ 4 h 4"/>
                  <a:gd name="T8" fmla="*/ 10 w 11"/>
                  <a:gd name="T9" fmla="*/ 4 h 4"/>
                  <a:gd name="T10" fmla="*/ 11 w 11"/>
                  <a:gd name="T11" fmla="*/ 2 h 4"/>
                  <a:gd name="T12" fmla="*/ 10 w 11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4">
                    <a:moveTo>
                      <a:pt x="1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1" y="4"/>
                      <a:pt x="11" y="3"/>
                      <a:pt x="11" y="2"/>
                    </a:cubicBezTo>
                    <a:cubicBezTo>
                      <a:pt x="11" y="1"/>
                      <a:pt x="11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/>
              </a:p>
            </p:txBody>
          </p:sp>
        </p:grpSp>
        <p:sp>
          <p:nvSpPr>
            <p:cNvPr id="19" name="Freeform 34"/>
            <p:cNvSpPr>
              <a:spLocks/>
            </p:cNvSpPr>
            <p:nvPr userDrawn="1"/>
          </p:nvSpPr>
          <p:spPr bwMode="auto">
            <a:xfrm>
              <a:off x="4900613" y="2395538"/>
              <a:ext cx="4051300" cy="2484438"/>
            </a:xfrm>
            <a:custGeom>
              <a:avLst/>
              <a:gdLst>
                <a:gd name="T0" fmla="*/ 1292 w 1658"/>
                <a:gd name="T1" fmla="*/ 141 h 1016"/>
                <a:gd name="T2" fmla="*/ 829 w 1658"/>
                <a:gd name="T3" fmla="*/ 0 h 1016"/>
                <a:gd name="T4" fmla="*/ 507 w 1658"/>
                <a:gd name="T5" fmla="*/ 65 h 1016"/>
                <a:gd name="T6" fmla="*/ 142 w 1658"/>
                <a:gd name="T7" fmla="*/ 365 h 1016"/>
                <a:gd name="T8" fmla="*/ 0 w 1658"/>
                <a:gd name="T9" fmla="*/ 828 h 1016"/>
                <a:gd name="T10" fmla="*/ 22 w 1658"/>
                <a:gd name="T11" fmla="*/ 1016 h 1016"/>
                <a:gd name="T12" fmla="*/ 54 w 1658"/>
                <a:gd name="T13" fmla="*/ 1016 h 1016"/>
                <a:gd name="T14" fmla="*/ 32 w 1658"/>
                <a:gd name="T15" fmla="*/ 828 h 1016"/>
                <a:gd name="T16" fmla="*/ 95 w 1658"/>
                <a:gd name="T17" fmla="*/ 518 h 1016"/>
                <a:gd name="T18" fmla="*/ 383 w 1658"/>
                <a:gd name="T19" fmla="*/ 168 h 1016"/>
                <a:gd name="T20" fmla="*/ 829 w 1658"/>
                <a:gd name="T21" fmla="*/ 31 h 1016"/>
                <a:gd name="T22" fmla="*/ 1139 w 1658"/>
                <a:gd name="T23" fmla="*/ 94 h 1016"/>
                <a:gd name="T24" fmla="*/ 1490 w 1658"/>
                <a:gd name="T25" fmla="*/ 383 h 1016"/>
                <a:gd name="T26" fmla="*/ 1626 w 1658"/>
                <a:gd name="T27" fmla="*/ 828 h 1016"/>
                <a:gd name="T28" fmla="*/ 1604 w 1658"/>
                <a:gd name="T29" fmla="*/ 1016 h 1016"/>
                <a:gd name="T30" fmla="*/ 1636 w 1658"/>
                <a:gd name="T31" fmla="*/ 1016 h 1016"/>
                <a:gd name="T32" fmla="*/ 1658 w 1658"/>
                <a:gd name="T33" fmla="*/ 828 h 1016"/>
                <a:gd name="T34" fmla="*/ 1593 w 1658"/>
                <a:gd name="T35" fmla="*/ 506 h 1016"/>
                <a:gd name="T36" fmla="*/ 1292 w 1658"/>
                <a:gd name="T37" fmla="*/ 141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58" h="1016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20" name="Freeform 40"/>
            <p:cNvSpPr>
              <a:spLocks/>
            </p:cNvSpPr>
            <p:nvPr userDrawn="1"/>
          </p:nvSpPr>
          <p:spPr bwMode="auto">
            <a:xfrm>
              <a:off x="4900613" y="2395538"/>
              <a:ext cx="4051300" cy="2484438"/>
            </a:xfrm>
            <a:custGeom>
              <a:avLst/>
              <a:gdLst>
                <a:gd name="T0" fmla="*/ 1292 w 1658"/>
                <a:gd name="T1" fmla="*/ 141 h 1016"/>
                <a:gd name="T2" fmla="*/ 829 w 1658"/>
                <a:gd name="T3" fmla="*/ 0 h 1016"/>
                <a:gd name="T4" fmla="*/ 507 w 1658"/>
                <a:gd name="T5" fmla="*/ 65 h 1016"/>
                <a:gd name="T6" fmla="*/ 142 w 1658"/>
                <a:gd name="T7" fmla="*/ 365 h 1016"/>
                <a:gd name="T8" fmla="*/ 0 w 1658"/>
                <a:gd name="T9" fmla="*/ 828 h 1016"/>
                <a:gd name="T10" fmla="*/ 22 w 1658"/>
                <a:gd name="T11" fmla="*/ 1016 h 1016"/>
                <a:gd name="T12" fmla="*/ 54 w 1658"/>
                <a:gd name="T13" fmla="*/ 1016 h 1016"/>
                <a:gd name="T14" fmla="*/ 32 w 1658"/>
                <a:gd name="T15" fmla="*/ 828 h 1016"/>
                <a:gd name="T16" fmla="*/ 95 w 1658"/>
                <a:gd name="T17" fmla="*/ 518 h 1016"/>
                <a:gd name="T18" fmla="*/ 383 w 1658"/>
                <a:gd name="T19" fmla="*/ 168 h 1016"/>
                <a:gd name="T20" fmla="*/ 829 w 1658"/>
                <a:gd name="T21" fmla="*/ 31 h 1016"/>
                <a:gd name="T22" fmla="*/ 1139 w 1658"/>
                <a:gd name="T23" fmla="*/ 94 h 1016"/>
                <a:gd name="T24" fmla="*/ 1490 w 1658"/>
                <a:gd name="T25" fmla="*/ 383 h 1016"/>
                <a:gd name="T26" fmla="*/ 1626 w 1658"/>
                <a:gd name="T27" fmla="*/ 828 h 1016"/>
                <a:gd name="T28" fmla="*/ 1604 w 1658"/>
                <a:gd name="T29" fmla="*/ 1016 h 1016"/>
                <a:gd name="T30" fmla="*/ 1636 w 1658"/>
                <a:gd name="T31" fmla="*/ 1016 h 1016"/>
                <a:gd name="T32" fmla="*/ 1658 w 1658"/>
                <a:gd name="T33" fmla="*/ 828 h 1016"/>
                <a:gd name="T34" fmla="*/ 1593 w 1658"/>
                <a:gd name="T35" fmla="*/ 506 h 1016"/>
                <a:gd name="T36" fmla="*/ 1292 w 1658"/>
                <a:gd name="T37" fmla="*/ 141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58" h="1016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21" name="Freeform 41"/>
            <p:cNvSpPr>
              <a:spLocks/>
            </p:cNvSpPr>
            <p:nvPr userDrawn="1"/>
          </p:nvSpPr>
          <p:spPr bwMode="auto">
            <a:xfrm>
              <a:off x="5006156" y="2420726"/>
              <a:ext cx="4051300" cy="2484438"/>
            </a:xfrm>
            <a:custGeom>
              <a:avLst/>
              <a:gdLst>
                <a:gd name="T0" fmla="*/ 1292 w 1658"/>
                <a:gd name="T1" fmla="*/ 141 h 1016"/>
                <a:gd name="T2" fmla="*/ 829 w 1658"/>
                <a:gd name="T3" fmla="*/ 0 h 1016"/>
                <a:gd name="T4" fmla="*/ 507 w 1658"/>
                <a:gd name="T5" fmla="*/ 65 h 1016"/>
                <a:gd name="T6" fmla="*/ 142 w 1658"/>
                <a:gd name="T7" fmla="*/ 365 h 1016"/>
                <a:gd name="T8" fmla="*/ 0 w 1658"/>
                <a:gd name="T9" fmla="*/ 828 h 1016"/>
                <a:gd name="T10" fmla="*/ 22 w 1658"/>
                <a:gd name="T11" fmla="*/ 1016 h 1016"/>
                <a:gd name="T12" fmla="*/ 54 w 1658"/>
                <a:gd name="T13" fmla="*/ 1016 h 1016"/>
                <a:gd name="T14" fmla="*/ 32 w 1658"/>
                <a:gd name="T15" fmla="*/ 828 h 1016"/>
                <a:gd name="T16" fmla="*/ 95 w 1658"/>
                <a:gd name="T17" fmla="*/ 518 h 1016"/>
                <a:gd name="T18" fmla="*/ 383 w 1658"/>
                <a:gd name="T19" fmla="*/ 168 h 1016"/>
                <a:gd name="T20" fmla="*/ 829 w 1658"/>
                <a:gd name="T21" fmla="*/ 31 h 1016"/>
                <a:gd name="T22" fmla="*/ 1139 w 1658"/>
                <a:gd name="T23" fmla="*/ 94 h 1016"/>
                <a:gd name="T24" fmla="*/ 1490 w 1658"/>
                <a:gd name="T25" fmla="*/ 383 h 1016"/>
                <a:gd name="T26" fmla="*/ 1626 w 1658"/>
                <a:gd name="T27" fmla="*/ 828 h 1016"/>
                <a:gd name="T28" fmla="*/ 1604 w 1658"/>
                <a:gd name="T29" fmla="*/ 1016 h 1016"/>
                <a:gd name="T30" fmla="*/ 1636 w 1658"/>
                <a:gd name="T31" fmla="*/ 1016 h 1016"/>
                <a:gd name="T32" fmla="*/ 1658 w 1658"/>
                <a:gd name="T33" fmla="*/ 828 h 1016"/>
                <a:gd name="T34" fmla="*/ 1593 w 1658"/>
                <a:gd name="T35" fmla="*/ 506 h 1016"/>
                <a:gd name="T36" fmla="*/ 1292 w 1658"/>
                <a:gd name="T37" fmla="*/ 141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58" h="1016">
                  <a:moveTo>
                    <a:pt x="1292" y="141"/>
                  </a:moveTo>
                  <a:cubicBezTo>
                    <a:pt x="1160" y="52"/>
                    <a:pt x="1001" y="0"/>
                    <a:pt x="829" y="0"/>
                  </a:cubicBezTo>
                  <a:cubicBezTo>
                    <a:pt x="715" y="0"/>
                    <a:pt x="606" y="23"/>
                    <a:pt x="507" y="65"/>
                  </a:cubicBezTo>
                  <a:cubicBezTo>
                    <a:pt x="358" y="128"/>
                    <a:pt x="231" y="233"/>
                    <a:pt x="142" y="365"/>
                  </a:cubicBezTo>
                  <a:cubicBezTo>
                    <a:pt x="53" y="497"/>
                    <a:pt x="0" y="657"/>
                    <a:pt x="0" y="828"/>
                  </a:cubicBezTo>
                  <a:cubicBezTo>
                    <a:pt x="0" y="893"/>
                    <a:pt x="8" y="956"/>
                    <a:pt x="22" y="1016"/>
                  </a:cubicBezTo>
                  <a:cubicBezTo>
                    <a:pt x="54" y="1016"/>
                    <a:pt x="54" y="1016"/>
                    <a:pt x="54" y="1016"/>
                  </a:cubicBezTo>
                  <a:cubicBezTo>
                    <a:pt x="40" y="956"/>
                    <a:pt x="32" y="893"/>
                    <a:pt x="32" y="828"/>
                  </a:cubicBezTo>
                  <a:cubicBezTo>
                    <a:pt x="32" y="718"/>
                    <a:pt x="54" y="614"/>
                    <a:pt x="95" y="518"/>
                  </a:cubicBezTo>
                  <a:cubicBezTo>
                    <a:pt x="155" y="375"/>
                    <a:pt x="256" y="253"/>
                    <a:pt x="383" y="168"/>
                  </a:cubicBezTo>
                  <a:cubicBezTo>
                    <a:pt x="511" y="82"/>
                    <a:pt x="664" y="31"/>
                    <a:pt x="829" y="31"/>
                  </a:cubicBezTo>
                  <a:cubicBezTo>
                    <a:pt x="939" y="31"/>
                    <a:pt x="1044" y="54"/>
                    <a:pt x="1139" y="94"/>
                  </a:cubicBezTo>
                  <a:cubicBezTo>
                    <a:pt x="1282" y="155"/>
                    <a:pt x="1404" y="256"/>
                    <a:pt x="1490" y="383"/>
                  </a:cubicBezTo>
                  <a:cubicBezTo>
                    <a:pt x="1576" y="510"/>
                    <a:pt x="1626" y="663"/>
                    <a:pt x="1626" y="828"/>
                  </a:cubicBezTo>
                  <a:cubicBezTo>
                    <a:pt x="1626" y="893"/>
                    <a:pt x="1618" y="956"/>
                    <a:pt x="1604" y="1016"/>
                  </a:cubicBezTo>
                  <a:cubicBezTo>
                    <a:pt x="1636" y="1016"/>
                    <a:pt x="1636" y="1016"/>
                    <a:pt x="1636" y="1016"/>
                  </a:cubicBezTo>
                  <a:cubicBezTo>
                    <a:pt x="1650" y="956"/>
                    <a:pt x="1658" y="893"/>
                    <a:pt x="1658" y="828"/>
                  </a:cubicBezTo>
                  <a:cubicBezTo>
                    <a:pt x="1658" y="714"/>
                    <a:pt x="1634" y="605"/>
                    <a:pt x="1593" y="506"/>
                  </a:cubicBezTo>
                  <a:cubicBezTo>
                    <a:pt x="1530" y="357"/>
                    <a:pt x="1425" y="231"/>
                    <a:pt x="1292" y="141"/>
                  </a:cubicBezTo>
                  <a:close/>
                </a:path>
              </a:pathLst>
            </a:custGeom>
            <a:gradFill flip="none" rotWithShape="1">
              <a:gsLst>
                <a:gs pos="90000">
                  <a:srgbClr val="D04D6F"/>
                </a:gs>
                <a:gs pos="100000">
                  <a:srgbClr val="453C55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/>
            </a:p>
          </p:txBody>
        </p:sp>
        <p:sp>
          <p:nvSpPr>
            <p:cNvPr id="22" name="직사각형 21"/>
            <p:cNvSpPr/>
            <p:nvPr userDrawn="1"/>
          </p:nvSpPr>
          <p:spPr>
            <a:xfrm>
              <a:off x="0" y="0"/>
              <a:ext cx="9991726" cy="6858000"/>
            </a:xfrm>
            <a:prstGeom prst="rect">
              <a:avLst/>
            </a:prstGeom>
            <a:noFill/>
            <a:ln w="38100">
              <a:solidFill>
                <a:srgbClr val="D04D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50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512610" y="1700809"/>
            <a:ext cx="8245012" cy="976921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72000" indent="0">
              <a:spcBef>
                <a:spcPts val="200"/>
              </a:spcBef>
              <a:buNone/>
              <a:defRPr lang="ko-KR" altLang="en-US" sz="5500" b="1" spc="-100" baseline="0" dirty="0">
                <a:solidFill>
                  <a:srgbClr val="D04D6F"/>
                </a:solidFill>
                <a:latin typeface="Noto Sans CJK TC Black" pitchFamily="34" charset="-127"/>
                <a:ea typeface="Noto Sans CJK TC Black" pitchFamily="34" charset="-127"/>
              </a:defRPr>
            </a:lvl1pPr>
          </a:lstStyle>
          <a:p>
            <a:pPr>
              <a:spcBef>
                <a:spcPts val="200"/>
              </a:spcBef>
            </a:pPr>
            <a:r>
              <a:rPr lang="ko-KR" altLang="en-US" dirty="0" smtClean="0">
                <a:solidFill>
                  <a:schemeClr val="tx1"/>
                </a:solidFill>
              </a:rPr>
              <a:t>제목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51" name="텍스트 개체 틀 8"/>
          <p:cNvSpPr>
            <a:spLocks noGrp="1"/>
          </p:cNvSpPr>
          <p:nvPr>
            <p:ph type="body" sz="quarter" idx="11" hasCustomPrompt="1"/>
          </p:nvPr>
        </p:nvSpPr>
        <p:spPr>
          <a:xfrm>
            <a:off x="575656" y="2684543"/>
            <a:ext cx="8230997" cy="4168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84600" indent="0">
              <a:buNone/>
              <a:defRPr sz="3600" b="0" baseline="0">
                <a:solidFill>
                  <a:srgbClr val="D04D6F"/>
                </a:solidFill>
                <a:latin typeface="Noto Sans CJK KR Medium" pitchFamily="34" charset="-127"/>
                <a:ea typeface="Noto Sans CJK KR Medium" pitchFamily="34" charset="-127"/>
              </a:defRPr>
            </a:lvl1pPr>
          </a:lstStyle>
          <a:p>
            <a:pPr lvl="0"/>
            <a:r>
              <a:rPr lang="ko-KR" altLang="en-US" dirty="0" smtClean="0"/>
              <a:t>부제목</a:t>
            </a:r>
            <a:endParaRPr lang="ko-KR" altLang="en-US" dirty="0"/>
          </a:p>
        </p:txBody>
      </p:sp>
      <p:sp>
        <p:nvSpPr>
          <p:cNvPr id="52" name="텍스트 개체 틀 8"/>
          <p:cNvSpPr>
            <a:spLocks noGrp="1"/>
          </p:cNvSpPr>
          <p:nvPr>
            <p:ph type="body" sz="quarter" idx="12" hasCustomPrompt="1"/>
          </p:nvPr>
        </p:nvSpPr>
        <p:spPr>
          <a:xfrm>
            <a:off x="575656" y="3220251"/>
            <a:ext cx="8230997" cy="31317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84600" indent="0">
              <a:buNone/>
              <a:defRPr sz="1600" b="0" baseline="0">
                <a:solidFill>
                  <a:schemeClr val="bg1">
                    <a:lumMod val="65000"/>
                  </a:schemeClr>
                </a:solidFill>
                <a:latin typeface="Noto Sans CJK JP Bold" pitchFamily="34" charset="-127"/>
                <a:ea typeface="Noto Sans CJK JP Bold" pitchFamily="34" charset="-127"/>
              </a:defRPr>
            </a:lvl1pPr>
          </a:lstStyle>
          <a:p>
            <a:pPr lvl="0"/>
            <a:r>
              <a:rPr lang="ko-KR" altLang="en-US" dirty="0" smtClean="0"/>
              <a:t>날짜</a:t>
            </a:r>
            <a:endParaRPr lang="ko-KR" altLang="en-US" dirty="0"/>
          </a:p>
        </p:txBody>
      </p:sp>
      <p:sp>
        <p:nvSpPr>
          <p:cNvPr id="53" name="TextBox 52"/>
          <p:cNvSpPr txBox="1"/>
          <p:nvPr userDrawn="1"/>
        </p:nvSpPr>
        <p:spPr>
          <a:xfrm>
            <a:off x="689861" y="6221634"/>
            <a:ext cx="6779830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  <a:latin typeface="Noto Sans CJK JP Bold" pitchFamily="34" charset="-127"/>
                <a:ea typeface="Noto Sans CJK JP Bold" pitchFamily="34" charset="-127"/>
              </a:rPr>
              <a:t>Copyrightⓒ2018 by SK </a:t>
            </a:r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  <a:latin typeface="Noto Sans CJK JP Bold" pitchFamily="34" charset="-127"/>
                <a:ea typeface="Noto Sans CJK JP Bold" pitchFamily="34" charset="-127"/>
              </a:rPr>
              <a:t>DIGITAL</a:t>
            </a:r>
            <a:r>
              <a:rPr lang="en-US" altLang="ko-KR" sz="1200" baseline="0" dirty="0" smtClean="0">
                <a:solidFill>
                  <a:schemeClr val="bg1">
                    <a:lumMod val="65000"/>
                  </a:schemeClr>
                </a:solidFill>
                <a:latin typeface="Noto Sans CJK JP Bold" pitchFamily="34" charset="-127"/>
                <a:ea typeface="Noto Sans CJK JP Bold" pitchFamily="34" charset="-127"/>
              </a:rPr>
              <a:t> </a:t>
            </a:r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  <a:latin typeface="Noto Sans CJK JP Bold" pitchFamily="34" charset="-127"/>
                <a:ea typeface="Noto Sans CJK JP Bold" pitchFamily="34" charset="-127"/>
              </a:rPr>
              <a:t>LABS </a:t>
            </a:r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  <a:latin typeface="Noto Sans CJK JP Bold" pitchFamily="34" charset="-127"/>
                <a:ea typeface="Noto Sans CJK JP Bold" pitchFamily="34" charset="-127"/>
              </a:rPr>
              <a:t>All rights reserved.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Noto Sans CJK JP Bold" pitchFamily="34" charset="-127"/>
              <a:ea typeface="Noto Sans CJK JP Bold" pitchFamily="34" charset="-127"/>
            </a:endParaRPr>
          </a:p>
        </p:txBody>
      </p:sp>
      <p:pic>
        <p:nvPicPr>
          <p:cNvPr id="54" name="그림 5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033" y="6087038"/>
            <a:ext cx="1245356" cy="40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133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.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직사각형 287"/>
          <p:cNvSpPr/>
          <p:nvPr userDrawn="1"/>
        </p:nvSpPr>
        <p:spPr>
          <a:xfrm>
            <a:off x="453293" y="440668"/>
            <a:ext cx="11394830" cy="5832648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294" name="직선 연결선 293"/>
          <p:cNvCxnSpPr/>
          <p:nvPr userDrawn="1"/>
        </p:nvCxnSpPr>
        <p:spPr>
          <a:xfrm>
            <a:off x="423986" y="6561060"/>
            <a:ext cx="11344031" cy="0"/>
          </a:xfrm>
          <a:prstGeom prst="line">
            <a:avLst/>
          </a:prstGeom>
          <a:ln w="19050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5" name="직선 연결선 294"/>
          <p:cNvCxnSpPr/>
          <p:nvPr userDrawn="1"/>
        </p:nvCxnSpPr>
        <p:spPr>
          <a:xfrm>
            <a:off x="11295465" y="6561060"/>
            <a:ext cx="482599" cy="0"/>
          </a:xfrm>
          <a:prstGeom prst="line">
            <a:avLst/>
          </a:prstGeom>
          <a:ln w="19050">
            <a:solidFill>
              <a:srgbClr val="D04D6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6" name="직사각형 295"/>
          <p:cNvSpPr/>
          <p:nvPr userDrawn="1"/>
        </p:nvSpPr>
        <p:spPr>
          <a:xfrm>
            <a:off x="11014701" y="6561348"/>
            <a:ext cx="638140" cy="253916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lvl="0" algn="r"/>
            <a:fld id="{CD11B835-C8C7-43F8-9A40-E6B116444874}" type="slidenum">
              <a:rPr lang="ko-KR" altLang="en-US" sz="1050" b="1" smtClean="0">
                <a:solidFill>
                  <a:srgbClr val="D04D6F"/>
                </a:solidFill>
                <a:latin typeface="Noto Sans CJK JP Bold" pitchFamily="34" charset="-127"/>
                <a:ea typeface="Noto Sans CJK JP Bold" pitchFamily="34" charset="-127"/>
              </a:rPr>
              <a:pPr lvl="0" algn="r"/>
              <a:t>‹#›</a:t>
            </a:fld>
            <a:endParaRPr lang="ko-KR" altLang="en-US" sz="1050" b="1" dirty="0">
              <a:solidFill>
                <a:srgbClr val="D04D6F"/>
              </a:solidFill>
              <a:latin typeface="Noto Sans CJK JP Bold" pitchFamily="34" charset="-127"/>
              <a:ea typeface="Noto Sans CJK JP Bold" pitchFamily="34" charset="-127"/>
            </a:endParaRPr>
          </a:p>
        </p:txBody>
      </p:sp>
      <p:sp>
        <p:nvSpPr>
          <p:cNvPr id="297" name="바닥글 개체 틀 13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  <a:prstGeom prst="rect">
            <a:avLst/>
          </a:prstGeom>
        </p:spPr>
        <p:txBody>
          <a:bodyPr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Noto Sans CJK JP Bold" pitchFamily="34" charset="-127"/>
                <a:ea typeface="Noto Sans CJK JP Bold" pitchFamily="34" charset="-127"/>
              </a:defRPr>
            </a:lvl1pPr>
          </a:lstStyle>
          <a:p>
            <a:r>
              <a:rPr lang="en-US" altLang="ko-KR" dirty="0" smtClean="0"/>
              <a:t>Copyrightⓒ2018 by SK </a:t>
            </a:r>
            <a:r>
              <a:rPr lang="en-US" altLang="ko-KR" dirty="0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  <p:sp>
        <p:nvSpPr>
          <p:cNvPr id="298" name="직사각형 297"/>
          <p:cNvSpPr/>
          <p:nvPr userDrawn="1"/>
        </p:nvSpPr>
        <p:spPr bwMode="auto">
          <a:xfrm>
            <a:off x="410308" y="1260950"/>
            <a:ext cx="11357707" cy="5084375"/>
          </a:xfrm>
          <a:prstGeom prst="rect">
            <a:avLst/>
          </a:prstGeom>
          <a:solidFill>
            <a:srgbClr val="F8F8F8"/>
          </a:solidFill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endParaRPr lang="ko-KR" altLang="en-US" sz="10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02" name="텍스트 개체 틀 8"/>
          <p:cNvSpPr>
            <a:spLocks noGrp="1"/>
          </p:cNvSpPr>
          <p:nvPr>
            <p:ph type="body" sz="quarter" idx="12" hasCustomPrompt="1"/>
          </p:nvPr>
        </p:nvSpPr>
        <p:spPr>
          <a:xfrm>
            <a:off x="202423" y="531904"/>
            <a:ext cx="8230997" cy="416832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84600" indent="0">
              <a:buNone/>
              <a:defRPr sz="2400" b="0" baseline="0">
                <a:solidFill>
                  <a:schemeClr val="tx1"/>
                </a:solidFill>
                <a:latin typeface="Noto Sans CJK JP Bold" pitchFamily="34" charset="-127"/>
                <a:ea typeface="Noto Sans CJK JP Bold" pitchFamily="34" charset="-127"/>
              </a:defRPr>
            </a:lvl1pPr>
          </a:lstStyle>
          <a:p>
            <a:pPr lvl="0"/>
            <a:r>
              <a:rPr lang="ko-KR" altLang="en-US" dirty="0" smtClean="0"/>
              <a:t>제목을 입력해주세요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cxnSp>
        <p:nvCxnSpPr>
          <p:cNvPr id="303" name="직선 연결선 302"/>
          <p:cNvCxnSpPr/>
          <p:nvPr userDrawn="1"/>
        </p:nvCxnSpPr>
        <p:spPr>
          <a:xfrm>
            <a:off x="423986" y="1016732"/>
            <a:ext cx="11344031" cy="0"/>
          </a:xfrm>
          <a:prstGeom prst="line">
            <a:avLst/>
          </a:prstGeom>
          <a:ln w="19050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4" name="직선 연결선 303"/>
          <p:cNvCxnSpPr/>
          <p:nvPr userDrawn="1"/>
        </p:nvCxnSpPr>
        <p:spPr>
          <a:xfrm>
            <a:off x="423986" y="1016734"/>
            <a:ext cx="299497" cy="0"/>
          </a:xfrm>
          <a:prstGeom prst="line">
            <a:avLst/>
          </a:prstGeom>
          <a:ln w="19050">
            <a:solidFill>
              <a:srgbClr val="D04D6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178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5.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 bwMode="auto">
          <a:xfrm>
            <a:off x="417148" y="1398061"/>
            <a:ext cx="11357707" cy="502708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endParaRPr lang="ko-KR" altLang="en-US" sz="10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73" name="텍스트 개체 틀 2"/>
          <p:cNvSpPr>
            <a:spLocks noGrp="1"/>
          </p:cNvSpPr>
          <p:nvPr>
            <p:ph type="body" sz="quarter" idx="19" hasCustomPrompt="1"/>
          </p:nvPr>
        </p:nvSpPr>
        <p:spPr>
          <a:xfrm>
            <a:off x="423986" y="944725"/>
            <a:ext cx="11354079" cy="360039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0" anchor="ctr" anchorCtr="0">
            <a:noAutofit/>
          </a:bodyPr>
          <a:lstStyle>
            <a:lvl1pPr marL="84600" indent="0">
              <a:buNone/>
              <a:defRPr sz="1200" b="0" spc="0">
                <a:solidFill>
                  <a:schemeClr val="bg1"/>
                </a:solidFill>
                <a:latin typeface="Noto Sans CJK JP Bold" pitchFamily="34" charset="-127"/>
                <a:ea typeface="Noto Sans CJK JP Bold" pitchFamily="34" charset="-127"/>
              </a:defRPr>
            </a:lvl1pPr>
          </a:lstStyle>
          <a:p>
            <a:pPr lvl="0"/>
            <a:r>
              <a:rPr lang="ko-KR" altLang="en-US" dirty="0" smtClean="0"/>
              <a:t>텍스트를 입력하십시오</a:t>
            </a:r>
            <a:endParaRPr lang="ko-KR" altLang="en-US" dirty="0"/>
          </a:p>
        </p:txBody>
      </p:sp>
      <p:sp>
        <p:nvSpPr>
          <p:cNvPr id="75" name="텍스트 개체 틀 2"/>
          <p:cNvSpPr>
            <a:spLocks noGrp="1"/>
          </p:cNvSpPr>
          <p:nvPr>
            <p:ph type="body" sz="quarter" idx="20" hasCustomPrompt="1"/>
          </p:nvPr>
        </p:nvSpPr>
        <p:spPr>
          <a:xfrm>
            <a:off x="533122" y="1484785"/>
            <a:ext cx="11158693" cy="2551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0" rIns="0" bIns="0" anchor="ctr" anchorCtr="0">
            <a:noAutofit/>
          </a:bodyPr>
          <a:lstStyle>
            <a:lvl1pPr marL="84600" indent="0" algn="ctr">
              <a:buNone/>
              <a:defRPr sz="1200" b="0" spc="0">
                <a:solidFill>
                  <a:schemeClr val="tx1"/>
                </a:solidFill>
                <a:latin typeface="Noto Sans CJK JP Bold" pitchFamily="34" charset="-127"/>
                <a:ea typeface="Noto Sans CJK JP Bold" pitchFamily="34" charset="-127"/>
              </a:defRPr>
            </a:lvl1pPr>
          </a:lstStyle>
          <a:p>
            <a:pPr lvl="0"/>
            <a:r>
              <a:rPr lang="ko-KR" altLang="en-US" dirty="0" smtClean="0"/>
              <a:t>텍스트를 입력하십시오</a:t>
            </a:r>
            <a:endParaRPr lang="ko-KR" altLang="en-US" dirty="0"/>
          </a:p>
        </p:txBody>
      </p:sp>
      <p:sp>
        <p:nvSpPr>
          <p:cNvPr id="88" name="텍스트 개체 틀 7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1" y="487420"/>
            <a:ext cx="11463216" cy="389698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84600" indent="0">
              <a:buNone/>
              <a:defRPr sz="1700" b="0" strike="noStrike" baseline="0">
                <a:solidFill>
                  <a:schemeClr val="tx1"/>
                </a:solidFill>
                <a:latin typeface="Noto Sans CJK JP Bold" pitchFamily="34" charset="-127"/>
                <a:ea typeface="Noto Sans CJK JP Bold" pitchFamily="34" charset="-127"/>
              </a:defRPr>
            </a:lvl1pPr>
          </a:lstStyle>
          <a:p>
            <a:pPr lvl="0"/>
            <a:r>
              <a:rPr lang="ko-KR" altLang="en-US" dirty="0" smtClean="0"/>
              <a:t>슬라이드의 제목을 입력해주세요</a:t>
            </a:r>
            <a:endParaRPr lang="ko-KR" altLang="en-US" dirty="0"/>
          </a:p>
        </p:txBody>
      </p:sp>
      <p:sp>
        <p:nvSpPr>
          <p:cNvPr id="20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304801" y="186565"/>
            <a:ext cx="6721765" cy="28440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84600" indent="0">
              <a:buNone/>
              <a:defRPr sz="1200" b="0" spc="0">
                <a:solidFill>
                  <a:schemeClr val="tx1"/>
                </a:solidFill>
                <a:latin typeface="Noto Sans CJK JP Bold" pitchFamily="34" charset="-127"/>
                <a:ea typeface="Noto Sans CJK JP Bold" pitchFamily="34" charset="-127"/>
              </a:defRPr>
            </a:lvl1pPr>
          </a:lstStyle>
          <a:p>
            <a:pPr lvl="0"/>
            <a:r>
              <a:rPr lang="ko-KR" altLang="en-US" dirty="0" err="1" smtClean="0"/>
              <a:t>장명을</a:t>
            </a:r>
            <a:r>
              <a:rPr lang="ko-KR" altLang="en-US" dirty="0" smtClean="0"/>
              <a:t> 입력해주세요</a:t>
            </a:r>
            <a:endParaRPr lang="ko-KR" altLang="en-US" dirty="0"/>
          </a:p>
        </p:txBody>
      </p:sp>
      <p:sp>
        <p:nvSpPr>
          <p:cNvPr id="21" name="텍스트 개체 틀 2"/>
          <p:cNvSpPr>
            <a:spLocks noGrp="1"/>
          </p:cNvSpPr>
          <p:nvPr>
            <p:ph type="body" sz="quarter" idx="21" hasCustomPrompt="1"/>
          </p:nvPr>
        </p:nvSpPr>
        <p:spPr>
          <a:xfrm>
            <a:off x="7070878" y="188640"/>
            <a:ext cx="4697138" cy="28761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84600" indent="0" algn="r">
              <a:buNone/>
              <a:defRPr sz="1050" b="0" spc="0">
                <a:solidFill>
                  <a:srgbClr val="999999"/>
                </a:solidFill>
                <a:latin typeface="Noto Sans CJK JP Bold" pitchFamily="34" charset="-127"/>
                <a:ea typeface="Noto Sans CJK JP Bold" pitchFamily="34" charset="-127"/>
              </a:defRPr>
            </a:lvl1pPr>
          </a:lstStyle>
          <a:p>
            <a:pPr lvl="0"/>
            <a:r>
              <a:rPr lang="ko-KR" altLang="en-US" dirty="0" smtClean="0"/>
              <a:t>내용을 입력해주세요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cxnSp>
        <p:nvCxnSpPr>
          <p:cNvPr id="22" name="직선 연결선 21"/>
          <p:cNvCxnSpPr/>
          <p:nvPr userDrawn="1"/>
        </p:nvCxnSpPr>
        <p:spPr>
          <a:xfrm>
            <a:off x="423986" y="437843"/>
            <a:ext cx="11344031" cy="0"/>
          </a:xfrm>
          <a:prstGeom prst="line">
            <a:avLst/>
          </a:prstGeom>
          <a:ln w="19050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 userDrawn="1"/>
        </p:nvCxnSpPr>
        <p:spPr>
          <a:xfrm>
            <a:off x="423986" y="437845"/>
            <a:ext cx="299497" cy="0"/>
          </a:xfrm>
          <a:prstGeom prst="line">
            <a:avLst/>
          </a:prstGeom>
          <a:ln w="19050">
            <a:solidFill>
              <a:srgbClr val="D04D6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423986" y="6561060"/>
            <a:ext cx="11344031" cy="0"/>
          </a:xfrm>
          <a:prstGeom prst="line">
            <a:avLst/>
          </a:prstGeom>
          <a:ln w="19050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 userDrawn="1"/>
        </p:nvCxnSpPr>
        <p:spPr>
          <a:xfrm>
            <a:off x="11295465" y="6561060"/>
            <a:ext cx="482599" cy="0"/>
          </a:xfrm>
          <a:prstGeom prst="line">
            <a:avLst/>
          </a:prstGeom>
          <a:ln w="19050">
            <a:solidFill>
              <a:srgbClr val="D04D6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 userDrawn="1"/>
        </p:nvSpPr>
        <p:spPr>
          <a:xfrm>
            <a:off x="11014701" y="6561348"/>
            <a:ext cx="638140" cy="253916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lvl="0" algn="r"/>
            <a:fld id="{CD11B835-C8C7-43F8-9A40-E6B116444874}" type="slidenum">
              <a:rPr lang="ko-KR" altLang="en-US" sz="1050" b="1" smtClean="0">
                <a:solidFill>
                  <a:srgbClr val="D04D6F"/>
                </a:solidFill>
                <a:latin typeface="Noto Sans CJK JP Bold" pitchFamily="34" charset="-127"/>
                <a:ea typeface="Noto Sans CJK JP Bold" pitchFamily="34" charset="-127"/>
              </a:rPr>
              <a:pPr lvl="0" algn="r"/>
              <a:t>‹#›</a:t>
            </a:fld>
            <a:endParaRPr lang="ko-KR" altLang="en-US" sz="1050" b="1" dirty="0">
              <a:solidFill>
                <a:srgbClr val="D04D6F"/>
              </a:solidFill>
              <a:latin typeface="Noto Sans CJK JP Bold" pitchFamily="34" charset="-127"/>
              <a:ea typeface="Noto Sans CJK JP Bold" pitchFamily="34" charset="-127"/>
            </a:endParaRPr>
          </a:p>
        </p:txBody>
      </p:sp>
      <p:sp>
        <p:nvSpPr>
          <p:cNvPr id="17" name="바닥글 개체 틀 13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  <a:prstGeom prst="rect">
            <a:avLst/>
          </a:prstGeom>
        </p:spPr>
        <p:txBody>
          <a:bodyPr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Noto Sans CJK JP Bold" pitchFamily="34" charset="-127"/>
                <a:ea typeface="Noto Sans CJK JP Bold" pitchFamily="34" charset="-127"/>
              </a:defRPr>
            </a:lvl1pPr>
          </a:lstStyle>
          <a:p>
            <a:r>
              <a:rPr lang="en-US" altLang="ko-KR" dirty="0" smtClean="0"/>
              <a:t>Copyrightⓒ2018 by SK </a:t>
            </a:r>
            <a:r>
              <a:rPr lang="en-US" altLang="ko-KR" dirty="0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13774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3524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3025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3243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1337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289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527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28462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5917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F28BC-14D5-3847-84E8-A484DAC07DA1}" type="datetimeFigureOut">
              <a:rPr kumimoji="1" lang="ko-KR" altLang="en-US" smtClean="0"/>
              <a:t>2018. 8. 28.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C40F8-1E7E-5443-A8D6-F42CE9C5FA4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528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6" r:id="rId1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13.png"/><Relationship Id="rId8" Type="http://schemas.openxmlformats.org/officeDocument/2006/relationships/image" Target="../media/image14.jpeg"/><Relationship Id="rId9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recommendation-service:8080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recommendation-service:8080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recommendation-service:8080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recommendation-service:8080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텍스트 개체 틀 107"/>
          <p:cNvSpPr>
            <a:spLocks noGrp="1"/>
          </p:cNvSpPr>
          <p:nvPr>
            <p:ph type="body" sz="quarter" idx="10"/>
          </p:nvPr>
        </p:nvSpPr>
        <p:spPr>
          <a:xfrm>
            <a:off x="722334" y="1212348"/>
            <a:ext cx="8245012" cy="976921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altLang="ko-KR" dirty="0" err="1" smtClean="0"/>
              <a:t>Istio</a:t>
            </a:r>
            <a:r>
              <a:rPr lang="ko-KR" altLang="en-US" dirty="0" smtClean="0"/>
              <a:t>를 활용한 </a:t>
            </a:r>
            <a:endParaRPr lang="en-US" altLang="ko-KR" dirty="0" smtClean="0"/>
          </a:p>
          <a:p>
            <a:r>
              <a:rPr lang="en-US" altLang="ko-KR" dirty="0" smtClean="0"/>
              <a:t>Service Mesh </a:t>
            </a:r>
            <a:r>
              <a:rPr lang="ko-KR" altLang="en-US" dirty="0" smtClean="0"/>
              <a:t>구성하기</a:t>
            </a:r>
            <a:endParaRPr lang="en-US" altLang="ko-KR" dirty="0"/>
          </a:p>
        </p:txBody>
      </p:sp>
      <p:sp>
        <p:nvSpPr>
          <p:cNvPr id="109" name="텍스트 개체 틀 108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 smtClean="0"/>
              <a:t>V.1.0.0</a:t>
            </a:r>
            <a:endParaRPr lang="ko-KR" altLang="en-US" dirty="0"/>
          </a:p>
        </p:txBody>
      </p:sp>
      <p:sp>
        <p:nvSpPr>
          <p:cNvPr id="110" name="텍스트 개체 틀 109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 smtClean="0"/>
              <a:t>2018.08.20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8374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´ë ¨ ì´ë¯¸ì§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524" y="4214924"/>
            <a:ext cx="2104440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601" y="4801758"/>
            <a:ext cx="3237846" cy="679548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1918" y="1750988"/>
            <a:ext cx="2311046" cy="2289175"/>
          </a:xfrm>
          <a:prstGeom prst="rect">
            <a:avLst/>
          </a:prstGeom>
        </p:spPr>
      </p:pic>
      <p:pic>
        <p:nvPicPr>
          <p:cNvPr id="1048" name="Picture 24" descr="stioì ëí ì´ë¯¸ì§ ê²ìê²°ê³¼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907" y="2033785"/>
            <a:ext cx="3576540" cy="187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smtClean="0"/>
              <a:t>Service </a:t>
            </a:r>
            <a:r>
              <a:rPr lang="en-US" altLang="ko-KR" sz="1400" dirty="0"/>
              <a:t>Mesh </a:t>
            </a:r>
            <a:r>
              <a:rPr lang="ko-KR" altLang="en-US" sz="1400" dirty="0" smtClean="0"/>
              <a:t> 구현체 </a:t>
            </a:r>
            <a:r>
              <a:rPr lang="en-US" altLang="ko-KR" sz="1400" dirty="0" smtClean="0"/>
              <a:t>(</a:t>
            </a:r>
            <a:r>
              <a:rPr lang="en-US" altLang="ko-KR" sz="1400" dirty="0">
                <a:latin typeface="Noto Sans" charset="0"/>
                <a:ea typeface="Noto Sans" charset="0"/>
                <a:cs typeface="Noto Sans" charset="0"/>
              </a:rPr>
              <a:t>Envoy, </a:t>
            </a:r>
            <a:r>
              <a:rPr lang="en-US" altLang="ko-KR" sz="1400" dirty="0" err="1">
                <a:latin typeface="Noto Sans" charset="0"/>
                <a:ea typeface="Noto Sans" charset="0"/>
                <a:cs typeface="Noto Sans" charset="0"/>
              </a:rPr>
              <a:t>Linkerd</a:t>
            </a:r>
            <a:r>
              <a:rPr lang="en-US" altLang="ko-KR" sz="1400" dirty="0">
                <a:latin typeface="Noto Sans" charset="0"/>
                <a:ea typeface="Noto Sans" charset="0"/>
                <a:cs typeface="Noto Sans" charset="0"/>
              </a:rPr>
              <a:t> -&gt; </a:t>
            </a:r>
            <a:r>
              <a:rPr lang="en-US" altLang="ko-KR" sz="1400" dirty="0" err="1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sz="1400" dirty="0">
                <a:latin typeface="Noto Sans" charset="0"/>
                <a:ea typeface="Noto Sans" charset="0"/>
                <a:cs typeface="Noto Sans" charset="0"/>
              </a:rPr>
              <a:t>, 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Conduit</a:t>
            </a:r>
            <a:r>
              <a:rPr lang="en-US" altLang="ko-KR" sz="1400" dirty="0" smtClean="0"/>
              <a:t>)</a:t>
            </a:r>
            <a:r>
              <a:rPr lang="ko-KR" altLang="en-US" sz="1400" dirty="0" smtClean="0"/>
              <a:t> 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" name="AutoShape 6" descr="onduit service mesh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AutoShape 8" descr="onduit service mesh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AutoShape 10" descr="onduit service mesh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304800" y="30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AutoShape 14" descr="onduit service mesh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57200" y="457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9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3.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Service Mesh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구현체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2051895" y="1538606"/>
            <a:ext cx="7582023" cy="4619418"/>
            <a:chOff x="2051895" y="1538606"/>
            <a:chExt cx="7582023" cy="4619418"/>
          </a:xfrm>
        </p:grpSpPr>
        <p:pic>
          <p:nvPicPr>
            <p:cNvPr id="27" name="Picture 4" descr="stio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51895" y="1538606"/>
              <a:ext cx="7582023" cy="46194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그림 3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26566" y="2636647"/>
              <a:ext cx="1819151" cy="899580"/>
            </a:xfrm>
            <a:prstGeom prst="rect">
              <a:avLst/>
            </a:prstGeom>
          </p:spPr>
        </p:pic>
      </p:grpSp>
      <p:sp>
        <p:nvSpPr>
          <p:cNvPr id="17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0613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smtClean="0"/>
              <a:t>Service Mesh </a:t>
            </a:r>
            <a:r>
              <a:rPr lang="ko-KR" altLang="en-US" sz="1400" dirty="0" smtClean="0"/>
              <a:t>와 </a:t>
            </a:r>
            <a:r>
              <a:rPr lang="en-US" altLang="ko-KR" sz="1400" dirty="0" smtClean="0"/>
              <a:t>SOA </a:t>
            </a:r>
            <a:r>
              <a:rPr lang="mr-IN" altLang="ko-KR" sz="1400" dirty="0" smtClean="0"/>
              <a:t>–</a:t>
            </a:r>
            <a:r>
              <a:rPr lang="en-US" altLang="ko-KR" sz="1400" dirty="0" smtClean="0"/>
              <a:t> ESB </a:t>
            </a:r>
            <a:r>
              <a:rPr lang="ko-KR" altLang="en-US" sz="1400" dirty="0" smtClean="0"/>
              <a:t>의 비교</a:t>
            </a:r>
            <a:r>
              <a:rPr lang="en-US" altLang="ko-KR" sz="1400" dirty="0" smtClean="0"/>
              <a:t> 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2554598" y="1533373"/>
            <a:ext cx="6603695" cy="4824573"/>
            <a:chOff x="1583043" y="889330"/>
            <a:chExt cx="6574313" cy="5413322"/>
          </a:xfrm>
        </p:grpSpPr>
        <p:grpSp>
          <p:nvGrpSpPr>
            <p:cNvPr id="8" name="그룹 7"/>
            <p:cNvGrpSpPr/>
            <p:nvPr/>
          </p:nvGrpSpPr>
          <p:grpSpPr>
            <a:xfrm>
              <a:off x="1897983" y="3702339"/>
              <a:ext cx="6074031" cy="2600313"/>
              <a:chOff x="488504" y="1052736"/>
              <a:chExt cx="8892988" cy="3807120"/>
            </a:xfrm>
          </p:grpSpPr>
          <p:grpSp>
            <p:nvGrpSpPr>
              <p:cNvPr id="10" name="그룹 9"/>
              <p:cNvGrpSpPr/>
              <p:nvPr/>
            </p:nvGrpSpPr>
            <p:grpSpPr>
              <a:xfrm>
                <a:off x="488504" y="1052736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189" name="그룹 188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198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199" name="그룹 198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200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201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202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190" name="그룹 189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195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96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97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191" name="직선 연결선[R] 190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92" name="직사각형 191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194" name="TextBox 193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grpSp>
            <p:nvGrpSpPr>
              <p:cNvPr id="11" name="그룹 10"/>
              <p:cNvGrpSpPr/>
              <p:nvPr/>
            </p:nvGrpSpPr>
            <p:grpSpPr>
              <a:xfrm>
                <a:off x="2809107" y="1060078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175" name="그룹 174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184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185" name="그룹 184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186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87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88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176" name="그룹 175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181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82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83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177" name="직선 연결선[R] 176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78" name="직사각형 177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179" name="TextBox 178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180" name="TextBox 179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grpSp>
            <p:nvGrpSpPr>
              <p:cNvPr id="12" name="그룹 11"/>
              <p:cNvGrpSpPr/>
              <p:nvPr/>
            </p:nvGrpSpPr>
            <p:grpSpPr>
              <a:xfrm>
                <a:off x="5118535" y="1060078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161" name="그룹 160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170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171" name="그룹 170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172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73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74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162" name="그룹 161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167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68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69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163" name="직선 연결선[R] 162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64" name="직사각형 163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165" name="TextBox 164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166" name="TextBox 165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grpSp>
            <p:nvGrpSpPr>
              <p:cNvPr id="13" name="그룹 12"/>
              <p:cNvGrpSpPr/>
              <p:nvPr/>
            </p:nvGrpSpPr>
            <p:grpSpPr>
              <a:xfrm>
                <a:off x="7427760" y="1067420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147" name="그룹 146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156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157" name="그룹 156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158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59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60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148" name="그룹 147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153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54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55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149" name="직선 연결선[R] 148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50" name="직사각형 149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151" name="TextBox 150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152" name="TextBox 151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grpSp>
            <p:nvGrpSpPr>
              <p:cNvPr id="14" name="그룹 13"/>
              <p:cNvGrpSpPr/>
              <p:nvPr/>
            </p:nvGrpSpPr>
            <p:grpSpPr>
              <a:xfrm>
                <a:off x="488504" y="2383890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133" name="그룹 132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142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143" name="그룹 142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144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45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46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134" name="그룹 133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139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40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41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135" name="직선 연결선[R] 134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36" name="직사각형 135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137" name="TextBox 136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138" name="TextBox 137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grpSp>
            <p:nvGrpSpPr>
              <p:cNvPr id="15" name="그룹 14"/>
              <p:cNvGrpSpPr/>
              <p:nvPr/>
            </p:nvGrpSpPr>
            <p:grpSpPr>
              <a:xfrm>
                <a:off x="2809107" y="2391232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119" name="그룹 118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128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129" name="그룹 128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130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31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32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120" name="그룹 119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125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26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27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121" name="직선 연결선[R] 120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22" name="직사각형 121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123" name="TextBox 122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124" name="TextBox 123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grpSp>
            <p:nvGrpSpPr>
              <p:cNvPr id="16" name="그룹 15"/>
              <p:cNvGrpSpPr/>
              <p:nvPr/>
            </p:nvGrpSpPr>
            <p:grpSpPr>
              <a:xfrm>
                <a:off x="5118535" y="2391232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105" name="그룹 104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114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115" name="그룹 114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116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17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18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106" name="그룹 105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111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12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13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107" name="직선 연결선[R] 106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08" name="직사각형 107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109" name="TextBox 108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110" name="TextBox 109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grpSp>
            <p:nvGrpSpPr>
              <p:cNvPr id="17" name="그룹 16"/>
              <p:cNvGrpSpPr/>
              <p:nvPr/>
            </p:nvGrpSpPr>
            <p:grpSpPr>
              <a:xfrm>
                <a:off x="7427760" y="2398574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91" name="그룹 90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100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101" name="그룹 100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102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03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104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92" name="그룹 91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97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98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99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93" name="직선 연결선[R] 92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94" name="직사각형 93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95" name="TextBox 94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96" name="TextBox 95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grpSp>
            <p:nvGrpSpPr>
              <p:cNvPr id="18" name="그룹 17"/>
              <p:cNvGrpSpPr/>
              <p:nvPr/>
            </p:nvGrpSpPr>
            <p:grpSpPr>
              <a:xfrm>
                <a:off x="488504" y="3752042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77" name="그룹 76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86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87" name="그룹 86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88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89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90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78" name="그룹 77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83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84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85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79" name="직선 연결선[R] 78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80" name="직사각형 79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82" name="TextBox 81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grpSp>
            <p:nvGrpSpPr>
              <p:cNvPr id="19" name="그룹 18"/>
              <p:cNvGrpSpPr/>
              <p:nvPr/>
            </p:nvGrpSpPr>
            <p:grpSpPr>
              <a:xfrm>
                <a:off x="2809107" y="3759384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63" name="그룹 62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72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73" name="그룹 72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74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75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76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64" name="그룹 63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69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70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71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65" name="직선 연결선[R] 64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66" name="직사각형 65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67" name="TextBox 66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grpSp>
            <p:nvGrpSpPr>
              <p:cNvPr id="20" name="그룹 19"/>
              <p:cNvGrpSpPr/>
              <p:nvPr/>
            </p:nvGrpSpPr>
            <p:grpSpPr>
              <a:xfrm>
                <a:off x="5118535" y="3759384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49" name="그룹 48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58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59" name="그룹 58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60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61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62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50" name="그룹 49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55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56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57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51" name="직선 연결선[R] 50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52" name="직사각형 51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grpSp>
            <p:nvGrpSpPr>
              <p:cNvPr id="21" name="그룹 20"/>
              <p:cNvGrpSpPr/>
              <p:nvPr/>
            </p:nvGrpSpPr>
            <p:grpSpPr>
              <a:xfrm>
                <a:off x="7427760" y="3766726"/>
                <a:ext cx="1953732" cy="1093130"/>
                <a:chOff x="1878502" y="2063365"/>
                <a:chExt cx="3146505" cy="1936546"/>
              </a:xfrm>
            </p:grpSpPr>
            <p:grpSp>
              <p:nvGrpSpPr>
                <p:cNvPr id="35" name="그룹 34"/>
                <p:cNvGrpSpPr/>
                <p:nvPr/>
              </p:nvGrpSpPr>
              <p:grpSpPr>
                <a:xfrm>
                  <a:off x="2000672" y="2240868"/>
                  <a:ext cx="1243760" cy="1242449"/>
                  <a:chOff x="5457056" y="1919288"/>
                  <a:chExt cx="1504950" cy="1503363"/>
                </a:xfrm>
              </p:grpSpPr>
              <p:sp>
                <p:nvSpPr>
                  <p:cNvPr id="44" name="Oval 6"/>
                  <p:cNvSpPr>
                    <a:spLocks noChangeArrowheads="1"/>
                  </p:cNvSpPr>
                  <p:nvPr/>
                </p:nvSpPr>
                <p:spPr bwMode="auto">
                  <a:xfrm>
                    <a:off x="5457056" y="1919288"/>
                    <a:ext cx="1504950" cy="1503363"/>
                  </a:xfrm>
                  <a:prstGeom prst="ellipse">
                    <a:avLst/>
                  </a:prstGeom>
                  <a:solidFill>
                    <a:srgbClr val="6D6E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grpSp>
                <p:nvGrpSpPr>
                  <p:cNvPr id="45" name="그룹 44"/>
                  <p:cNvGrpSpPr/>
                  <p:nvPr/>
                </p:nvGrpSpPr>
                <p:grpSpPr>
                  <a:xfrm>
                    <a:off x="5946006" y="2381251"/>
                    <a:ext cx="527051" cy="612775"/>
                    <a:chOff x="11277600" y="2381251"/>
                    <a:chExt cx="527051" cy="612775"/>
                  </a:xfrm>
                </p:grpSpPr>
                <p:sp>
                  <p:nvSpPr>
                    <p:cNvPr id="46" name="Freeform 64"/>
                    <p:cNvSpPr>
                      <a:spLocks/>
                    </p:cNvSpPr>
                    <p:nvPr/>
                  </p:nvSpPr>
                  <p:spPr bwMode="auto">
                    <a:xfrm>
                      <a:off x="11296650" y="2381251"/>
                      <a:ext cx="493713" cy="282575"/>
                    </a:xfrm>
                    <a:custGeom>
                      <a:avLst/>
                      <a:gdLst>
                        <a:gd name="T0" fmla="*/ 66 w 131"/>
                        <a:gd name="T1" fmla="*/ 0 h 75"/>
                        <a:gd name="T2" fmla="*/ 65 w 131"/>
                        <a:gd name="T3" fmla="*/ 0 h 75"/>
                        <a:gd name="T4" fmla="*/ 65 w 131"/>
                        <a:gd name="T5" fmla="*/ 0 h 75"/>
                        <a:gd name="T6" fmla="*/ 0 w 131"/>
                        <a:gd name="T7" fmla="*/ 38 h 75"/>
                        <a:gd name="T8" fmla="*/ 1 w 131"/>
                        <a:gd name="T9" fmla="*/ 39 h 75"/>
                        <a:gd name="T10" fmla="*/ 65 w 131"/>
                        <a:gd name="T11" fmla="*/ 75 h 75"/>
                        <a:gd name="T12" fmla="*/ 131 w 131"/>
                        <a:gd name="T13" fmla="*/ 39 h 75"/>
                        <a:gd name="T14" fmla="*/ 66 w 131"/>
                        <a:gd name="T15" fmla="*/ 0 h 7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</a:cxnLst>
                      <a:rect l="0" t="0" r="r" b="b"/>
                      <a:pathLst>
                        <a:path w="131" h="75">
                          <a:moveTo>
                            <a:pt x="66" y="0"/>
                          </a:move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65" y="0"/>
                            <a:pt x="65" y="0"/>
                            <a:pt x="65" y="0"/>
                          </a:cubicBezTo>
                          <a:cubicBezTo>
                            <a:pt x="0" y="38"/>
                            <a:pt x="0" y="38"/>
                            <a:pt x="0" y="38"/>
                          </a:cubicBezTo>
                          <a:cubicBezTo>
                            <a:pt x="1" y="38"/>
                            <a:pt x="1" y="38"/>
                            <a:pt x="1" y="39"/>
                          </a:cubicBezTo>
                          <a:cubicBezTo>
                            <a:pt x="65" y="75"/>
                            <a:pt x="65" y="75"/>
                            <a:pt x="65" y="75"/>
                          </a:cubicBezTo>
                          <a:cubicBezTo>
                            <a:pt x="131" y="39"/>
                            <a:pt x="131" y="39"/>
                            <a:pt x="131" y="39"/>
                          </a:cubicBezTo>
                          <a:lnTo>
                            <a:pt x="6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47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11277600" y="2578101"/>
                      <a:ext cx="238125" cy="415925"/>
                    </a:xfrm>
                    <a:custGeom>
                      <a:avLst/>
                      <a:gdLst>
                        <a:gd name="T0" fmla="*/ 0 w 63"/>
                        <a:gd name="T1" fmla="*/ 72 h 111"/>
                        <a:gd name="T2" fmla="*/ 1 w 63"/>
                        <a:gd name="T3" fmla="*/ 74 h 111"/>
                        <a:gd name="T4" fmla="*/ 63 w 63"/>
                        <a:gd name="T5" fmla="*/ 111 h 111"/>
                        <a:gd name="T6" fmla="*/ 63 w 63"/>
                        <a:gd name="T7" fmla="*/ 35 h 111"/>
                        <a:gd name="T8" fmla="*/ 0 w 63"/>
                        <a:gd name="T9" fmla="*/ 0 h 111"/>
                        <a:gd name="T10" fmla="*/ 0 w 63"/>
                        <a:gd name="T11" fmla="*/ 72 h 1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1">
                          <a:moveTo>
                            <a:pt x="0" y="72"/>
                          </a:moveTo>
                          <a:cubicBezTo>
                            <a:pt x="0" y="73"/>
                            <a:pt x="1" y="73"/>
                            <a:pt x="1" y="74"/>
                          </a:cubicBezTo>
                          <a:cubicBezTo>
                            <a:pt x="63" y="111"/>
                            <a:pt x="63" y="111"/>
                            <a:pt x="63" y="111"/>
                          </a:cubicBezTo>
                          <a:cubicBezTo>
                            <a:pt x="63" y="35"/>
                            <a:pt x="63" y="35"/>
                            <a:pt x="63" y="35"/>
                          </a:cubicBezTo>
                          <a:cubicBezTo>
                            <a:pt x="0" y="0"/>
                            <a:pt x="0" y="0"/>
                            <a:pt x="0" y="0"/>
                          </a:cubicBezTo>
                          <a:lnTo>
                            <a:pt x="0" y="72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  <p:sp>
                  <p:nvSpPr>
                    <p:cNvPr id="48" name="Freeform 66"/>
                    <p:cNvSpPr>
                      <a:spLocks/>
                    </p:cNvSpPr>
                    <p:nvPr/>
                  </p:nvSpPr>
                  <p:spPr bwMode="auto">
                    <a:xfrm>
                      <a:off x="11568113" y="2581276"/>
                      <a:ext cx="236538" cy="412750"/>
                    </a:xfrm>
                    <a:custGeom>
                      <a:avLst/>
                      <a:gdLst>
                        <a:gd name="T0" fmla="*/ 0 w 63"/>
                        <a:gd name="T1" fmla="*/ 110 h 110"/>
                        <a:gd name="T2" fmla="*/ 63 w 63"/>
                        <a:gd name="T3" fmla="*/ 73 h 110"/>
                        <a:gd name="T4" fmla="*/ 63 w 63"/>
                        <a:gd name="T5" fmla="*/ 71 h 110"/>
                        <a:gd name="T6" fmla="*/ 63 w 63"/>
                        <a:gd name="T7" fmla="*/ 0 h 110"/>
                        <a:gd name="T8" fmla="*/ 0 w 63"/>
                        <a:gd name="T9" fmla="*/ 35 h 110"/>
                        <a:gd name="T10" fmla="*/ 0 w 63"/>
                        <a:gd name="T11" fmla="*/ 110 h 11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63" h="110">
                          <a:moveTo>
                            <a:pt x="0" y="110"/>
                          </a:moveTo>
                          <a:cubicBezTo>
                            <a:pt x="63" y="73"/>
                            <a:pt x="63" y="73"/>
                            <a:pt x="63" y="73"/>
                          </a:cubicBezTo>
                          <a:cubicBezTo>
                            <a:pt x="63" y="72"/>
                            <a:pt x="63" y="72"/>
                            <a:pt x="63" y="71"/>
                          </a:cubicBezTo>
                          <a:cubicBezTo>
                            <a:pt x="63" y="0"/>
                            <a:pt x="63" y="0"/>
                            <a:pt x="63" y="0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lnTo>
                            <a:pt x="0" y="11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ko-KR" altLang="en-US" sz="600"/>
                    </a:p>
                  </p:txBody>
                </p:sp>
              </p:grpSp>
            </p:grpSp>
            <p:grpSp>
              <p:nvGrpSpPr>
                <p:cNvPr id="36" name="그룹 35"/>
                <p:cNvGrpSpPr/>
                <p:nvPr/>
              </p:nvGrpSpPr>
              <p:grpSpPr>
                <a:xfrm>
                  <a:off x="3648523" y="2063365"/>
                  <a:ext cx="1285875" cy="1617663"/>
                  <a:chOff x="7998556" y="1700808"/>
                  <a:chExt cx="1285875" cy="1617663"/>
                </a:xfrm>
              </p:grpSpPr>
              <p:sp>
                <p:nvSpPr>
                  <p:cNvPr id="41" name="Freeform 95"/>
                  <p:cNvSpPr>
                    <a:spLocks/>
                  </p:cNvSpPr>
                  <p:nvPr/>
                </p:nvSpPr>
                <p:spPr bwMode="auto">
                  <a:xfrm>
                    <a:off x="7998556" y="1700808"/>
                    <a:ext cx="1285875" cy="1617663"/>
                  </a:xfrm>
                  <a:custGeom>
                    <a:avLst/>
                    <a:gdLst>
                      <a:gd name="T0" fmla="*/ 0 w 342"/>
                      <a:gd name="T1" fmla="*/ 218 h 430"/>
                      <a:gd name="T2" fmla="*/ 272 w 342"/>
                      <a:gd name="T3" fmla="*/ 331 h 430"/>
                      <a:gd name="T4" fmla="*/ 342 w 342"/>
                      <a:gd name="T5" fmla="*/ 218 h 430"/>
                      <a:gd name="T6" fmla="*/ 284 w 342"/>
                      <a:gd name="T7" fmla="*/ 118 h 430"/>
                      <a:gd name="T8" fmla="*/ 0 w 342"/>
                      <a:gd name="T9" fmla="*/ 218 h 4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2" h="430">
                        <a:moveTo>
                          <a:pt x="0" y="218"/>
                        </a:moveTo>
                        <a:cubicBezTo>
                          <a:pt x="0" y="361"/>
                          <a:pt x="172" y="430"/>
                          <a:pt x="272" y="331"/>
                        </a:cubicBezTo>
                        <a:cubicBezTo>
                          <a:pt x="300" y="302"/>
                          <a:pt x="321" y="253"/>
                          <a:pt x="342" y="218"/>
                        </a:cubicBezTo>
                        <a:cubicBezTo>
                          <a:pt x="321" y="183"/>
                          <a:pt x="306" y="147"/>
                          <a:pt x="284" y="118"/>
                        </a:cubicBezTo>
                        <a:cubicBezTo>
                          <a:pt x="192" y="0"/>
                          <a:pt x="0" y="65"/>
                          <a:pt x="0" y="218"/>
                        </a:cubicBezTo>
                        <a:close/>
                      </a:path>
                    </a:pathLst>
                  </a:custGeom>
                  <a:solidFill>
                    <a:srgbClr val="D9718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42" name="Freeform 138"/>
                  <p:cNvSpPr>
                    <a:spLocks/>
                  </p:cNvSpPr>
                  <p:nvPr/>
                </p:nvSpPr>
                <p:spPr bwMode="auto">
                  <a:xfrm>
                    <a:off x="8408131" y="2320925"/>
                    <a:ext cx="693738" cy="330200"/>
                  </a:xfrm>
                  <a:custGeom>
                    <a:avLst/>
                    <a:gdLst>
                      <a:gd name="T0" fmla="*/ 167 w 184"/>
                      <a:gd name="T1" fmla="*/ 55 h 88"/>
                      <a:gd name="T2" fmla="*/ 184 w 184"/>
                      <a:gd name="T3" fmla="*/ 45 h 88"/>
                      <a:gd name="T4" fmla="*/ 184 w 184"/>
                      <a:gd name="T5" fmla="*/ 44 h 88"/>
                      <a:gd name="T6" fmla="*/ 167 w 184"/>
                      <a:gd name="T7" fmla="*/ 34 h 88"/>
                      <a:gd name="T8" fmla="*/ 166 w 184"/>
                      <a:gd name="T9" fmla="*/ 41 h 88"/>
                      <a:gd name="T10" fmla="*/ 135 w 184"/>
                      <a:gd name="T11" fmla="*/ 34 h 88"/>
                      <a:gd name="T12" fmla="*/ 167 w 184"/>
                      <a:gd name="T13" fmla="*/ 13 h 88"/>
                      <a:gd name="T14" fmla="*/ 172 w 184"/>
                      <a:gd name="T15" fmla="*/ 19 h 88"/>
                      <a:gd name="T16" fmla="*/ 182 w 184"/>
                      <a:gd name="T17" fmla="*/ 2 h 88"/>
                      <a:gd name="T18" fmla="*/ 181 w 184"/>
                      <a:gd name="T19" fmla="*/ 0 h 88"/>
                      <a:gd name="T20" fmla="*/ 168 w 184"/>
                      <a:gd name="T21" fmla="*/ 0 h 88"/>
                      <a:gd name="T22" fmla="*/ 161 w 184"/>
                      <a:gd name="T23" fmla="*/ 2 h 88"/>
                      <a:gd name="T24" fmla="*/ 164 w 184"/>
                      <a:gd name="T25" fmla="*/ 7 h 88"/>
                      <a:gd name="T26" fmla="*/ 135 w 184"/>
                      <a:gd name="T27" fmla="*/ 26 h 88"/>
                      <a:gd name="T28" fmla="*/ 118 w 184"/>
                      <a:gd name="T29" fmla="*/ 8 h 88"/>
                      <a:gd name="T30" fmla="*/ 0 w 184"/>
                      <a:gd name="T31" fmla="*/ 24 h 88"/>
                      <a:gd name="T32" fmla="*/ 9 w 184"/>
                      <a:gd name="T33" fmla="*/ 30 h 88"/>
                      <a:gd name="T34" fmla="*/ 18 w 184"/>
                      <a:gd name="T35" fmla="*/ 17 h 88"/>
                      <a:gd name="T36" fmla="*/ 126 w 184"/>
                      <a:gd name="T37" fmla="*/ 25 h 88"/>
                      <a:gd name="T38" fmla="*/ 126 w 184"/>
                      <a:gd name="T39" fmla="*/ 40 h 88"/>
                      <a:gd name="T40" fmla="*/ 126 w 184"/>
                      <a:gd name="T41" fmla="*/ 48 h 88"/>
                      <a:gd name="T42" fmla="*/ 126 w 184"/>
                      <a:gd name="T43" fmla="*/ 57 h 88"/>
                      <a:gd name="T44" fmla="*/ 118 w 184"/>
                      <a:gd name="T45" fmla="*/ 79 h 88"/>
                      <a:gd name="T46" fmla="*/ 9 w 184"/>
                      <a:gd name="T47" fmla="*/ 70 h 88"/>
                      <a:gd name="T48" fmla="*/ 5 w 184"/>
                      <a:gd name="T49" fmla="*/ 63 h 88"/>
                      <a:gd name="T50" fmla="*/ 0 w 184"/>
                      <a:gd name="T51" fmla="*/ 70 h 88"/>
                      <a:gd name="T52" fmla="*/ 118 w 184"/>
                      <a:gd name="T53" fmla="*/ 88 h 88"/>
                      <a:gd name="T54" fmla="*/ 135 w 184"/>
                      <a:gd name="T55" fmla="*/ 63 h 88"/>
                      <a:gd name="T56" fmla="*/ 159 w 184"/>
                      <a:gd name="T57" fmla="*/ 84 h 88"/>
                      <a:gd name="T58" fmla="*/ 160 w 184"/>
                      <a:gd name="T59" fmla="*/ 86 h 88"/>
                      <a:gd name="T60" fmla="*/ 180 w 184"/>
                      <a:gd name="T61" fmla="*/ 85 h 88"/>
                      <a:gd name="T62" fmla="*/ 171 w 184"/>
                      <a:gd name="T63" fmla="*/ 68 h 88"/>
                      <a:gd name="T64" fmla="*/ 169 w 184"/>
                      <a:gd name="T65" fmla="*/ 68 h 88"/>
                      <a:gd name="T66" fmla="*/ 165 w 184"/>
                      <a:gd name="T67" fmla="*/ 74 h 88"/>
                      <a:gd name="T68" fmla="*/ 135 w 184"/>
                      <a:gd name="T69" fmla="*/ 48 h 88"/>
                      <a:gd name="T70" fmla="*/ 166 w 184"/>
                      <a:gd name="T71" fmla="*/ 48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84" h="88">
                        <a:moveTo>
                          <a:pt x="166" y="55"/>
                        </a:moveTo>
                        <a:cubicBezTo>
                          <a:pt x="166" y="55"/>
                          <a:pt x="166" y="55"/>
                          <a:pt x="167" y="55"/>
                        </a:cubicBezTo>
                        <a:cubicBezTo>
                          <a:pt x="167" y="56"/>
                          <a:pt x="168" y="55"/>
                          <a:pt x="168" y="5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5"/>
                          <a:pt x="184" y="45"/>
                          <a:pt x="184" y="45"/>
                        </a:cubicBezTo>
                        <a:cubicBezTo>
                          <a:pt x="184" y="44"/>
                          <a:pt x="184" y="44"/>
                          <a:pt x="184" y="44"/>
                        </a:cubicBezTo>
                        <a:cubicBezTo>
                          <a:pt x="168" y="35"/>
                          <a:pt x="168" y="35"/>
                          <a:pt x="168" y="35"/>
                        </a:cubicBezTo>
                        <a:cubicBezTo>
                          <a:pt x="168" y="34"/>
                          <a:pt x="167" y="34"/>
                          <a:pt x="167" y="34"/>
                        </a:cubicBezTo>
                        <a:cubicBezTo>
                          <a:pt x="166" y="35"/>
                          <a:pt x="166" y="35"/>
                          <a:pt x="166" y="35"/>
                        </a:cubicBezTo>
                        <a:cubicBezTo>
                          <a:pt x="166" y="41"/>
                          <a:pt x="166" y="41"/>
                          <a:pt x="166" y="41"/>
                        </a:cubicBezTo>
                        <a:cubicBezTo>
                          <a:pt x="135" y="41"/>
                          <a:pt x="135" y="41"/>
                          <a:pt x="135" y="41"/>
                        </a:cubicBezTo>
                        <a:cubicBezTo>
                          <a:pt x="135" y="34"/>
                          <a:pt x="135" y="34"/>
                          <a:pt x="135" y="34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67" y="13"/>
                          <a:pt x="167" y="13"/>
                          <a:pt x="167" y="13"/>
                        </a:cubicBezTo>
                        <a:cubicBezTo>
                          <a:pt x="172" y="18"/>
                          <a:pt x="172" y="18"/>
                          <a:pt x="172" y="18"/>
                        </a:cubicBezTo>
                        <a:cubicBezTo>
                          <a:pt x="172" y="19"/>
                          <a:pt x="172" y="19"/>
                          <a:pt x="172" y="19"/>
                        </a:cubicBezTo>
                        <a:cubicBezTo>
                          <a:pt x="173" y="18"/>
                          <a:pt x="173" y="18"/>
                          <a:pt x="173" y="18"/>
                        </a:cubicBezTo>
                        <a:cubicBezTo>
                          <a:pt x="182" y="2"/>
                          <a:pt x="182" y="2"/>
                          <a:pt x="182" y="2"/>
                        </a:cubicBezTo>
                        <a:cubicBezTo>
                          <a:pt x="182" y="1"/>
                          <a:pt x="182" y="1"/>
                          <a:pt x="182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0"/>
                          <a:pt x="168" y="0"/>
                          <a:pt x="168" y="0"/>
                        </a:cubicBezTo>
                        <a:cubicBezTo>
                          <a:pt x="161" y="1"/>
                          <a:pt x="161" y="1"/>
                          <a:pt x="161" y="1"/>
                        </a:cubicBezTo>
                        <a:cubicBezTo>
                          <a:pt x="161" y="1"/>
                          <a:pt x="161" y="1"/>
                          <a:pt x="161" y="2"/>
                        </a:cubicBezTo>
                        <a:cubicBezTo>
                          <a:pt x="160" y="2"/>
                          <a:pt x="161" y="3"/>
                          <a:pt x="161" y="3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64" y="7"/>
                          <a:pt x="164" y="7"/>
                          <a:pt x="164" y="7"/>
                        </a:cubicBezTo>
                        <a:cubicBezTo>
                          <a:pt x="135" y="26"/>
                          <a:pt x="135" y="26"/>
                          <a:pt x="135" y="26"/>
                        </a:cubicBezTo>
                        <a:cubicBezTo>
                          <a:pt x="135" y="25"/>
                          <a:pt x="135" y="25"/>
                          <a:pt x="135" y="25"/>
                        </a:cubicBezTo>
                        <a:cubicBezTo>
                          <a:pt x="135" y="16"/>
                          <a:pt x="127" y="8"/>
                          <a:pt x="118" y="8"/>
                        </a:cubicBezTo>
                        <a:cubicBezTo>
                          <a:pt x="18" y="8"/>
                          <a:pt x="18" y="8"/>
                          <a:pt x="18" y="8"/>
                        </a:cubicBezTo>
                        <a:cubicBezTo>
                          <a:pt x="9" y="8"/>
                          <a:pt x="1" y="15"/>
                          <a:pt x="0" y="24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9" y="30"/>
                          <a:pt x="9" y="30"/>
                          <a:pt x="9" y="30"/>
                        </a:cubicBezTo>
                        <a:cubicBezTo>
                          <a:pt x="9" y="25"/>
                          <a:pt x="9" y="25"/>
                          <a:pt x="9" y="25"/>
                        </a:cubicBezTo>
                        <a:cubicBezTo>
                          <a:pt x="9" y="21"/>
                          <a:pt x="13" y="17"/>
                          <a:pt x="18" y="17"/>
                        </a:cubicBezTo>
                        <a:cubicBezTo>
                          <a:pt x="118" y="17"/>
                          <a:pt x="118" y="17"/>
                          <a:pt x="118" y="17"/>
                        </a:cubicBezTo>
                        <a:cubicBezTo>
                          <a:pt x="122" y="17"/>
                          <a:pt x="126" y="21"/>
                          <a:pt x="126" y="25"/>
                        </a:cubicBezTo>
                        <a:cubicBezTo>
                          <a:pt x="126" y="32"/>
                          <a:pt x="126" y="32"/>
                          <a:pt x="126" y="32"/>
                        </a:cubicBezTo>
                        <a:cubicBezTo>
                          <a:pt x="126" y="40"/>
                          <a:pt x="126" y="40"/>
                          <a:pt x="126" y="40"/>
                        </a:cubicBezTo>
                        <a:cubicBezTo>
                          <a:pt x="126" y="41"/>
                          <a:pt x="126" y="41"/>
                          <a:pt x="126" y="41"/>
                        </a:cubicBezTo>
                        <a:cubicBezTo>
                          <a:pt x="126" y="48"/>
                          <a:pt x="126" y="48"/>
                          <a:pt x="126" y="48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26" y="57"/>
                          <a:pt x="126" y="57"/>
                          <a:pt x="126" y="57"/>
                        </a:cubicBezTo>
                        <a:cubicBezTo>
                          <a:pt x="126" y="70"/>
                          <a:pt x="126" y="70"/>
                          <a:pt x="126" y="70"/>
                        </a:cubicBezTo>
                        <a:cubicBezTo>
                          <a:pt x="126" y="75"/>
                          <a:pt x="122" y="79"/>
                          <a:pt x="118" y="79"/>
                        </a:cubicBezTo>
                        <a:cubicBezTo>
                          <a:pt x="18" y="79"/>
                          <a:pt x="18" y="79"/>
                          <a:pt x="18" y="79"/>
                        </a:cubicBezTo>
                        <a:cubicBezTo>
                          <a:pt x="13" y="79"/>
                          <a:pt x="9" y="75"/>
                          <a:pt x="9" y="70"/>
                        </a:cubicBezTo>
                        <a:cubicBezTo>
                          <a:pt x="9" y="60"/>
                          <a:pt x="9" y="60"/>
                          <a:pt x="9" y="60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0" y="66"/>
                          <a:pt x="0" y="66"/>
                          <a:pt x="0" y="66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80"/>
                          <a:pt x="8" y="88"/>
                          <a:pt x="18" y="88"/>
                        </a:cubicBezTo>
                        <a:cubicBezTo>
                          <a:pt x="118" y="88"/>
                          <a:pt x="118" y="88"/>
                          <a:pt x="118" y="88"/>
                        </a:cubicBezTo>
                        <a:cubicBezTo>
                          <a:pt x="127" y="88"/>
                          <a:pt x="135" y="80"/>
                          <a:pt x="135" y="70"/>
                        </a:cubicBezTo>
                        <a:cubicBezTo>
                          <a:pt x="135" y="63"/>
                          <a:pt x="135" y="63"/>
                          <a:pt x="135" y="63"/>
                        </a:cubicBezTo>
                        <a:cubicBezTo>
                          <a:pt x="161" y="80"/>
                          <a:pt x="161" y="80"/>
                          <a:pt x="161" y="80"/>
                        </a:cubicBezTo>
                        <a:cubicBezTo>
                          <a:pt x="159" y="84"/>
                          <a:pt x="159" y="84"/>
                          <a:pt x="159" y="84"/>
                        </a:cubicBezTo>
                        <a:cubicBezTo>
                          <a:pt x="159" y="86"/>
                          <a:pt x="159" y="86"/>
                          <a:pt x="159" y="86"/>
                        </a:cubicBezTo>
                        <a:cubicBezTo>
                          <a:pt x="159" y="86"/>
                          <a:pt x="160" y="86"/>
                          <a:pt x="160" y="86"/>
                        </a:cubicBezTo>
                        <a:cubicBezTo>
                          <a:pt x="179" y="86"/>
                          <a:pt x="179" y="86"/>
                          <a:pt x="179" y="86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80" y="85"/>
                          <a:pt x="180" y="85"/>
                          <a:pt x="180" y="85"/>
                        </a:cubicBezTo>
                        <a:cubicBezTo>
                          <a:pt x="171" y="68"/>
                          <a:pt x="171" y="68"/>
                          <a:pt x="171" y="68"/>
                        </a:cubicBezTo>
                        <a:cubicBezTo>
                          <a:pt x="171" y="68"/>
                          <a:pt x="170" y="68"/>
                          <a:pt x="170" y="67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5" y="73"/>
                          <a:pt x="165" y="73"/>
                          <a:pt x="165" y="73"/>
                        </a:cubicBezTo>
                        <a:cubicBezTo>
                          <a:pt x="165" y="74"/>
                          <a:pt x="165" y="74"/>
                          <a:pt x="165" y="74"/>
                        </a:cubicBezTo>
                        <a:cubicBezTo>
                          <a:pt x="135" y="55"/>
                          <a:pt x="135" y="55"/>
                          <a:pt x="135" y="55"/>
                        </a:cubicBezTo>
                        <a:cubicBezTo>
                          <a:pt x="135" y="48"/>
                          <a:pt x="135" y="48"/>
                          <a:pt x="135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cubicBezTo>
                          <a:pt x="166" y="48"/>
                          <a:pt x="166" y="48"/>
                          <a:pt x="166" y="48"/>
                        </a:cubicBezTo>
                        <a:lnTo>
                          <a:pt x="166" y="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43" name="Freeform 139"/>
                  <p:cNvSpPr>
                    <a:spLocks/>
                  </p:cNvSpPr>
                  <p:nvPr/>
                </p:nvSpPr>
                <p:spPr bwMode="auto">
                  <a:xfrm>
                    <a:off x="8198581" y="2308225"/>
                    <a:ext cx="285750" cy="354013"/>
                  </a:xfrm>
                  <a:custGeom>
                    <a:avLst/>
                    <a:gdLst>
                      <a:gd name="T0" fmla="*/ 49 w 76"/>
                      <a:gd name="T1" fmla="*/ 64 h 94"/>
                      <a:gd name="T2" fmla="*/ 49 w 76"/>
                      <a:gd name="T3" fmla="*/ 66 h 94"/>
                      <a:gd name="T4" fmla="*/ 56 w 76"/>
                      <a:gd name="T5" fmla="*/ 61 h 94"/>
                      <a:gd name="T6" fmla="*/ 61 w 76"/>
                      <a:gd name="T7" fmla="*/ 58 h 94"/>
                      <a:gd name="T8" fmla="*/ 65 w 76"/>
                      <a:gd name="T9" fmla="*/ 55 h 94"/>
                      <a:gd name="T10" fmla="*/ 76 w 76"/>
                      <a:gd name="T11" fmla="*/ 48 h 94"/>
                      <a:gd name="T12" fmla="*/ 65 w 76"/>
                      <a:gd name="T13" fmla="*/ 40 h 94"/>
                      <a:gd name="T14" fmla="*/ 61 w 76"/>
                      <a:gd name="T15" fmla="*/ 38 h 94"/>
                      <a:gd name="T16" fmla="*/ 56 w 76"/>
                      <a:gd name="T17" fmla="*/ 35 h 94"/>
                      <a:gd name="T18" fmla="*/ 49 w 76"/>
                      <a:gd name="T19" fmla="*/ 30 h 94"/>
                      <a:gd name="T20" fmla="*/ 49 w 76"/>
                      <a:gd name="T21" fmla="*/ 37 h 94"/>
                      <a:gd name="T22" fmla="*/ 49 w 76"/>
                      <a:gd name="T23" fmla="*/ 38 h 94"/>
                      <a:gd name="T24" fmla="*/ 49 w 76"/>
                      <a:gd name="T25" fmla="*/ 39 h 94"/>
                      <a:gd name="T26" fmla="*/ 49 w 76"/>
                      <a:gd name="T27" fmla="*/ 39 h 94"/>
                      <a:gd name="T28" fmla="*/ 45 w 76"/>
                      <a:gd name="T29" fmla="*/ 39 h 94"/>
                      <a:gd name="T30" fmla="*/ 45 w 76"/>
                      <a:gd name="T31" fmla="*/ 39 h 94"/>
                      <a:gd name="T32" fmla="*/ 42 w 76"/>
                      <a:gd name="T33" fmla="*/ 39 h 94"/>
                      <a:gd name="T34" fmla="*/ 42 w 76"/>
                      <a:gd name="T35" fmla="*/ 39 h 94"/>
                      <a:gd name="T36" fmla="*/ 13 w 76"/>
                      <a:gd name="T37" fmla="*/ 4 h 94"/>
                      <a:gd name="T38" fmla="*/ 10 w 76"/>
                      <a:gd name="T39" fmla="*/ 0 h 94"/>
                      <a:gd name="T40" fmla="*/ 7 w 76"/>
                      <a:gd name="T41" fmla="*/ 4 h 94"/>
                      <a:gd name="T42" fmla="*/ 19 w 76"/>
                      <a:gd name="T43" fmla="*/ 34 h 94"/>
                      <a:gd name="T44" fmla="*/ 39 w 76"/>
                      <a:gd name="T45" fmla="*/ 45 h 94"/>
                      <a:gd name="T46" fmla="*/ 4 w 76"/>
                      <a:gd name="T47" fmla="*/ 45 h 94"/>
                      <a:gd name="T48" fmla="*/ 0 w 76"/>
                      <a:gd name="T49" fmla="*/ 48 h 94"/>
                      <a:gd name="T50" fmla="*/ 4 w 76"/>
                      <a:gd name="T51" fmla="*/ 51 h 94"/>
                      <a:gd name="T52" fmla="*/ 33 w 76"/>
                      <a:gd name="T53" fmla="*/ 51 h 94"/>
                      <a:gd name="T54" fmla="*/ 19 w 76"/>
                      <a:gd name="T55" fmla="*/ 60 h 94"/>
                      <a:gd name="T56" fmla="*/ 7 w 76"/>
                      <a:gd name="T57" fmla="*/ 90 h 94"/>
                      <a:gd name="T58" fmla="*/ 10 w 76"/>
                      <a:gd name="T59" fmla="*/ 94 h 94"/>
                      <a:gd name="T60" fmla="*/ 13 w 76"/>
                      <a:gd name="T61" fmla="*/ 90 h 94"/>
                      <a:gd name="T62" fmla="*/ 42 w 76"/>
                      <a:gd name="T63" fmla="*/ 55 h 94"/>
                      <a:gd name="T64" fmla="*/ 42 w 76"/>
                      <a:gd name="T65" fmla="*/ 55 h 94"/>
                      <a:gd name="T66" fmla="*/ 45 w 76"/>
                      <a:gd name="T67" fmla="*/ 55 h 94"/>
                      <a:gd name="T68" fmla="*/ 45 w 76"/>
                      <a:gd name="T69" fmla="*/ 55 h 94"/>
                      <a:gd name="T70" fmla="*/ 49 w 76"/>
                      <a:gd name="T71" fmla="*/ 55 h 94"/>
                      <a:gd name="T72" fmla="*/ 49 w 76"/>
                      <a:gd name="T73" fmla="*/ 55 h 94"/>
                      <a:gd name="T74" fmla="*/ 49 w 76"/>
                      <a:gd name="T75" fmla="*/ 64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76" h="94">
                        <a:moveTo>
                          <a:pt x="49" y="64"/>
                        </a:moveTo>
                        <a:cubicBezTo>
                          <a:pt x="49" y="66"/>
                          <a:pt x="49" y="66"/>
                          <a:pt x="49" y="66"/>
                        </a:cubicBezTo>
                        <a:cubicBezTo>
                          <a:pt x="56" y="61"/>
                          <a:pt x="56" y="61"/>
                          <a:pt x="56" y="61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5" y="55"/>
                          <a:pt x="65" y="55"/>
                          <a:pt x="65" y="55"/>
                        </a:cubicBezTo>
                        <a:cubicBezTo>
                          <a:pt x="76" y="48"/>
                          <a:pt x="76" y="48"/>
                          <a:pt x="76" y="48"/>
                        </a:cubicBezTo>
                        <a:cubicBezTo>
                          <a:pt x="65" y="40"/>
                          <a:pt x="65" y="40"/>
                          <a:pt x="65" y="40"/>
                        </a:cubicBezTo>
                        <a:cubicBezTo>
                          <a:pt x="61" y="38"/>
                          <a:pt x="61" y="38"/>
                          <a:pt x="61" y="38"/>
                        </a:cubicBezTo>
                        <a:cubicBezTo>
                          <a:pt x="56" y="35"/>
                          <a:pt x="56" y="35"/>
                          <a:pt x="56" y="35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7"/>
                          <a:pt x="49" y="37"/>
                          <a:pt x="49" y="37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9" y="39"/>
                          <a:pt x="49" y="39"/>
                          <a:pt x="49" y="39"/>
                        </a:cubicBezTo>
                        <a:cubicBezTo>
                          <a:pt x="48" y="39"/>
                          <a:pt x="47" y="39"/>
                          <a:pt x="45" y="39"/>
                        </a:cubicBezTo>
                        <a:cubicBezTo>
                          <a:pt x="45" y="39"/>
                          <a:pt x="45" y="39"/>
                          <a:pt x="45" y="39"/>
                        </a:cubicBezTo>
                        <a:cubicBezTo>
                          <a:pt x="44" y="39"/>
                          <a:pt x="43" y="39"/>
                          <a:pt x="42" y="39"/>
                        </a:cubicBezTo>
                        <a:cubicBezTo>
                          <a:pt x="42" y="39"/>
                          <a:pt x="42" y="39"/>
                          <a:pt x="42" y="39"/>
                        </a:cubicBezTo>
                        <a:cubicBezTo>
                          <a:pt x="26" y="35"/>
                          <a:pt x="13" y="21"/>
                          <a:pt x="13" y="4"/>
                        </a:cubicBezTo>
                        <a:cubicBezTo>
                          <a:pt x="13" y="2"/>
                          <a:pt x="12" y="0"/>
                          <a:pt x="10" y="0"/>
                        </a:cubicBezTo>
                        <a:cubicBezTo>
                          <a:pt x="8" y="0"/>
                          <a:pt x="7" y="2"/>
                          <a:pt x="7" y="4"/>
                        </a:cubicBezTo>
                        <a:cubicBezTo>
                          <a:pt x="7" y="15"/>
                          <a:pt x="11" y="26"/>
                          <a:pt x="19" y="34"/>
                        </a:cubicBezTo>
                        <a:cubicBezTo>
                          <a:pt x="24" y="39"/>
                          <a:pt x="31" y="43"/>
                          <a:pt x="39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2" y="45"/>
                          <a:pt x="0" y="46"/>
                          <a:pt x="0" y="48"/>
                        </a:cubicBezTo>
                        <a:cubicBezTo>
                          <a:pt x="0" y="50"/>
                          <a:pt x="2" y="51"/>
                          <a:pt x="4" y="51"/>
                        </a:cubicBezTo>
                        <a:cubicBezTo>
                          <a:pt x="33" y="51"/>
                          <a:pt x="33" y="51"/>
                          <a:pt x="33" y="51"/>
                        </a:cubicBezTo>
                        <a:cubicBezTo>
                          <a:pt x="28" y="53"/>
                          <a:pt x="23" y="56"/>
                          <a:pt x="19" y="60"/>
                        </a:cubicBezTo>
                        <a:cubicBezTo>
                          <a:pt x="11" y="68"/>
                          <a:pt x="7" y="79"/>
                          <a:pt x="7" y="90"/>
                        </a:cubicBezTo>
                        <a:cubicBezTo>
                          <a:pt x="7" y="92"/>
                          <a:pt x="8" y="94"/>
                          <a:pt x="10" y="94"/>
                        </a:cubicBezTo>
                        <a:cubicBezTo>
                          <a:pt x="12" y="94"/>
                          <a:pt x="13" y="92"/>
                          <a:pt x="13" y="90"/>
                        </a:cubicBezTo>
                        <a:cubicBezTo>
                          <a:pt x="13" y="73"/>
                          <a:pt x="26" y="59"/>
                          <a:pt x="42" y="55"/>
                        </a:cubicBezTo>
                        <a:cubicBezTo>
                          <a:pt x="42" y="55"/>
                          <a:pt x="42" y="55"/>
                          <a:pt x="42" y="55"/>
                        </a:cubicBezTo>
                        <a:cubicBezTo>
                          <a:pt x="43" y="55"/>
                          <a:pt x="44" y="55"/>
                          <a:pt x="45" y="55"/>
                        </a:cubicBezTo>
                        <a:cubicBezTo>
                          <a:pt x="45" y="55"/>
                          <a:pt x="45" y="55"/>
                          <a:pt x="45" y="55"/>
                        </a:cubicBezTo>
                        <a:cubicBezTo>
                          <a:pt x="47" y="55"/>
                          <a:pt x="48" y="55"/>
                          <a:pt x="49" y="55"/>
                        </a:cubicBezTo>
                        <a:cubicBezTo>
                          <a:pt x="49" y="55"/>
                          <a:pt x="49" y="55"/>
                          <a:pt x="49" y="55"/>
                        </a:cubicBezTo>
                        <a:cubicBezTo>
                          <a:pt x="49" y="64"/>
                          <a:pt x="49" y="64"/>
                          <a:pt x="49" y="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  <p:cxnSp>
              <p:nvCxnSpPr>
                <p:cNvPr id="37" name="직선 연결선[R] 36"/>
                <p:cNvCxnSpPr/>
                <p:nvPr/>
              </p:nvCxnSpPr>
              <p:spPr>
                <a:xfrm>
                  <a:off x="3244881" y="2852936"/>
                  <a:ext cx="396477" cy="0"/>
                </a:xfrm>
                <a:prstGeom prst="line">
                  <a:avLst/>
                </a:prstGeom>
                <a:ln>
                  <a:solidFill>
                    <a:srgbClr val="7F7F7F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8" name="직사각형 37"/>
                <p:cNvSpPr/>
                <p:nvPr/>
              </p:nvSpPr>
              <p:spPr>
                <a:xfrm>
                  <a:off x="1878502" y="2063365"/>
                  <a:ext cx="3146505" cy="1761679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00"/>
                </a:p>
              </p:txBody>
            </p:sp>
            <p:sp>
              <p:nvSpPr>
                <p:cNvPr id="39" name="TextBox 38"/>
                <p:cNvSpPr txBox="1"/>
                <p:nvPr/>
              </p:nvSpPr>
              <p:spPr>
                <a:xfrm>
                  <a:off x="1984544" y="3420350"/>
                  <a:ext cx="1798322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err="1" smtClean="0"/>
                    <a:t>MicroService</a:t>
                  </a:r>
                  <a:endParaRPr kumimoji="1" lang="ko-KR" altLang="en-US" sz="600" dirty="0"/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3898043" y="3420350"/>
                  <a:ext cx="1071128" cy="5795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600" dirty="0" smtClean="0"/>
                    <a:t>Proxy</a:t>
                  </a:r>
                  <a:endParaRPr kumimoji="1" lang="ko-KR" altLang="en-US" sz="600" dirty="0"/>
                </a:p>
              </p:txBody>
            </p:sp>
          </p:grpSp>
          <p:cxnSp>
            <p:nvCxnSpPr>
              <p:cNvPr id="22" name="직선 연결선[R] 21"/>
              <p:cNvCxnSpPr/>
              <p:nvPr/>
            </p:nvCxnSpPr>
            <p:spPr>
              <a:xfrm>
                <a:off x="2336499" y="1505290"/>
                <a:ext cx="1572385" cy="0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[R] 22"/>
              <p:cNvCxnSpPr>
                <a:stCxn id="61" idx="2"/>
                <a:endCxn id="136" idx="0"/>
              </p:cNvCxnSpPr>
              <p:nvPr/>
            </p:nvCxnSpPr>
            <p:spPr>
              <a:xfrm>
                <a:off x="4706578" y="1523013"/>
                <a:ext cx="1511001" cy="1331154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[R] 23"/>
              <p:cNvCxnSpPr/>
              <p:nvPr/>
            </p:nvCxnSpPr>
            <p:spPr>
              <a:xfrm>
                <a:off x="4702139" y="2853930"/>
                <a:ext cx="1511001" cy="1331154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[R] 24"/>
              <p:cNvCxnSpPr/>
              <p:nvPr/>
            </p:nvCxnSpPr>
            <p:spPr>
              <a:xfrm>
                <a:off x="1978551" y="3357568"/>
                <a:ext cx="0" cy="501605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[R] 25"/>
              <p:cNvCxnSpPr/>
              <p:nvPr/>
            </p:nvCxnSpPr>
            <p:spPr>
              <a:xfrm>
                <a:off x="1964668" y="1991291"/>
                <a:ext cx="0" cy="501605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[R] 26"/>
              <p:cNvCxnSpPr/>
              <p:nvPr/>
            </p:nvCxnSpPr>
            <p:spPr>
              <a:xfrm>
                <a:off x="6593084" y="1997165"/>
                <a:ext cx="0" cy="501605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[R] 27"/>
              <p:cNvCxnSpPr/>
              <p:nvPr/>
            </p:nvCxnSpPr>
            <p:spPr>
              <a:xfrm>
                <a:off x="4302876" y="3357568"/>
                <a:ext cx="0" cy="501605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[R] 28"/>
              <p:cNvCxnSpPr/>
              <p:nvPr/>
            </p:nvCxnSpPr>
            <p:spPr>
              <a:xfrm>
                <a:off x="2360712" y="4202170"/>
                <a:ext cx="1572385" cy="0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[R] 29"/>
              <p:cNvCxnSpPr/>
              <p:nvPr/>
            </p:nvCxnSpPr>
            <p:spPr>
              <a:xfrm>
                <a:off x="2397583" y="2840528"/>
                <a:ext cx="1511001" cy="1331154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[R] 30"/>
              <p:cNvCxnSpPr/>
              <p:nvPr/>
            </p:nvCxnSpPr>
            <p:spPr>
              <a:xfrm>
                <a:off x="6978110" y="1507515"/>
                <a:ext cx="1572385" cy="0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[R] 31"/>
              <p:cNvCxnSpPr/>
              <p:nvPr/>
            </p:nvCxnSpPr>
            <p:spPr>
              <a:xfrm>
                <a:off x="8898281" y="2034163"/>
                <a:ext cx="0" cy="501605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[R] 32"/>
              <p:cNvCxnSpPr/>
              <p:nvPr/>
            </p:nvCxnSpPr>
            <p:spPr>
              <a:xfrm>
                <a:off x="6968334" y="2840454"/>
                <a:ext cx="1572385" cy="0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[R] 33"/>
              <p:cNvCxnSpPr/>
              <p:nvPr/>
            </p:nvCxnSpPr>
            <p:spPr>
              <a:xfrm>
                <a:off x="6992471" y="2861527"/>
                <a:ext cx="1511001" cy="1331154"/>
              </a:xfrm>
              <a:prstGeom prst="line">
                <a:avLst/>
              </a:prstGeom>
              <a:ln>
                <a:solidFill>
                  <a:srgbClr val="D9718C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203" name="왼쪽/오른쪽 화살표[L] 202"/>
            <p:cNvSpPr/>
            <p:nvPr/>
          </p:nvSpPr>
          <p:spPr>
            <a:xfrm>
              <a:off x="1859556" y="1484784"/>
              <a:ext cx="6074031" cy="828092"/>
            </a:xfrm>
            <a:prstGeom prst="leftRightArrow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smtClean="0">
                  <a:solidFill>
                    <a:schemeClr val="bg1"/>
                  </a:solidFill>
                </a:rPr>
                <a:t>ENTERPRISE SERVICE BUS</a:t>
              </a:r>
              <a:endParaRPr kumimoji="1" lang="ko-KR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204" name="직선 화살표 연결선 203"/>
            <p:cNvCxnSpPr/>
            <p:nvPr/>
          </p:nvCxnSpPr>
          <p:spPr>
            <a:xfrm>
              <a:off x="2561533" y="1418985"/>
              <a:ext cx="0" cy="239606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직선 화살표 연결선 204"/>
            <p:cNvCxnSpPr/>
            <p:nvPr/>
          </p:nvCxnSpPr>
          <p:spPr>
            <a:xfrm flipH="1" flipV="1">
              <a:off x="2681610" y="1431412"/>
              <a:ext cx="3138" cy="233392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Oval 10"/>
            <p:cNvSpPr>
              <a:spLocks noChangeArrowheads="1"/>
            </p:cNvSpPr>
            <p:nvPr/>
          </p:nvSpPr>
          <p:spPr bwMode="auto">
            <a:xfrm>
              <a:off x="2381868" y="889330"/>
              <a:ext cx="527475" cy="526920"/>
            </a:xfrm>
            <a:prstGeom prst="ellipse">
              <a:avLst/>
            </a:pr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207" name="그룹 206"/>
            <p:cNvGrpSpPr/>
            <p:nvPr/>
          </p:nvGrpSpPr>
          <p:grpSpPr>
            <a:xfrm>
              <a:off x="2518662" y="1062220"/>
              <a:ext cx="257061" cy="230353"/>
              <a:chOff x="12649200" y="2406650"/>
              <a:chExt cx="733425" cy="657225"/>
            </a:xfrm>
          </p:grpSpPr>
          <p:sp>
            <p:nvSpPr>
              <p:cNvPr id="208" name="Freeform 17"/>
              <p:cNvSpPr>
                <a:spLocks noEditPoints="1"/>
              </p:cNvSpPr>
              <p:nvPr/>
            </p:nvSpPr>
            <p:spPr bwMode="auto">
              <a:xfrm>
                <a:off x="12649200" y="2406650"/>
                <a:ext cx="733425" cy="552450"/>
              </a:xfrm>
              <a:custGeom>
                <a:avLst/>
                <a:gdLst>
                  <a:gd name="T0" fmla="*/ 183 w 195"/>
                  <a:gd name="T1" fmla="*/ 0 h 147"/>
                  <a:gd name="T2" fmla="*/ 12 w 195"/>
                  <a:gd name="T3" fmla="*/ 0 h 147"/>
                  <a:gd name="T4" fmla="*/ 0 w 195"/>
                  <a:gd name="T5" fmla="*/ 12 h 147"/>
                  <a:gd name="T6" fmla="*/ 0 w 195"/>
                  <a:gd name="T7" fmla="*/ 135 h 147"/>
                  <a:gd name="T8" fmla="*/ 12 w 195"/>
                  <a:gd name="T9" fmla="*/ 147 h 147"/>
                  <a:gd name="T10" fmla="*/ 183 w 195"/>
                  <a:gd name="T11" fmla="*/ 147 h 147"/>
                  <a:gd name="T12" fmla="*/ 195 w 195"/>
                  <a:gd name="T13" fmla="*/ 135 h 147"/>
                  <a:gd name="T14" fmla="*/ 195 w 195"/>
                  <a:gd name="T15" fmla="*/ 12 h 147"/>
                  <a:gd name="T16" fmla="*/ 183 w 195"/>
                  <a:gd name="T17" fmla="*/ 0 h 147"/>
                  <a:gd name="T18" fmla="*/ 184 w 195"/>
                  <a:gd name="T19" fmla="*/ 130 h 147"/>
                  <a:gd name="T20" fmla="*/ 11 w 195"/>
                  <a:gd name="T21" fmla="*/ 130 h 147"/>
                  <a:gd name="T22" fmla="*/ 11 w 195"/>
                  <a:gd name="T23" fmla="*/ 12 h 147"/>
                  <a:gd name="T24" fmla="*/ 184 w 195"/>
                  <a:gd name="T25" fmla="*/ 12 h 147"/>
                  <a:gd name="T26" fmla="*/ 184 w 195"/>
                  <a:gd name="T27" fmla="*/ 13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5" h="147">
                    <a:moveTo>
                      <a:pt x="183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0" y="141"/>
                      <a:pt x="5" y="147"/>
                      <a:pt x="12" y="147"/>
                    </a:cubicBezTo>
                    <a:cubicBezTo>
                      <a:pt x="183" y="147"/>
                      <a:pt x="183" y="147"/>
                      <a:pt x="183" y="147"/>
                    </a:cubicBezTo>
                    <a:cubicBezTo>
                      <a:pt x="190" y="147"/>
                      <a:pt x="195" y="141"/>
                      <a:pt x="195" y="135"/>
                    </a:cubicBezTo>
                    <a:cubicBezTo>
                      <a:pt x="195" y="12"/>
                      <a:pt x="195" y="12"/>
                      <a:pt x="195" y="12"/>
                    </a:cubicBezTo>
                    <a:cubicBezTo>
                      <a:pt x="195" y="5"/>
                      <a:pt x="190" y="0"/>
                      <a:pt x="183" y="0"/>
                    </a:cubicBezTo>
                    <a:close/>
                    <a:moveTo>
                      <a:pt x="184" y="130"/>
                    </a:moveTo>
                    <a:cubicBezTo>
                      <a:pt x="11" y="130"/>
                      <a:pt x="11" y="130"/>
                      <a:pt x="11" y="130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84" y="12"/>
                      <a:pt x="184" y="12"/>
                      <a:pt x="184" y="12"/>
                    </a:cubicBezTo>
                    <a:lnTo>
                      <a:pt x="184" y="13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9" name="Freeform 18"/>
              <p:cNvSpPr>
                <a:spLocks/>
              </p:cNvSpPr>
              <p:nvPr/>
            </p:nvSpPr>
            <p:spPr bwMode="auto">
              <a:xfrm>
                <a:off x="12849225" y="2978150"/>
                <a:ext cx="334963" cy="85725"/>
              </a:xfrm>
              <a:custGeom>
                <a:avLst/>
                <a:gdLst>
                  <a:gd name="T0" fmla="*/ 52 w 211"/>
                  <a:gd name="T1" fmla="*/ 0 h 54"/>
                  <a:gd name="T2" fmla="*/ 0 w 211"/>
                  <a:gd name="T3" fmla="*/ 54 h 54"/>
                  <a:gd name="T4" fmla="*/ 211 w 211"/>
                  <a:gd name="T5" fmla="*/ 54 h 54"/>
                  <a:gd name="T6" fmla="*/ 158 w 211"/>
                  <a:gd name="T7" fmla="*/ 0 h 54"/>
                  <a:gd name="T8" fmla="*/ 52 w 211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1" h="54">
                    <a:moveTo>
                      <a:pt x="52" y="0"/>
                    </a:moveTo>
                    <a:lnTo>
                      <a:pt x="0" y="54"/>
                    </a:lnTo>
                    <a:lnTo>
                      <a:pt x="211" y="54"/>
                    </a:lnTo>
                    <a:lnTo>
                      <a:pt x="158" y="0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210" name="그룹 209"/>
            <p:cNvGrpSpPr/>
            <p:nvPr/>
          </p:nvGrpSpPr>
          <p:grpSpPr>
            <a:xfrm>
              <a:off x="3813457" y="889330"/>
              <a:ext cx="527475" cy="775474"/>
              <a:chOff x="2381868" y="889330"/>
              <a:chExt cx="527475" cy="775474"/>
            </a:xfrm>
          </p:grpSpPr>
          <p:cxnSp>
            <p:nvCxnSpPr>
              <p:cNvPr id="211" name="직선 화살표 연결선 210"/>
              <p:cNvCxnSpPr/>
              <p:nvPr/>
            </p:nvCxnSpPr>
            <p:spPr>
              <a:xfrm>
                <a:off x="2561533" y="1418985"/>
                <a:ext cx="0" cy="239606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직선 화살표 연결선 211"/>
              <p:cNvCxnSpPr/>
              <p:nvPr/>
            </p:nvCxnSpPr>
            <p:spPr>
              <a:xfrm flipH="1" flipV="1">
                <a:off x="2681610" y="1431412"/>
                <a:ext cx="3138" cy="233392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3" name="Oval 10"/>
              <p:cNvSpPr>
                <a:spLocks noChangeArrowheads="1"/>
              </p:cNvSpPr>
              <p:nvPr/>
            </p:nvSpPr>
            <p:spPr bwMode="auto">
              <a:xfrm>
                <a:off x="2381868" y="889330"/>
                <a:ext cx="527475" cy="526920"/>
              </a:xfrm>
              <a:prstGeom prst="ellipse">
                <a:avLst/>
              </a:pr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grpSp>
            <p:nvGrpSpPr>
              <p:cNvPr id="214" name="그룹 213"/>
              <p:cNvGrpSpPr/>
              <p:nvPr/>
            </p:nvGrpSpPr>
            <p:grpSpPr>
              <a:xfrm>
                <a:off x="2518662" y="1062220"/>
                <a:ext cx="257061" cy="230353"/>
                <a:chOff x="12649200" y="2406650"/>
                <a:chExt cx="733425" cy="657225"/>
              </a:xfrm>
            </p:grpSpPr>
            <p:sp>
              <p:nvSpPr>
                <p:cNvPr id="215" name="Freeform 17"/>
                <p:cNvSpPr>
                  <a:spLocks noEditPoints="1"/>
                </p:cNvSpPr>
                <p:nvPr/>
              </p:nvSpPr>
              <p:spPr bwMode="auto">
                <a:xfrm>
                  <a:off x="12649200" y="2406650"/>
                  <a:ext cx="733425" cy="552450"/>
                </a:xfrm>
                <a:custGeom>
                  <a:avLst/>
                  <a:gdLst>
                    <a:gd name="T0" fmla="*/ 183 w 195"/>
                    <a:gd name="T1" fmla="*/ 0 h 147"/>
                    <a:gd name="T2" fmla="*/ 12 w 195"/>
                    <a:gd name="T3" fmla="*/ 0 h 147"/>
                    <a:gd name="T4" fmla="*/ 0 w 195"/>
                    <a:gd name="T5" fmla="*/ 12 h 147"/>
                    <a:gd name="T6" fmla="*/ 0 w 195"/>
                    <a:gd name="T7" fmla="*/ 135 h 147"/>
                    <a:gd name="T8" fmla="*/ 12 w 195"/>
                    <a:gd name="T9" fmla="*/ 147 h 147"/>
                    <a:gd name="T10" fmla="*/ 183 w 195"/>
                    <a:gd name="T11" fmla="*/ 147 h 147"/>
                    <a:gd name="T12" fmla="*/ 195 w 195"/>
                    <a:gd name="T13" fmla="*/ 135 h 147"/>
                    <a:gd name="T14" fmla="*/ 195 w 195"/>
                    <a:gd name="T15" fmla="*/ 12 h 147"/>
                    <a:gd name="T16" fmla="*/ 183 w 195"/>
                    <a:gd name="T17" fmla="*/ 0 h 147"/>
                    <a:gd name="T18" fmla="*/ 184 w 195"/>
                    <a:gd name="T19" fmla="*/ 130 h 147"/>
                    <a:gd name="T20" fmla="*/ 11 w 195"/>
                    <a:gd name="T21" fmla="*/ 130 h 147"/>
                    <a:gd name="T22" fmla="*/ 11 w 195"/>
                    <a:gd name="T23" fmla="*/ 12 h 147"/>
                    <a:gd name="T24" fmla="*/ 184 w 195"/>
                    <a:gd name="T25" fmla="*/ 12 h 147"/>
                    <a:gd name="T26" fmla="*/ 184 w 195"/>
                    <a:gd name="T27" fmla="*/ 13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5" h="147">
                      <a:moveTo>
                        <a:pt x="183" y="0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0" y="5"/>
                        <a:pt x="0" y="12"/>
                      </a:cubicBezTo>
                      <a:cubicBezTo>
                        <a:pt x="0" y="135"/>
                        <a:pt x="0" y="135"/>
                        <a:pt x="0" y="135"/>
                      </a:cubicBezTo>
                      <a:cubicBezTo>
                        <a:pt x="0" y="141"/>
                        <a:pt x="5" y="147"/>
                        <a:pt x="12" y="147"/>
                      </a:cubicBezTo>
                      <a:cubicBezTo>
                        <a:pt x="183" y="147"/>
                        <a:pt x="183" y="147"/>
                        <a:pt x="183" y="147"/>
                      </a:cubicBezTo>
                      <a:cubicBezTo>
                        <a:pt x="190" y="147"/>
                        <a:pt x="195" y="141"/>
                        <a:pt x="195" y="135"/>
                      </a:cubicBezTo>
                      <a:cubicBezTo>
                        <a:pt x="195" y="12"/>
                        <a:pt x="195" y="12"/>
                        <a:pt x="195" y="12"/>
                      </a:cubicBezTo>
                      <a:cubicBezTo>
                        <a:pt x="195" y="5"/>
                        <a:pt x="190" y="0"/>
                        <a:pt x="183" y="0"/>
                      </a:cubicBezTo>
                      <a:close/>
                      <a:moveTo>
                        <a:pt x="184" y="130"/>
                      </a:moveTo>
                      <a:cubicBezTo>
                        <a:pt x="11" y="130"/>
                        <a:pt x="11" y="130"/>
                        <a:pt x="11" y="130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84" y="12"/>
                        <a:pt x="184" y="12"/>
                        <a:pt x="184" y="12"/>
                      </a:cubicBezTo>
                      <a:lnTo>
                        <a:pt x="184" y="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16" name="Freeform 18"/>
                <p:cNvSpPr>
                  <a:spLocks/>
                </p:cNvSpPr>
                <p:nvPr/>
              </p:nvSpPr>
              <p:spPr bwMode="auto">
                <a:xfrm>
                  <a:off x="12849225" y="2978150"/>
                  <a:ext cx="334963" cy="85725"/>
                </a:xfrm>
                <a:custGeom>
                  <a:avLst/>
                  <a:gdLst>
                    <a:gd name="T0" fmla="*/ 52 w 211"/>
                    <a:gd name="T1" fmla="*/ 0 h 54"/>
                    <a:gd name="T2" fmla="*/ 0 w 211"/>
                    <a:gd name="T3" fmla="*/ 54 h 54"/>
                    <a:gd name="T4" fmla="*/ 211 w 211"/>
                    <a:gd name="T5" fmla="*/ 54 h 54"/>
                    <a:gd name="T6" fmla="*/ 158 w 211"/>
                    <a:gd name="T7" fmla="*/ 0 h 54"/>
                    <a:gd name="T8" fmla="*/ 52 w 211"/>
                    <a:gd name="T9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1" h="54">
                      <a:moveTo>
                        <a:pt x="52" y="0"/>
                      </a:moveTo>
                      <a:lnTo>
                        <a:pt x="0" y="54"/>
                      </a:lnTo>
                      <a:lnTo>
                        <a:pt x="211" y="54"/>
                      </a:lnTo>
                      <a:lnTo>
                        <a:pt x="158" y="0"/>
                      </a:ln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17" name="그룹 216"/>
            <p:cNvGrpSpPr/>
            <p:nvPr/>
          </p:nvGrpSpPr>
          <p:grpSpPr>
            <a:xfrm>
              <a:off x="5205028" y="889330"/>
              <a:ext cx="527475" cy="775474"/>
              <a:chOff x="2381868" y="889330"/>
              <a:chExt cx="527475" cy="775474"/>
            </a:xfrm>
          </p:grpSpPr>
          <p:cxnSp>
            <p:nvCxnSpPr>
              <p:cNvPr id="218" name="직선 화살표 연결선 217"/>
              <p:cNvCxnSpPr/>
              <p:nvPr/>
            </p:nvCxnSpPr>
            <p:spPr>
              <a:xfrm>
                <a:off x="2561533" y="1418985"/>
                <a:ext cx="0" cy="239606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직선 화살표 연결선 218"/>
              <p:cNvCxnSpPr/>
              <p:nvPr/>
            </p:nvCxnSpPr>
            <p:spPr>
              <a:xfrm flipH="1" flipV="1">
                <a:off x="2681610" y="1431412"/>
                <a:ext cx="3138" cy="233392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0" name="Oval 10"/>
              <p:cNvSpPr>
                <a:spLocks noChangeArrowheads="1"/>
              </p:cNvSpPr>
              <p:nvPr/>
            </p:nvSpPr>
            <p:spPr bwMode="auto">
              <a:xfrm>
                <a:off x="2381868" y="889330"/>
                <a:ext cx="527475" cy="526920"/>
              </a:xfrm>
              <a:prstGeom prst="ellipse">
                <a:avLst/>
              </a:pr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grpSp>
            <p:nvGrpSpPr>
              <p:cNvPr id="221" name="그룹 220"/>
              <p:cNvGrpSpPr/>
              <p:nvPr/>
            </p:nvGrpSpPr>
            <p:grpSpPr>
              <a:xfrm>
                <a:off x="2518662" y="1062220"/>
                <a:ext cx="257061" cy="230353"/>
                <a:chOff x="12649200" y="2406650"/>
                <a:chExt cx="733425" cy="657225"/>
              </a:xfrm>
            </p:grpSpPr>
            <p:sp>
              <p:nvSpPr>
                <p:cNvPr id="222" name="Freeform 17"/>
                <p:cNvSpPr>
                  <a:spLocks noEditPoints="1"/>
                </p:cNvSpPr>
                <p:nvPr/>
              </p:nvSpPr>
              <p:spPr bwMode="auto">
                <a:xfrm>
                  <a:off x="12649200" y="2406650"/>
                  <a:ext cx="733425" cy="552450"/>
                </a:xfrm>
                <a:custGeom>
                  <a:avLst/>
                  <a:gdLst>
                    <a:gd name="T0" fmla="*/ 183 w 195"/>
                    <a:gd name="T1" fmla="*/ 0 h 147"/>
                    <a:gd name="T2" fmla="*/ 12 w 195"/>
                    <a:gd name="T3" fmla="*/ 0 h 147"/>
                    <a:gd name="T4" fmla="*/ 0 w 195"/>
                    <a:gd name="T5" fmla="*/ 12 h 147"/>
                    <a:gd name="T6" fmla="*/ 0 w 195"/>
                    <a:gd name="T7" fmla="*/ 135 h 147"/>
                    <a:gd name="T8" fmla="*/ 12 w 195"/>
                    <a:gd name="T9" fmla="*/ 147 h 147"/>
                    <a:gd name="T10" fmla="*/ 183 w 195"/>
                    <a:gd name="T11" fmla="*/ 147 h 147"/>
                    <a:gd name="T12" fmla="*/ 195 w 195"/>
                    <a:gd name="T13" fmla="*/ 135 h 147"/>
                    <a:gd name="T14" fmla="*/ 195 w 195"/>
                    <a:gd name="T15" fmla="*/ 12 h 147"/>
                    <a:gd name="T16" fmla="*/ 183 w 195"/>
                    <a:gd name="T17" fmla="*/ 0 h 147"/>
                    <a:gd name="T18" fmla="*/ 184 w 195"/>
                    <a:gd name="T19" fmla="*/ 130 h 147"/>
                    <a:gd name="T20" fmla="*/ 11 w 195"/>
                    <a:gd name="T21" fmla="*/ 130 h 147"/>
                    <a:gd name="T22" fmla="*/ 11 w 195"/>
                    <a:gd name="T23" fmla="*/ 12 h 147"/>
                    <a:gd name="T24" fmla="*/ 184 w 195"/>
                    <a:gd name="T25" fmla="*/ 12 h 147"/>
                    <a:gd name="T26" fmla="*/ 184 w 195"/>
                    <a:gd name="T27" fmla="*/ 13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5" h="147">
                      <a:moveTo>
                        <a:pt x="183" y="0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0" y="5"/>
                        <a:pt x="0" y="12"/>
                      </a:cubicBezTo>
                      <a:cubicBezTo>
                        <a:pt x="0" y="135"/>
                        <a:pt x="0" y="135"/>
                        <a:pt x="0" y="135"/>
                      </a:cubicBezTo>
                      <a:cubicBezTo>
                        <a:pt x="0" y="141"/>
                        <a:pt x="5" y="147"/>
                        <a:pt x="12" y="147"/>
                      </a:cubicBezTo>
                      <a:cubicBezTo>
                        <a:pt x="183" y="147"/>
                        <a:pt x="183" y="147"/>
                        <a:pt x="183" y="147"/>
                      </a:cubicBezTo>
                      <a:cubicBezTo>
                        <a:pt x="190" y="147"/>
                        <a:pt x="195" y="141"/>
                        <a:pt x="195" y="135"/>
                      </a:cubicBezTo>
                      <a:cubicBezTo>
                        <a:pt x="195" y="12"/>
                        <a:pt x="195" y="12"/>
                        <a:pt x="195" y="12"/>
                      </a:cubicBezTo>
                      <a:cubicBezTo>
                        <a:pt x="195" y="5"/>
                        <a:pt x="190" y="0"/>
                        <a:pt x="183" y="0"/>
                      </a:cubicBezTo>
                      <a:close/>
                      <a:moveTo>
                        <a:pt x="184" y="130"/>
                      </a:moveTo>
                      <a:cubicBezTo>
                        <a:pt x="11" y="130"/>
                        <a:pt x="11" y="130"/>
                        <a:pt x="11" y="130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84" y="12"/>
                        <a:pt x="184" y="12"/>
                        <a:pt x="184" y="12"/>
                      </a:cubicBezTo>
                      <a:lnTo>
                        <a:pt x="184" y="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23" name="Freeform 18"/>
                <p:cNvSpPr>
                  <a:spLocks/>
                </p:cNvSpPr>
                <p:nvPr/>
              </p:nvSpPr>
              <p:spPr bwMode="auto">
                <a:xfrm>
                  <a:off x="12849225" y="2978150"/>
                  <a:ext cx="334963" cy="85725"/>
                </a:xfrm>
                <a:custGeom>
                  <a:avLst/>
                  <a:gdLst>
                    <a:gd name="T0" fmla="*/ 52 w 211"/>
                    <a:gd name="T1" fmla="*/ 0 h 54"/>
                    <a:gd name="T2" fmla="*/ 0 w 211"/>
                    <a:gd name="T3" fmla="*/ 54 h 54"/>
                    <a:gd name="T4" fmla="*/ 211 w 211"/>
                    <a:gd name="T5" fmla="*/ 54 h 54"/>
                    <a:gd name="T6" fmla="*/ 158 w 211"/>
                    <a:gd name="T7" fmla="*/ 0 h 54"/>
                    <a:gd name="T8" fmla="*/ 52 w 211"/>
                    <a:gd name="T9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1" h="54">
                      <a:moveTo>
                        <a:pt x="52" y="0"/>
                      </a:moveTo>
                      <a:lnTo>
                        <a:pt x="0" y="54"/>
                      </a:lnTo>
                      <a:lnTo>
                        <a:pt x="211" y="54"/>
                      </a:lnTo>
                      <a:lnTo>
                        <a:pt x="158" y="0"/>
                      </a:ln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24" name="그룹 223"/>
            <p:cNvGrpSpPr/>
            <p:nvPr/>
          </p:nvGrpSpPr>
          <p:grpSpPr>
            <a:xfrm>
              <a:off x="6837793" y="889330"/>
              <a:ext cx="527475" cy="775474"/>
              <a:chOff x="2381868" y="889330"/>
              <a:chExt cx="527475" cy="775474"/>
            </a:xfrm>
          </p:grpSpPr>
          <p:cxnSp>
            <p:nvCxnSpPr>
              <p:cNvPr id="225" name="직선 화살표 연결선 224"/>
              <p:cNvCxnSpPr/>
              <p:nvPr/>
            </p:nvCxnSpPr>
            <p:spPr>
              <a:xfrm>
                <a:off x="2561533" y="1418985"/>
                <a:ext cx="0" cy="239606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직선 화살표 연결선 225"/>
              <p:cNvCxnSpPr/>
              <p:nvPr/>
            </p:nvCxnSpPr>
            <p:spPr>
              <a:xfrm flipH="1" flipV="1">
                <a:off x="2681610" y="1431412"/>
                <a:ext cx="3138" cy="233392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7" name="Oval 10"/>
              <p:cNvSpPr>
                <a:spLocks noChangeArrowheads="1"/>
              </p:cNvSpPr>
              <p:nvPr/>
            </p:nvSpPr>
            <p:spPr bwMode="auto">
              <a:xfrm>
                <a:off x="2381868" y="889330"/>
                <a:ext cx="527475" cy="526920"/>
              </a:xfrm>
              <a:prstGeom prst="ellipse">
                <a:avLst/>
              </a:pr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grpSp>
            <p:nvGrpSpPr>
              <p:cNvPr id="228" name="그룹 227"/>
              <p:cNvGrpSpPr/>
              <p:nvPr/>
            </p:nvGrpSpPr>
            <p:grpSpPr>
              <a:xfrm>
                <a:off x="2518662" y="1062220"/>
                <a:ext cx="257061" cy="230353"/>
                <a:chOff x="12649200" y="2406650"/>
                <a:chExt cx="733425" cy="657225"/>
              </a:xfrm>
            </p:grpSpPr>
            <p:sp>
              <p:nvSpPr>
                <p:cNvPr id="229" name="Freeform 17"/>
                <p:cNvSpPr>
                  <a:spLocks noEditPoints="1"/>
                </p:cNvSpPr>
                <p:nvPr/>
              </p:nvSpPr>
              <p:spPr bwMode="auto">
                <a:xfrm>
                  <a:off x="12649200" y="2406650"/>
                  <a:ext cx="733425" cy="552450"/>
                </a:xfrm>
                <a:custGeom>
                  <a:avLst/>
                  <a:gdLst>
                    <a:gd name="T0" fmla="*/ 183 w 195"/>
                    <a:gd name="T1" fmla="*/ 0 h 147"/>
                    <a:gd name="T2" fmla="*/ 12 w 195"/>
                    <a:gd name="T3" fmla="*/ 0 h 147"/>
                    <a:gd name="T4" fmla="*/ 0 w 195"/>
                    <a:gd name="T5" fmla="*/ 12 h 147"/>
                    <a:gd name="T6" fmla="*/ 0 w 195"/>
                    <a:gd name="T7" fmla="*/ 135 h 147"/>
                    <a:gd name="T8" fmla="*/ 12 w 195"/>
                    <a:gd name="T9" fmla="*/ 147 h 147"/>
                    <a:gd name="T10" fmla="*/ 183 w 195"/>
                    <a:gd name="T11" fmla="*/ 147 h 147"/>
                    <a:gd name="T12" fmla="*/ 195 w 195"/>
                    <a:gd name="T13" fmla="*/ 135 h 147"/>
                    <a:gd name="T14" fmla="*/ 195 w 195"/>
                    <a:gd name="T15" fmla="*/ 12 h 147"/>
                    <a:gd name="T16" fmla="*/ 183 w 195"/>
                    <a:gd name="T17" fmla="*/ 0 h 147"/>
                    <a:gd name="T18" fmla="*/ 184 w 195"/>
                    <a:gd name="T19" fmla="*/ 130 h 147"/>
                    <a:gd name="T20" fmla="*/ 11 w 195"/>
                    <a:gd name="T21" fmla="*/ 130 h 147"/>
                    <a:gd name="T22" fmla="*/ 11 w 195"/>
                    <a:gd name="T23" fmla="*/ 12 h 147"/>
                    <a:gd name="T24" fmla="*/ 184 w 195"/>
                    <a:gd name="T25" fmla="*/ 12 h 147"/>
                    <a:gd name="T26" fmla="*/ 184 w 195"/>
                    <a:gd name="T27" fmla="*/ 13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5" h="147">
                      <a:moveTo>
                        <a:pt x="183" y="0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0" y="5"/>
                        <a:pt x="0" y="12"/>
                      </a:cubicBezTo>
                      <a:cubicBezTo>
                        <a:pt x="0" y="135"/>
                        <a:pt x="0" y="135"/>
                        <a:pt x="0" y="135"/>
                      </a:cubicBezTo>
                      <a:cubicBezTo>
                        <a:pt x="0" y="141"/>
                        <a:pt x="5" y="147"/>
                        <a:pt x="12" y="147"/>
                      </a:cubicBezTo>
                      <a:cubicBezTo>
                        <a:pt x="183" y="147"/>
                        <a:pt x="183" y="147"/>
                        <a:pt x="183" y="147"/>
                      </a:cubicBezTo>
                      <a:cubicBezTo>
                        <a:pt x="190" y="147"/>
                        <a:pt x="195" y="141"/>
                        <a:pt x="195" y="135"/>
                      </a:cubicBezTo>
                      <a:cubicBezTo>
                        <a:pt x="195" y="12"/>
                        <a:pt x="195" y="12"/>
                        <a:pt x="195" y="12"/>
                      </a:cubicBezTo>
                      <a:cubicBezTo>
                        <a:pt x="195" y="5"/>
                        <a:pt x="190" y="0"/>
                        <a:pt x="183" y="0"/>
                      </a:cubicBezTo>
                      <a:close/>
                      <a:moveTo>
                        <a:pt x="184" y="130"/>
                      </a:moveTo>
                      <a:cubicBezTo>
                        <a:pt x="11" y="130"/>
                        <a:pt x="11" y="130"/>
                        <a:pt x="11" y="130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84" y="12"/>
                        <a:pt x="184" y="12"/>
                        <a:pt x="184" y="12"/>
                      </a:cubicBezTo>
                      <a:lnTo>
                        <a:pt x="184" y="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30" name="Freeform 18"/>
                <p:cNvSpPr>
                  <a:spLocks/>
                </p:cNvSpPr>
                <p:nvPr/>
              </p:nvSpPr>
              <p:spPr bwMode="auto">
                <a:xfrm>
                  <a:off x="12849225" y="2978150"/>
                  <a:ext cx="334963" cy="85725"/>
                </a:xfrm>
                <a:custGeom>
                  <a:avLst/>
                  <a:gdLst>
                    <a:gd name="T0" fmla="*/ 52 w 211"/>
                    <a:gd name="T1" fmla="*/ 0 h 54"/>
                    <a:gd name="T2" fmla="*/ 0 w 211"/>
                    <a:gd name="T3" fmla="*/ 54 h 54"/>
                    <a:gd name="T4" fmla="*/ 211 w 211"/>
                    <a:gd name="T5" fmla="*/ 54 h 54"/>
                    <a:gd name="T6" fmla="*/ 158 w 211"/>
                    <a:gd name="T7" fmla="*/ 0 h 54"/>
                    <a:gd name="T8" fmla="*/ 52 w 211"/>
                    <a:gd name="T9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1" h="54">
                      <a:moveTo>
                        <a:pt x="52" y="0"/>
                      </a:moveTo>
                      <a:lnTo>
                        <a:pt x="0" y="54"/>
                      </a:lnTo>
                      <a:lnTo>
                        <a:pt x="211" y="54"/>
                      </a:lnTo>
                      <a:lnTo>
                        <a:pt x="158" y="0"/>
                      </a:ln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31" name="그룹 230"/>
            <p:cNvGrpSpPr/>
            <p:nvPr/>
          </p:nvGrpSpPr>
          <p:grpSpPr>
            <a:xfrm>
              <a:off x="2360712" y="2168860"/>
              <a:ext cx="527475" cy="792088"/>
              <a:chOff x="2360712" y="2168860"/>
              <a:chExt cx="527475" cy="792088"/>
            </a:xfrm>
          </p:grpSpPr>
          <p:cxnSp>
            <p:nvCxnSpPr>
              <p:cNvPr id="232" name="직선 화살표 연결선 231"/>
              <p:cNvCxnSpPr/>
              <p:nvPr/>
            </p:nvCxnSpPr>
            <p:spPr>
              <a:xfrm>
                <a:off x="2561533" y="2168860"/>
                <a:ext cx="0" cy="239606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직선 화살표 연결선 232"/>
              <p:cNvCxnSpPr/>
              <p:nvPr/>
            </p:nvCxnSpPr>
            <p:spPr>
              <a:xfrm flipH="1" flipV="1">
                <a:off x="2681610" y="2181287"/>
                <a:ext cx="3138" cy="233392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4" name="Oval 10"/>
              <p:cNvSpPr>
                <a:spLocks noChangeArrowheads="1"/>
              </p:cNvSpPr>
              <p:nvPr/>
            </p:nvSpPr>
            <p:spPr bwMode="auto">
              <a:xfrm>
                <a:off x="2360712" y="2434028"/>
                <a:ext cx="527475" cy="526920"/>
              </a:xfrm>
              <a:prstGeom prst="ellipse">
                <a:avLst/>
              </a:pr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grpSp>
            <p:nvGrpSpPr>
              <p:cNvPr id="235" name="그룹 234"/>
              <p:cNvGrpSpPr/>
              <p:nvPr/>
            </p:nvGrpSpPr>
            <p:grpSpPr>
              <a:xfrm>
                <a:off x="2497506" y="2606918"/>
                <a:ext cx="257061" cy="230353"/>
                <a:chOff x="12649200" y="2406650"/>
                <a:chExt cx="733425" cy="657225"/>
              </a:xfrm>
            </p:grpSpPr>
            <p:sp>
              <p:nvSpPr>
                <p:cNvPr id="236" name="Freeform 17"/>
                <p:cNvSpPr>
                  <a:spLocks noEditPoints="1"/>
                </p:cNvSpPr>
                <p:nvPr/>
              </p:nvSpPr>
              <p:spPr bwMode="auto">
                <a:xfrm>
                  <a:off x="12649200" y="2406650"/>
                  <a:ext cx="733425" cy="552450"/>
                </a:xfrm>
                <a:custGeom>
                  <a:avLst/>
                  <a:gdLst>
                    <a:gd name="T0" fmla="*/ 183 w 195"/>
                    <a:gd name="T1" fmla="*/ 0 h 147"/>
                    <a:gd name="T2" fmla="*/ 12 w 195"/>
                    <a:gd name="T3" fmla="*/ 0 h 147"/>
                    <a:gd name="T4" fmla="*/ 0 w 195"/>
                    <a:gd name="T5" fmla="*/ 12 h 147"/>
                    <a:gd name="T6" fmla="*/ 0 w 195"/>
                    <a:gd name="T7" fmla="*/ 135 h 147"/>
                    <a:gd name="T8" fmla="*/ 12 w 195"/>
                    <a:gd name="T9" fmla="*/ 147 h 147"/>
                    <a:gd name="T10" fmla="*/ 183 w 195"/>
                    <a:gd name="T11" fmla="*/ 147 h 147"/>
                    <a:gd name="T12" fmla="*/ 195 w 195"/>
                    <a:gd name="T13" fmla="*/ 135 h 147"/>
                    <a:gd name="T14" fmla="*/ 195 w 195"/>
                    <a:gd name="T15" fmla="*/ 12 h 147"/>
                    <a:gd name="T16" fmla="*/ 183 w 195"/>
                    <a:gd name="T17" fmla="*/ 0 h 147"/>
                    <a:gd name="T18" fmla="*/ 184 w 195"/>
                    <a:gd name="T19" fmla="*/ 130 h 147"/>
                    <a:gd name="T20" fmla="*/ 11 w 195"/>
                    <a:gd name="T21" fmla="*/ 130 h 147"/>
                    <a:gd name="T22" fmla="*/ 11 w 195"/>
                    <a:gd name="T23" fmla="*/ 12 h 147"/>
                    <a:gd name="T24" fmla="*/ 184 w 195"/>
                    <a:gd name="T25" fmla="*/ 12 h 147"/>
                    <a:gd name="T26" fmla="*/ 184 w 195"/>
                    <a:gd name="T27" fmla="*/ 13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5" h="147">
                      <a:moveTo>
                        <a:pt x="183" y="0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0" y="5"/>
                        <a:pt x="0" y="12"/>
                      </a:cubicBezTo>
                      <a:cubicBezTo>
                        <a:pt x="0" y="135"/>
                        <a:pt x="0" y="135"/>
                        <a:pt x="0" y="135"/>
                      </a:cubicBezTo>
                      <a:cubicBezTo>
                        <a:pt x="0" y="141"/>
                        <a:pt x="5" y="147"/>
                        <a:pt x="12" y="147"/>
                      </a:cubicBezTo>
                      <a:cubicBezTo>
                        <a:pt x="183" y="147"/>
                        <a:pt x="183" y="147"/>
                        <a:pt x="183" y="147"/>
                      </a:cubicBezTo>
                      <a:cubicBezTo>
                        <a:pt x="190" y="147"/>
                        <a:pt x="195" y="141"/>
                        <a:pt x="195" y="135"/>
                      </a:cubicBezTo>
                      <a:cubicBezTo>
                        <a:pt x="195" y="12"/>
                        <a:pt x="195" y="12"/>
                        <a:pt x="195" y="12"/>
                      </a:cubicBezTo>
                      <a:cubicBezTo>
                        <a:pt x="195" y="5"/>
                        <a:pt x="190" y="0"/>
                        <a:pt x="183" y="0"/>
                      </a:cubicBezTo>
                      <a:close/>
                      <a:moveTo>
                        <a:pt x="184" y="130"/>
                      </a:moveTo>
                      <a:cubicBezTo>
                        <a:pt x="11" y="130"/>
                        <a:pt x="11" y="130"/>
                        <a:pt x="11" y="130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84" y="12"/>
                        <a:pt x="184" y="12"/>
                        <a:pt x="184" y="12"/>
                      </a:cubicBezTo>
                      <a:lnTo>
                        <a:pt x="184" y="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37" name="Freeform 18"/>
                <p:cNvSpPr>
                  <a:spLocks/>
                </p:cNvSpPr>
                <p:nvPr/>
              </p:nvSpPr>
              <p:spPr bwMode="auto">
                <a:xfrm>
                  <a:off x="12849225" y="2978150"/>
                  <a:ext cx="334963" cy="85725"/>
                </a:xfrm>
                <a:custGeom>
                  <a:avLst/>
                  <a:gdLst>
                    <a:gd name="T0" fmla="*/ 52 w 211"/>
                    <a:gd name="T1" fmla="*/ 0 h 54"/>
                    <a:gd name="T2" fmla="*/ 0 w 211"/>
                    <a:gd name="T3" fmla="*/ 54 h 54"/>
                    <a:gd name="T4" fmla="*/ 211 w 211"/>
                    <a:gd name="T5" fmla="*/ 54 h 54"/>
                    <a:gd name="T6" fmla="*/ 158 w 211"/>
                    <a:gd name="T7" fmla="*/ 0 h 54"/>
                    <a:gd name="T8" fmla="*/ 52 w 211"/>
                    <a:gd name="T9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1" h="54">
                      <a:moveTo>
                        <a:pt x="52" y="0"/>
                      </a:moveTo>
                      <a:lnTo>
                        <a:pt x="0" y="54"/>
                      </a:lnTo>
                      <a:lnTo>
                        <a:pt x="211" y="54"/>
                      </a:lnTo>
                      <a:lnTo>
                        <a:pt x="158" y="0"/>
                      </a:ln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38" name="그룹 237"/>
            <p:cNvGrpSpPr/>
            <p:nvPr/>
          </p:nvGrpSpPr>
          <p:grpSpPr>
            <a:xfrm>
              <a:off x="3777453" y="2168860"/>
              <a:ext cx="527475" cy="792088"/>
              <a:chOff x="2360712" y="2168860"/>
              <a:chExt cx="527475" cy="792088"/>
            </a:xfrm>
          </p:grpSpPr>
          <p:cxnSp>
            <p:nvCxnSpPr>
              <p:cNvPr id="239" name="직선 화살표 연결선 238"/>
              <p:cNvCxnSpPr/>
              <p:nvPr/>
            </p:nvCxnSpPr>
            <p:spPr>
              <a:xfrm>
                <a:off x="2561533" y="2168860"/>
                <a:ext cx="0" cy="239606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직선 화살표 연결선 239"/>
              <p:cNvCxnSpPr/>
              <p:nvPr/>
            </p:nvCxnSpPr>
            <p:spPr>
              <a:xfrm flipH="1" flipV="1">
                <a:off x="2681610" y="2181287"/>
                <a:ext cx="3138" cy="233392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1" name="Oval 10"/>
              <p:cNvSpPr>
                <a:spLocks noChangeArrowheads="1"/>
              </p:cNvSpPr>
              <p:nvPr/>
            </p:nvSpPr>
            <p:spPr bwMode="auto">
              <a:xfrm>
                <a:off x="2360712" y="2434028"/>
                <a:ext cx="527475" cy="526920"/>
              </a:xfrm>
              <a:prstGeom prst="ellipse">
                <a:avLst/>
              </a:pr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grpSp>
            <p:nvGrpSpPr>
              <p:cNvPr id="242" name="그룹 241"/>
              <p:cNvGrpSpPr/>
              <p:nvPr/>
            </p:nvGrpSpPr>
            <p:grpSpPr>
              <a:xfrm>
                <a:off x="2497506" y="2606918"/>
                <a:ext cx="257061" cy="230353"/>
                <a:chOff x="12649200" y="2406650"/>
                <a:chExt cx="733425" cy="657225"/>
              </a:xfrm>
            </p:grpSpPr>
            <p:sp>
              <p:nvSpPr>
                <p:cNvPr id="243" name="Freeform 17"/>
                <p:cNvSpPr>
                  <a:spLocks noEditPoints="1"/>
                </p:cNvSpPr>
                <p:nvPr/>
              </p:nvSpPr>
              <p:spPr bwMode="auto">
                <a:xfrm>
                  <a:off x="12649200" y="2406650"/>
                  <a:ext cx="733425" cy="552450"/>
                </a:xfrm>
                <a:custGeom>
                  <a:avLst/>
                  <a:gdLst>
                    <a:gd name="T0" fmla="*/ 183 w 195"/>
                    <a:gd name="T1" fmla="*/ 0 h 147"/>
                    <a:gd name="T2" fmla="*/ 12 w 195"/>
                    <a:gd name="T3" fmla="*/ 0 h 147"/>
                    <a:gd name="T4" fmla="*/ 0 w 195"/>
                    <a:gd name="T5" fmla="*/ 12 h 147"/>
                    <a:gd name="T6" fmla="*/ 0 w 195"/>
                    <a:gd name="T7" fmla="*/ 135 h 147"/>
                    <a:gd name="T8" fmla="*/ 12 w 195"/>
                    <a:gd name="T9" fmla="*/ 147 h 147"/>
                    <a:gd name="T10" fmla="*/ 183 w 195"/>
                    <a:gd name="T11" fmla="*/ 147 h 147"/>
                    <a:gd name="T12" fmla="*/ 195 w 195"/>
                    <a:gd name="T13" fmla="*/ 135 h 147"/>
                    <a:gd name="T14" fmla="*/ 195 w 195"/>
                    <a:gd name="T15" fmla="*/ 12 h 147"/>
                    <a:gd name="T16" fmla="*/ 183 w 195"/>
                    <a:gd name="T17" fmla="*/ 0 h 147"/>
                    <a:gd name="T18" fmla="*/ 184 w 195"/>
                    <a:gd name="T19" fmla="*/ 130 h 147"/>
                    <a:gd name="T20" fmla="*/ 11 w 195"/>
                    <a:gd name="T21" fmla="*/ 130 h 147"/>
                    <a:gd name="T22" fmla="*/ 11 w 195"/>
                    <a:gd name="T23" fmla="*/ 12 h 147"/>
                    <a:gd name="T24" fmla="*/ 184 w 195"/>
                    <a:gd name="T25" fmla="*/ 12 h 147"/>
                    <a:gd name="T26" fmla="*/ 184 w 195"/>
                    <a:gd name="T27" fmla="*/ 13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5" h="147">
                      <a:moveTo>
                        <a:pt x="183" y="0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0" y="5"/>
                        <a:pt x="0" y="12"/>
                      </a:cubicBezTo>
                      <a:cubicBezTo>
                        <a:pt x="0" y="135"/>
                        <a:pt x="0" y="135"/>
                        <a:pt x="0" y="135"/>
                      </a:cubicBezTo>
                      <a:cubicBezTo>
                        <a:pt x="0" y="141"/>
                        <a:pt x="5" y="147"/>
                        <a:pt x="12" y="147"/>
                      </a:cubicBezTo>
                      <a:cubicBezTo>
                        <a:pt x="183" y="147"/>
                        <a:pt x="183" y="147"/>
                        <a:pt x="183" y="147"/>
                      </a:cubicBezTo>
                      <a:cubicBezTo>
                        <a:pt x="190" y="147"/>
                        <a:pt x="195" y="141"/>
                        <a:pt x="195" y="135"/>
                      </a:cubicBezTo>
                      <a:cubicBezTo>
                        <a:pt x="195" y="12"/>
                        <a:pt x="195" y="12"/>
                        <a:pt x="195" y="12"/>
                      </a:cubicBezTo>
                      <a:cubicBezTo>
                        <a:pt x="195" y="5"/>
                        <a:pt x="190" y="0"/>
                        <a:pt x="183" y="0"/>
                      </a:cubicBezTo>
                      <a:close/>
                      <a:moveTo>
                        <a:pt x="184" y="130"/>
                      </a:moveTo>
                      <a:cubicBezTo>
                        <a:pt x="11" y="130"/>
                        <a:pt x="11" y="130"/>
                        <a:pt x="11" y="130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84" y="12"/>
                        <a:pt x="184" y="12"/>
                        <a:pt x="184" y="12"/>
                      </a:cubicBezTo>
                      <a:lnTo>
                        <a:pt x="184" y="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44" name="Freeform 18"/>
                <p:cNvSpPr>
                  <a:spLocks/>
                </p:cNvSpPr>
                <p:nvPr/>
              </p:nvSpPr>
              <p:spPr bwMode="auto">
                <a:xfrm>
                  <a:off x="12849225" y="2978150"/>
                  <a:ext cx="334963" cy="85725"/>
                </a:xfrm>
                <a:custGeom>
                  <a:avLst/>
                  <a:gdLst>
                    <a:gd name="T0" fmla="*/ 52 w 211"/>
                    <a:gd name="T1" fmla="*/ 0 h 54"/>
                    <a:gd name="T2" fmla="*/ 0 w 211"/>
                    <a:gd name="T3" fmla="*/ 54 h 54"/>
                    <a:gd name="T4" fmla="*/ 211 w 211"/>
                    <a:gd name="T5" fmla="*/ 54 h 54"/>
                    <a:gd name="T6" fmla="*/ 158 w 211"/>
                    <a:gd name="T7" fmla="*/ 0 h 54"/>
                    <a:gd name="T8" fmla="*/ 52 w 211"/>
                    <a:gd name="T9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1" h="54">
                      <a:moveTo>
                        <a:pt x="52" y="0"/>
                      </a:moveTo>
                      <a:lnTo>
                        <a:pt x="0" y="54"/>
                      </a:lnTo>
                      <a:lnTo>
                        <a:pt x="211" y="54"/>
                      </a:lnTo>
                      <a:lnTo>
                        <a:pt x="158" y="0"/>
                      </a:ln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45" name="그룹 244"/>
            <p:cNvGrpSpPr/>
            <p:nvPr/>
          </p:nvGrpSpPr>
          <p:grpSpPr>
            <a:xfrm>
              <a:off x="5181609" y="2168860"/>
              <a:ext cx="527475" cy="792088"/>
              <a:chOff x="2360712" y="2168860"/>
              <a:chExt cx="527475" cy="792088"/>
            </a:xfrm>
          </p:grpSpPr>
          <p:cxnSp>
            <p:nvCxnSpPr>
              <p:cNvPr id="246" name="직선 화살표 연결선 245"/>
              <p:cNvCxnSpPr/>
              <p:nvPr/>
            </p:nvCxnSpPr>
            <p:spPr>
              <a:xfrm>
                <a:off x="2561533" y="2168860"/>
                <a:ext cx="0" cy="239606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직선 화살표 연결선 246"/>
              <p:cNvCxnSpPr/>
              <p:nvPr/>
            </p:nvCxnSpPr>
            <p:spPr>
              <a:xfrm flipH="1" flipV="1">
                <a:off x="2681610" y="2181287"/>
                <a:ext cx="3138" cy="233392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8" name="Oval 10"/>
              <p:cNvSpPr>
                <a:spLocks noChangeArrowheads="1"/>
              </p:cNvSpPr>
              <p:nvPr/>
            </p:nvSpPr>
            <p:spPr bwMode="auto">
              <a:xfrm>
                <a:off x="2360712" y="2434028"/>
                <a:ext cx="527475" cy="526920"/>
              </a:xfrm>
              <a:prstGeom prst="ellipse">
                <a:avLst/>
              </a:pr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grpSp>
            <p:nvGrpSpPr>
              <p:cNvPr id="249" name="그룹 248"/>
              <p:cNvGrpSpPr/>
              <p:nvPr/>
            </p:nvGrpSpPr>
            <p:grpSpPr>
              <a:xfrm>
                <a:off x="2497506" y="2606918"/>
                <a:ext cx="257061" cy="230353"/>
                <a:chOff x="12649200" y="2406650"/>
                <a:chExt cx="733425" cy="657225"/>
              </a:xfrm>
            </p:grpSpPr>
            <p:sp>
              <p:nvSpPr>
                <p:cNvPr id="250" name="Freeform 17"/>
                <p:cNvSpPr>
                  <a:spLocks noEditPoints="1"/>
                </p:cNvSpPr>
                <p:nvPr/>
              </p:nvSpPr>
              <p:spPr bwMode="auto">
                <a:xfrm>
                  <a:off x="12649200" y="2406650"/>
                  <a:ext cx="733425" cy="552450"/>
                </a:xfrm>
                <a:custGeom>
                  <a:avLst/>
                  <a:gdLst>
                    <a:gd name="T0" fmla="*/ 183 w 195"/>
                    <a:gd name="T1" fmla="*/ 0 h 147"/>
                    <a:gd name="T2" fmla="*/ 12 w 195"/>
                    <a:gd name="T3" fmla="*/ 0 h 147"/>
                    <a:gd name="T4" fmla="*/ 0 w 195"/>
                    <a:gd name="T5" fmla="*/ 12 h 147"/>
                    <a:gd name="T6" fmla="*/ 0 w 195"/>
                    <a:gd name="T7" fmla="*/ 135 h 147"/>
                    <a:gd name="T8" fmla="*/ 12 w 195"/>
                    <a:gd name="T9" fmla="*/ 147 h 147"/>
                    <a:gd name="T10" fmla="*/ 183 w 195"/>
                    <a:gd name="T11" fmla="*/ 147 h 147"/>
                    <a:gd name="T12" fmla="*/ 195 w 195"/>
                    <a:gd name="T13" fmla="*/ 135 h 147"/>
                    <a:gd name="T14" fmla="*/ 195 w 195"/>
                    <a:gd name="T15" fmla="*/ 12 h 147"/>
                    <a:gd name="T16" fmla="*/ 183 w 195"/>
                    <a:gd name="T17" fmla="*/ 0 h 147"/>
                    <a:gd name="T18" fmla="*/ 184 w 195"/>
                    <a:gd name="T19" fmla="*/ 130 h 147"/>
                    <a:gd name="T20" fmla="*/ 11 w 195"/>
                    <a:gd name="T21" fmla="*/ 130 h 147"/>
                    <a:gd name="T22" fmla="*/ 11 w 195"/>
                    <a:gd name="T23" fmla="*/ 12 h 147"/>
                    <a:gd name="T24" fmla="*/ 184 w 195"/>
                    <a:gd name="T25" fmla="*/ 12 h 147"/>
                    <a:gd name="T26" fmla="*/ 184 w 195"/>
                    <a:gd name="T27" fmla="*/ 13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5" h="147">
                      <a:moveTo>
                        <a:pt x="183" y="0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0" y="5"/>
                        <a:pt x="0" y="12"/>
                      </a:cubicBezTo>
                      <a:cubicBezTo>
                        <a:pt x="0" y="135"/>
                        <a:pt x="0" y="135"/>
                        <a:pt x="0" y="135"/>
                      </a:cubicBezTo>
                      <a:cubicBezTo>
                        <a:pt x="0" y="141"/>
                        <a:pt x="5" y="147"/>
                        <a:pt x="12" y="147"/>
                      </a:cubicBezTo>
                      <a:cubicBezTo>
                        <a:pt x="183" y="147"/>
                        <a:pt x="183" y="147"/>
                        <a:pt x="183" y="147"/>
                      </a:cubicBezTo>
                      <a:cubicBezTo>
                        <a:pt x="190" y="147"/>
                        <a:pt x="195" y="141"/>
                        <a:pt x="195" y="135"/>
                      </a:cubicBezTo>
                      <a:cubicBezTo>
                        <a:pt x="195" y="12"/>
                        <a:pt x="195" y="12"/>
                        <a:pt x="195" y="12"/>
                      </a:cubicBezTo>
                      <a:cubicBezTo>
                        <a:pt x="195" y="5"/>
                        <a:pt x="190" y="0"/>
                        <a:pt x="183" y="0"/>
                      </a:cubicBezTo>
                      <a:close/>
                      <a:moveTo>
                        <a:pt x="184" y="130"/>
                      </a:moveTo>
                      <a:cubicBezTo>
                        <a:pt x="11" y="130"/>
                        <a:pt x="11" y="130"/>
                        <a:pt x="11" y="130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84" y="12"/>
                        <a:pt x="184" y="12"/>
                        <a:pt x="184" y="12"/>
                      </a:cubicBezTo>
                      <a:lnTo>
                        <a:pt x="184" y="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51" name="Freeform 18"/>
                <p:cNvSpPr>
                  <a:spLocks/>
                </p:cNvSpPr>
                <p:nvPr/>
              </p:nvSpPr>
              <p:spPr bwMode="auto">
                <a:xfrm>
                  <a:off x="12849225" y="2978150"/>
                  <a:ext cx="334963" cy="85725"/>
                </a:xfrm>
                <a:custGeom>
                  <a:avLst/>
                  <a:gdLst>
                    <a:gd name="T0" fmla="*/ 52 w 211"/>
                    <a:gd name="T1" fmla="*/ 0 h 54"/>
                    <a:gd name="T2" fmla="*/ 0 w 211"/>
                    <a:gd name="T3" fmla="*/ 54 h 54"/>
                    <a:gd name="T4" fmla="*/ 211 w 211"/>
                    <a:gd name="T5" fmla="*/ 54 h 54"/>
                    <a:gd name="T6" fmla="*/ 158 w 211"/>
                    <a:gd name="T7" fmla="*/ 0 h 54"/>
                    <a:gd name="T8" fmla="*/ 52 w 211"/>
                    <a:gd name="T9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1" h="54">
                      <a:moveTo>
                        <a:pt x="52" y="0"/>
                      </a:moveTo>
                      <a:lnTo>
                        <a:pt x="0" y="54"/>
                      </a:lnTo>
                      <a:lnTo>
                        <a:pt x="211" y="54"/>
                      </a:lnTo>
                      <a:lnTo>
                        <a:pt x="158" y="0"/>
                      </a:ln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52" name="그룹 251"/>
            <p:cNvGrpSpPr/>
            <p:nvPr/>
          </p:nvGrpSpPr>
          <p:grpSpPr>
            <a:xfrm>
              <a:off x="6801789" y="2168860"/>
              <a:ext cx="527475" cy="792088"/>
              <a:chOff x="2360712" y="2168860"/>
              <a:chExt cx="527475" cy="792088"/>
            </a:xfrm>
          </p:grpSpPr>
          <p:cxnSp>
            <p:nvCxnSpPr>
              <p:cNvPr id="253" name="직선 화살표 연결선 252"/>
              <p:cNvCxnSpPr/>
              <p:nvPr/>
            </p:nvCxnSpPr>
            <p:spPr>
              <a:xfrm>
                <a:off x="2561533" y="2168860"/>
                <a:ext cx="0" cy="239606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직선 화살표 연결선 253"/>
              <p:cNvCxnSpPr/>
              <p:nvPr/>
            </p:nvCxnSpPr>
            <p:spPr>
              <a:xfrm flipH="1" flipV="1">
                <a:off x="2681610" y="2181287"/>
                <a:ext cx="3138" cy="233392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5" name="Oval 10"/>
              <p:cNvSpPr>
                <a:spLocks noChangeArrowheads="1"/>
              </p:cNvSpPr>
              <p:nvPr/>
            </p:nvSpPr>
            <p:spPr bwMode="auto">
              <a:xfrm>
                <a:off x="2360712" y="2434028"/>
                <a:ext cx="527475" cy="526920"/>
              </a:xfrm>
              <a:prstGeom prst="ellipse">
                <a:avLst/>
              </a:pr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grpSp>
            <p:nvGrpSpPr>
              <p:cNvPr id="256" name="그룹 255"/>
              <p:cNvGrpSpPr/>
              <p:nvPr/>
            </p:nvGrpSpPr>
            <p:grpSpPr>
              <a:xfrm>
                <a:off x="2497506" y="2606918"/>
                <a:ext cx="257061" cy="230353"/>
                <a:chOff x="12649200" y="2406650"/>
                <a:chExt cx="733425" cy="657225"/>
              </a:xfrm>
            </p:grpSpPr>
            <p:sp>
              <p:nvSpPr>
                <p:cNvPr id="257" name="Freeform 17"/>
                <p:cNvSpPr>
                  <a:spLocks noEditPoints="1"/>
                </p:cNvSpPr>
                <p:nvPr/>
              </p:nvSpPr>
              <p:spPr bwMode="auto">
                <a:xfrm>
                  <a:off x="12649200" y="2406650"/>
                  <a:ext cx="733425" cy="552450"/>
                </a:xfrm>
                <a:custGeom>
                  <a:avLst/>
                  <a:gdLst>
                    <a:gd name="T0" fmla="*/ 183 w 195"/>
                    <a:gd name="T1" fmla="*/ 0 h 147"/>
                    <a:gd name="T2" fmla="*/ 12 w 195"/>
                    <a:gd name="T3" fmla="*/ 0 h 147"/>
                    <a:gd name="T4" fmla="*/ 0 w 195"/>
                    <a:gd name="T5" fmla="*/ 12 h 147"/>
                    <a:gd name="T6" fmla="*/ 0 w 195"/>
                    <a:gd name="T7" fmla="*/ 135 h 147"/>
                    <a:gd name="T8" fmla="*/ 12 w 195"/>
                    <a:gd name="T9" fmla="*/ 147 h 147"/>
                    <a:gd name="T10" fmla="*/ 183 w 195"/>
                    <a:gd name="T11" fmla="*/ 147 h 147"/>
                    <a:gd name="T12" fmla="*/ 195 w 195"/>
                    <a:gd name="T13" fmla="*/ 135 h 147"/>
                    <a:gd name="T14" fmla="*/ 195 w 195"/>
                    <a:gd name="T15" fmla="*/ 12 h 147"/>
                    <a:gd name="T16" fmla="*/ 183 w 195"/>
                    <a:gd name="T17" fmla="*/ 0 h 147"/>
                    <a:gd name="T18" fmla="*/ 184 w 195"/>
                    <a:gd name="T19" fmla="*/ 130 h 147"/>
                    <a:gd name="T20" fmla="*/ 11 w 195"/>
                    <a:gd name="T21" fmla="*/ 130 h 147"/>
                    <a:gd name="T22" fmla="*/ 11 w 195"/>
                    <a:gd name="T23" fmla="*/ 12 h 147"/>
                    <a:gd name="T24" fmla="*/ 184 w 195"/>
                    <a:gd name="T25" fmla="*/ 12 h 147"/>
                    <a:gd name="T26" fmla="*/ 184 w 195"/>
                    <a:gd name="T27" fmla="*/ 130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5" h="147">
                      <a:moveTo>
                        <a:pt x="183" y="0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0" y="5"/>
                        <a:pt x="0" y="12"/>
                      </a:cubicBezTo>
                      <a:cubicBezTo>
                        <a:pt x="0" y="135"/>
                        <a:pt x="0" y="135"/>
                        <a:pt x="0" y="135"/>
                      </a:cubicBezTo>
                      <a:cubicBezTo>
                        <a:pt x="0" y="141"/>
                        <a:pt x="5" y="147"/>
                        <a:pt x="12" y="147"/>
                      </a:cubicBezTo>
                      <a:cubicBezTo>
                        <a:pt x="183" y="147"/>
                        <a:pt x="183" y="147"/>
                        <a:pt x="183" y="147"/>
                      </a:cubicBezTo>
                      <a:cubicBezTo>
                        <a:pt x="190" y="147"/>
                        <a:pt x="195" y="141"/>
                        <a:pt x="195" y="135"/>
                      </a:cubicBezTo>
                      <a:cubicBezTo>
                        <a:pt x="195" y="12"/>
                        <a:pt x="195" y="12"/>
                        <a:pt x="195" y="12"/>
                      </a:cubicBezTo>
                      <a:cubicBezTo>
                        <a:pt x="195" y="5"/>
                        <a:pt x="190" y="0"/>
                        <a:pt x="183" y="0"/>
                      </a:cubicBezTo>
                      <a:close/>
                      <a:moveTo>
                        <a:pt x="184" y="130"/>
                      </a:moveTo>
                      <a:cubicBezTo>
                        <a:pt x="11" y="130"/>
                        <a:pt x="11" y="130"/>
                        <a:pt x="11" y="130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84" y="12"/>
                        <a:pt x="184" y="12"/>
                        <a:pt x="184" y="12"/>
                      </a:cubicBezTo>
                      <a:lnTo>
                        <a:pt x="184" y="1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58" name="Freeform 18"/>
                <p:cNvSpPr>
                  <a:spLocks/>
                </p:cNvSpPr>
                <p:nvPr/>
              </p:nvSpPr>
              <p:spPr bwMode="auto">
                <a:xfrm>
                  <a:off x="12849225" y="2978150"/>
                  <a:ext cx="334963" cy="85725"/>
                </a:xfrm>
                <a:custGeom>
                  <a:avLst/>
                  <a:gdLst>
                    <a:gd name="T0" fmla="*/ 52 w 211"/>
                    <a:gd name="T1" fmla="*/ 0 h 54"/>
                    <a:gd name="T2" fmla="*/ 0 w 211"/>
                    <a:gd name="T3" fmla="*/ 54 h 54"/>
                    <a:gd name="T4" fmla="*/ 211 w 211"/>
                    <a:gd name="T5" fmla="*/ 54 h 54"/>
                    <a:gd name="T6" fmla="*/ 158 w 211"/>
                    <a:gd name="T7" fmla="*/ 0 h 54"/>
                    <a:gd name="T8" fmla="*/ 52 w 211"/>
                    <a:gd name="T9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1" h="54">
                      <a:moveTo>
                        <a:pt x="52" y="0"/>
                      </a:moveTo>
                      <a:lnTo>
                        <a:pt x="0" y="54"/>
                      </a:lnTo>
                      <a:lnTo>
                        <a:pt x="211" y="54"/>
                      </a:lnTo>
                      <a:lnTo>
                        <a:pt x="158" y="0"/>
                      </a:ln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cxnSp>
          <p:nvCxnSpPr>
            <p:cNvPr id="259" name="직선 연결선[R] 258"/>
            <p:cNvCxnSpPr/>
            <p:nvPr/>
          </p:nvCxnSpPr>
          <p:spPr>
            <a:xfrm>
              <a:off x="1583043" y="3314679"/>
              <a:ext cx="6574313" cy="6309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61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[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백업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]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62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5131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Spring Cloud vs. Service Mesh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588" y="2528887"/>
            <a:ext cx="4470400" cy="2857500"/>
          </a:xfrm>
          <a:prstGeom prst="rect">
            <a:avLst/>
          </a:prstGeom>
        </p:spPr>
      </p:pic>
      <p:pic>
        <p:nvPicPr>
          <p:cNvPr id="2052" name="Picture 4" descr="stio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237" y="1585754"/>
            <a:ext cx="4667250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 imageì ëí ì´ë¯¸ì§ ê²ìê²°ê³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777" y="3786029"/>
            <a:ext cx="1855536" cy="1033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[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백업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]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1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590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Spring Cloud vs. Service Mesh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[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백업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]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006756"/>
              </p:ext>
            </p:extLst>
          </p:nvPr>
        </p:nvGraphicFramePr>
        <p:xfrm>
          <a:off x="560679" y="1585754"/>
          <a:ext cx="11080691" cy="4584171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62997"/>
                <a:gridCol w="4681287"/>
                <a:gridCol w="4936407"/>
              </a:tblGrid>
              <a:tr h="494093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</a:txBody>
                  <a:tcPr>
                    <a:solidFill>
                      <a:srgbClr val="D9718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Spring Cloud</a:t>
                      </a:r>
                      <a:endParaRPr lang="ko-KR" altLang="en-US" sz="1800" dirty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</a:txBody>
                  <a:tcPr>
                    <a:solidFill>
                      <a:srgbClr val="D9718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Service Mesh</a:t>
                      </a:r>
                      <a:endParaRPr lang="ko-KR" altLang="en-US" sz="1800" dirty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</a:txBody>
                  <a:tcPr>
                    <a:solidFill>
                      <a:srgbClr val="D9718C"/>
                    </a:solidFill>
                  </a:tcPr>
                </a:tc>
              </a:tr>
              <a:tr h="1663126"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 smtClean="0"/>
                    </a:p>
                    <a:p>
                      <a:pPr algn="ctr" latinLnBrk="1"/>
                      <a:endParaRPr lang="en-US" altLang="ko-KR" sz="1400" dirty="0" smtClean="0"/>
                    </a:p>
                    <a:p>
                      <a:pPr algn="ctr" latinLnBrk="1"/>
                      <a:r>
                        <a:rPr lang="ko-KR" altLang="en-US" sz="1400" b="1" dirty="0" smtClean="0"/>
                        <a:t>장점</a:t>
                      </a:r>
                      <a:endParaRPr lang="ko-KR" altLang="en-US" sz="1400" b="1" dirty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400" dirty="0" smtClean="0"/>
                        <a:t>레퍼런스가 많음</a:t>
                      </a:r>
                      <a:endParaRPr lang="en-US" altLang="ko-KR" sz="1400" dirty="0" smtClean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400" dirty="0" smtClean="0"/>
                        <a:t>보다 안정적</a:t>
                      </a:r>
                      <a:endParaRPr lang="en-US" altLang="ko-KR" sz="1400" dirty="0" smtClean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400" dirty="0" smtClean="0"/>
                        <a:t>기본적인 설정만으로 동작</a:t>
                      </a:r>
                      <a:endParaRPr lang="en-US" altLang="ko-KR" sz="1400" dirty="0" smtClean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400" dirty="0" smtClean="0"/>
                        <a:t>세부적인 설정</a:t>
                      </a:r>
                      <a:r>
                        <a:rPr lang="ko-KR" altLang="en-US" sz="1400" baseline="0" dirty="0" smtClean="0"/>
                        <a:t> 가능</a:t>
                      </a:r>
                      <a:endParaRPr lang="ko-KR" altLang="en-US" sz="1400" dirty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en-US" altLang="ko-KR" sz="1400" dirty="0" smtClean="0"/>
                        <a:t>Polyglot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프로그래밍이 가능 </a:t>
                      </a:r>
                      <a:r>
                        <a:rPr lang="en-US" altLang="ko-KR" sz="1400" baseline="0" dirty="0" smtClean="0"/>
                        <a:t>(</a:t>
                      </a:r>
                      <a:r>
                        <a:rPr lang="ko-KR" altLang="en-US" sz="1400" baseline="0" dirty="0" smtClean="0"/>
                        <a:t>언어 종속성 없음</a:t>
                      </a:r>
                      <a:r>
                        <a:rPr lang="en-US" altLang="ko-KR" sz="1400" baseline="0" dirty="0" smtClean="0"/>
                        <a:t>)</a:t>
                      </a: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400" baseline="0" dirty="0" smtClean="0"/>
                        <a:t>높은 이식성</a:t>
                      </a:r>
                      <a:r>
                        <a:rPr lang="en-US" altLang="ko-KR" sz="1400" baseline="0" dirty="0" smtClean="0"/>
                        <a:t>(</a:t>
                      </a:r>
                      <a:r>
                        <a:rPr lang="ko-KR" altLang="en-US" sz="1400" kern="1200" dirty="0" smtClean="0">
                          <a:effectLst/>
                        </a:rPr>
                        <a:t>코드</a:t>
                      </a:r>
                      <a:r>
                        <a:rPr lang="en-US" altLang="ko-KR" sz="1400" kern="1200" dirty="0" smtClean="0">
                          <a:effectLst/>
                        </a:rPr>
                        <a:t>,</a:t>
                      </a:r>
                      <a:r>
                        <a:rPr lang="ko-KR" altLang="en-US" sz="1400" kern="1200" dirty="0" smtClean="0">
                          <a:effectLst/>
                        </a:rPr>
                        <a:t> 플랫폼 종속성 없음</a:t>
                      </a:r>
                      <a:r>
                        <a:rPr lang="en-US" altLang="ko-KR" sz="1400" kern="1200" dirty="0" smtClean="0">
                          <a:effectLst/>
                        </a:rPr>
                        <a:t>)</a:t>
                      </a: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en-US" altLang="ko-KR" sz="1400" kern="1200" baseline="0" dirty="0" smtClean="0">
                          <a:effectLst/>
                        </a:rPr>
                        <a:t>Mesh </a:t>
                      </a:r>
                      <a:r>
                        <a:rPr lang="ko-KR" altLang="en-US" sz="1400" kern="1200" baseline="0" dirty="0" smtClean="0">
                          <a:effectLst/>
                        </a:rPr>
                        <a:t>설정 변경이 자유로움</a:t>
                      </a:r>
                      <a:endParaRPr lang="en-US" altLang="ko-KR" sz="1400" kern="1200" baseline="0" dirty="0" smtClean="0">
                        <a:effectLst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400" baseline="0" dirty="0" smtClean="0"/>
                        <a:t>런타임 복잡성에 대한 이슈를 해결</a:t>
                      </a:r>
                      <a:endParaRPr lang="en-US" altLang="ko-KR" sz="1400" baseline="0" dirty="0" smtClean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en-US" altLang="ko-KR" sz="1400" dirty="0" smtClean="0"/>
                        <a:t>Spring</a:t>
                      </a:r>
                      <a:r>
                        <a:rPr lang="en-US" altLang="ko-KR" sz="1400" baseline="0" dirty="0" smtClean="0"/>
                        <a:t> Cloud</a:t>
                      </a:r>
                      <a:r>
                        <a:rPr lang="ko-KR" altLang="en-US" sz="1400" dirty="0" smtClean="0"/>
                        <a:t>에 비해 보다 많은 기능을 지원 </a:t>
                      </a:r>
                      <a:r>
                        <a:rPr lang="en-US" altLang="ko-KR" sz="1400" kern="1200" dirty="0" smtClean="0">
                          <a:effectLst/>
                        </a:rPr>
                        <a:t>(</a:t>
                      </a:r>
                      <a:r>
                        <a:rPr lang="ko-KR" altLang="en-US" sz="1400" kern="1200" dirty="0" smtClean="0">
                          <a:effectLst/>
                        </a:rPr>
                        <a:t>가중치 기반 라우팅</a:t>
                      </a:r>
                      <a:r>
                        <a:rPr lang="en-US" altLang="ko-KR" sz="1400" kern="1200" dirty="0" smtClean="0">
                          <a:effectLst/>
                        </a:rPr>
                        <a:t>, TLS, Mirroring, Fault Injection</a:t>
                      </a:r>
                      <a:r>
                        <a:rPr lang="ko-KR" altLang="en-US" sz="1400" kern="1200" dirty="0" smtClean="0">
                          <a:effectLst/>
                        </a:rPr>
                        <a:t>등</a:t>
                      </a:r>
                      <a:r>
                        <a:rPr lang="en-US" altLang="ko-KR" sz="1400" kern="1200" dirty="0" smtClean="0">
                          <a:effectLst/>
                        </a:rPr>
                        <a:t>)</a:t>
                      </a:r>
                    </a:p>
                  </a:txBody>
                  <a:tcPr/>
                </a:tc>
              </a:tr>
              <a:tr h="732802"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 smtClean="0"/>
                    </a:p>
                    <a:p>
                      <a:pPr algn="ctr" latinLnBrk="1"/>
                      <a:r>
                        <a:rPr lang="ko-KR" altLang="en-US" sz="1400" b="1" dirty="0" smtClean="0"/>
                        <a:t>단점</a:t>
                      </a:r>
                      <a:endParaRPr lang="ko-KR" altLang="en-US" sz="1400" b="1" dirty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400" dirty="0" smtClean="0"/>
                        <a:t>언어</a:t>
                      </a:r>
                      <a:r>
                        <a:rPr lang="en-US" altLang="ko-KR" sz="1400" dirty="0" smtClean="0"/>
                        <a:t>,</a:t>
                      </a:r>
                      <a:r>
                        <a:rPr lang="ko-KR" altLang="en-US" sz="1400" dirty="0" smtClean="0"/>
                        <a:t> 코드</a:t>
                      </a:r>
                      <a:r>
                        <a:rPr lang="en-US" altLang="ko-KR" sz="1400" dirty="0" smtClean="0"/>
                        <a:t>,</a:t>
                      </a:r>
                      <a:r>
                        <a:rPr lang="ko-KR" altLang="en-US" sz="1400" dirty="0" smtClean="0"/>
                        <a:t> 런타임에 종속성</a:t>
                      </a:r>
                      <a:endParaRPr lang="en-US" altLang="ko-KR" sz="1400" dirty="0" smtClean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400" dirty="0" smtClean="0"/>
                        <a:t>라이브러리도 업데이트</a:t>
                      </a:r>
                      <a:r>
                        <a:rPr lang="ko-KR" altLang="en-US" sz="1400" baseline="0" dirty="0" smtClean="0"/>
                        <a:t> 및 관리가 필요함</a:t>
                      </a:r>
                      <a:endParaRPr lang="en-US" altLang="ko-KR" sz="140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400" dirty="0" smtClean="0"/>
                        <a:t>시스템의 런타임 인스턴스 수가 증가</a:t>
                      </a:r>
                      <a:endParaRPr lang="en-US" altLang="ko-KR" sz="1400" dirty="0" smtClean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400" dirty="0" smtClean="0"/>
                        <a:t>새로운 기술로 레퍼런스가 많지 않음</a:t>
                      </a:r>
                      <a:endParaRPr lang="en-US" altLang="ko-KR" sz="1400" dirty="0" smtClean="0"/>
                    </a:p>
                  </a:txBody>
                  <a:tcPr/>
                </a:tc>
              </a:tr>
              <a:tr h="169415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dirty="0" smtClean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  <a:p>
                      <a:pPr latinLnBrk="1"/>
                      <a:endParaRPr lang="en-US" altLang="ko-KR" sz="1400" dirty="0" smtClean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  <a:p>
                      <a:pPr latinLnBrk="1"/>
                      <a:endParaRPr lang="en-US" altLang="ko-KR" sz="1400" dirty="0" smtClean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  <a:p>
                      <a:pPr latinLnBrk="1"/>
                      <a:endParaRPr lang="en-US" altLang="ko-KR" sz="1400" dirty="0" smtClean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  <a:p>
                      <a:pPr latinLnBrk="1"/>
                      <a:endParaRPr lang="en-US" altLang="ko-KR" sz="1400" dirty="0" smtClean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  <a:p>
                      <a:pPr latinLnBrk="1"/>
                      <a:endParaRPr lang="ko-KR" altLang="en-US" sz="1400" dirty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endParaRPr lang="ko-KR" altLang="en-US" sz="1400" dirty="0">
                        <a:latin typeface="Noto Sans" charset="0"/>
                        <a:ea typeface="Noto Sans" charset="0"/>
                        <a:cs typeface="Noto San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4" name="그룹 13"/>
          <p:cNvGrpSpPr/>
          <p:nvPr/>
        </p:nvGrpSpPr>
        <p:grpSpPr>
          <a:xfrm>
            <a:off x="7879742" y="4606213"/>
            <a:ext cx="2150082" cy="1451688"/>
            <a:chOff x="2421918" y="1750988"/>
            <a:chExt cx="5901382" cy="4165880"/>
          </a:xfrm>
        </p:grpSpPr>
        <p:pic>
          <p:nvPicPr>
            <p:cNvPr id="15" name="Picture 4" descr="´ë ¨ ì´ë¯¸ì§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05367" y="3973768"/>
              <a:ext cx="2104440" cy="1943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85454" y="3833927"/>
              <a:ext cx="3237846" cy="679548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21918" y="1750988"/>
              <a:ext cx="2311046" cy="2289175"/>
            </a:xfrm>
            <a:prstGeom prst="rect">
              <a:avLst/>
            </a:prstGeom>
          </p:spPr>
        </p:pic>
        <p:pic>
          <p:nvPicPr>
            <p:cNvPr id="18" name="Picture 24" descr="stio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3331" y="1957222"/>
              <a:ext cx="3576540" cy="18767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그룹 18"/>
          <p:cNvGrpSpPr/>
          <p:nvPr/>
        </p:nvGrpSpPr>
        <p:grpSpPr>
          <a:xfrm>
            <a:off x="2491448" y="4623552"/>
            <a:ext cx="2753118" cy="1520077"/>
            <a:chOff x="2333232" y="2671762"/>
            <a:chExt cx="3431381" cy="2001838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253605" y="3403451"/>
              <a:ext cx="1136471" cy="663577"/>
            </a:xfrm>
            <a:prstGeom prst="rect">
              <a:avLst/>
            </a:prstGeom>
          </p:spPr>
        </p:pic>
        <p:pic>
          <p:nvPicPr>
            <p:cNvPr id="22" name="Picture 2" descr="pring cloud netflix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57450" y="2730500"/>
              <a:ext cx="1924050" cy="1943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100513" y="2671762"/>
              <a:ext cx="1664100" cy="672951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2486574" y="2902761"/>
              <a:ext cx="1055681" cy="3445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100" i="1" dirty="0" smtClean="0">
                  <a:solidFill>
                    <a:srgbClr val="FF0000"/>
                  </a:solidFill>
                  <a:latin typeface="Noto Sans" charset="0"/>
                  <a:ea typeface="Noto Sans" charset="0"/>
                  <a:cs typeface="Noto Sans" charset="0"/>
                </a:rPr>
                <a:t>Eureka</a:t>
              </a:r>
              <a:endParaRPr kumimoji="1" lang="ko-KR" altLang="en-US" sz="1100" i="1" dirty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333232" y="3283429"/>
              <a:ext cx="945751" cy="3445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100" i="1" dirty="0" err="1" smtClean="0">
                  <a:solidFill>
                    <a:srgbClr val="FF0000"/>
                  </a:solidFill>
                  <a:latin typeface="Noto Sans" charset="0"/>
                  <a:ea typeface="Noto Sans" charset="0"/>
                  <a:cs typeface="Noto Sans" charset="0"/>
                </a:rPr>
                <a:t>Zuul</a:t>
              </a:r>
              <a:endParaRPr kumimoji="1" lang="ko-KR" altLang="en-US" sz="1100" i="1" dirty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86944" y="2712428"/>
              <a:ext cx="1029879" cy="3445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100" i="1" dirty="0" smtClean="0">
                  <a:solidFill>
                    <a:srgbClr val="FF0000"/>
                  </a:solidFill>
                  <a:latin typeface="Noto Sans" charset="0"/>
                  <a:ea typeface="Noto Sans" charset="0"/>
                  <a:cs typeface="Noto Sans" charset="0"/>
                </a:rPr>
                <a:t>Ribbon</a:t>
              </a:r>
              <a:endParaRPr kumimoji="1" lang="ko-KR" altLang="en-US" sz="1100" i="1" dirty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</p:grpSp>
      <p:sp>
        <p:nvSpPr>
          <p:cNvPr id="27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164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5"/>
          <p:cNvSpPr>
            <a:spLocks/>
          </p:cNvSpPr>
          <p:nvPr/>
        </p:nvSpPr>
        <p:spPr bwMode="auto">
          <a:xfrm rot="10800000">
            <a:off x="3473317" y="2866679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 rot="10800000">
            <a:off x="3437718" y="1832539"/>
            <a:ext cx="6056263" cy="922756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rgbClr val="F2C9D4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41" name="텍스트 개체 틀 4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 smtClean="0"/>
              <a:t>PART 02.</a:t>
            </a:r>
            <a:r>
              <a:rPr lang="ko-KR" altLang="en-US" dirty="0" smtClean="0"/>
              <a:t> </a:t>
            </a:r>
            <a:r>
              <a:rPr lang="en-US" altLang="ko-KR" dirty="0" smtClean="0"/>
              <a:t>Service Mesh </a:t>
            </a:r>
            <a:r>
              <a:rPr lang="ko-KR" altLang="en-US" dirty="0" smtClean="0"/>
              <a:t>구현체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Istio</a:t>
            </a:r>
            <a:endParaRPr lang="ko-KR" altLang="en-US" dirty="0"/>
          </a:p>
        </p:txBody>
      </p:sp>
      <p:sp>
        <p:nvSpPr>
          <p:cNvPr id="79" name="Freeform 765"/>
          <p:cNvSpPr>
            <a:spLocks noEditPoints="1"/>
          </p:cNvSpPr>
          <p:nvPr/>
        </p:nvSpPr>
        <p:spPr bwMode="auto">
          <a:xfrm rot="1800000">
            <a:off x="2602911" y="1826984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80" name="TextBox 79"/>
          <p:cNvSpPr txBox="1"/>
          <p:nvPr/>
        </p:nvSpPr>
        <p:spPr>
          <a:xfrm>
            <a:off x="2552112" y="2115016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01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18214" y="2053880"/>
            <a:ext cx="3630220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아키텍처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및 기능 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66399" y="3108397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02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62817" y="3060117"/>
            <a:ext cx="504218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(1):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Weight Based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Routing</a:t>
            </a:r>
            <a:endParaRPr lang="en-US" altLang="ko-K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3" name="Freeform 765"/>
          <p:cNvSpPr>
            <a:spLocks noEditPoints="1"/>
          </p:cNvSpPr>
          <p:nvPr/>
        </p:nvSpPr>
        <p:spPr bwMode="auto">
          <a:xfrm rot="1800000">
            <a:off x="2602910" y="2820365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6" name="Freeform 5"/>
          <p:cNvSpPr>
            <a:spLocks/>
          </p:cNvSpPr>
          <p:nvPr/>
        </p:nvSpPr>
        <p:spPr bwMode="auto">
          <a:xfrm rot="10800000">
            <a:off x="3358286" y="4830156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27" name="Freeform 765"/>
          <p:cNvSpPr>
            <a:spLocks noEditPoints="1"/>
          </p:cNvSpPr>
          <p:nvPr/>
        </p:nvSpPr>
        <p:spPr bwMode="auto">
          <a:xfrm rot="1800000">
            <a:off x="2588622" y="4825725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8" name="TextBox 27"/>
          <p:cNvSpPr txBox="1"/>
          <p:nvPr/>
        </p:nvSpPr>
        <p:spPr>
          <a:xfrm>
            <a:off x="2537823" y="5113757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04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134241" y="5065477"/>
            <a:ext cx="504218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(3):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Distributed Tracing - Jaeger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 rot="10800000">
            <a:off x="3372575" y="3826908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552112" y="4110509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03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54678" y="4044330"/>
            <a:ext cx="6801314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2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): Fault Injection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3" name="Freeform 765"/>
          <p:cNvSpPr>
            <a:spLocks noEditPoints="1"/>
          </p:cNvSpPr>
          <p:nvPr/>
        </p:nvSpPr>
        <p:spPr bwMode="auto">
          <a:xfrm rot="1800000">
            <a:off x="2588623" y="3822477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2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229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600" b="1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는 사이드카 프록시 영역인 </a:t>
            </a:r>
            <a:r>
              <a:rPr lang="en-US" altLang="ko-KR" sz="1600" b="1" dirty="0" smtClean="0">
                <a:latin typeface="Noto Sans" charset="0"/>
                <a:ea typeface="Noto Sans" charset="0"/>
                <a:cs typeface="Noto Sans" charset="0"/>
              </a:rPr>
              <a:t>Data Plane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과 그 프록시를 구성하고 관리하는 </a:t>
            </a:r>
            <a:r>
              <a:rPr lang="en-US" altLang="ko-KR" sz="1600" b="1" dirty="0" smtClean="0">
                <a:latin typeface="Noto Sans" charset="0"/>
                <a:ea typeface="Noto Sans" charset="0"/>
                <a:cs typeface="Noto Sans" charset="0"/>
              </a:rPr>
              <a:t>Control Plane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으로 구성됩니다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1. </a:t>
            </a:r>
            <a:r>
              <a:rPr lang="en-US" altLang="ko-KR" dirty="0" err="1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아키텍처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및 기능</a:t>
            </a: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1" name="텍스트 개체 틀 10"/>
          <p:cNvSpPr>
            <a:spLocks noGrp="1"/>
          </p:cNvSpPr>
          <p:nvPr>
            <p:ph type="body" sz="quarter" idx="20"/>
          </p:nvPr>
        </p:nvSpPr>
        <p:spPr>
          <a:xfrm>
            <a:off x="2057400" y="5358609"/>
            <a:ext cx="8357326" cy="985635"/>
          </a:xfrm>
        </p:spPr>
        <p:txBody>
          <a:bodyPr/>
          <a:lstStyle/>
          <a:p>
            <a:pPr marL="370350" indent="-285750" algn="l">
              <a:buFont typeface="Wingdings" charset="2"/>
              <a:buChar char="§"/>
            </a:pPr>
            <a:endParaRPr lang="en-US" altLang="ko-KR" dirty="0" smtClean="0"/>
          </a:p>
          <a:p>
            <a:pPr marL="370350" indent="-285750" algn="l">
              <a:buFont typeface="Wingdings" charset="2"/>
              <a:buChar char="ü"/>
            </a:pPr>
            <a:r>
              <a:rPr lang="en-US" altLang="ko-KR" dirty="0" err="1" smtClean="0"/>
              <a:t>Istio</a:t>
            </a:r>
            <a:r>
              <a:rPr lang="en-US" altLang="ko-KR" dirty="0" smtClean="0"/>
              <a:t> </a:t>
            </a:r>
            <a:r>
              <a:rPr lang="ko-KR" altLang="en-US" dirty="0" smtClean="0"/>
              <a:t>아키텍처</a:t>
            </a:r>
            <a:endParaRPr lang="en-US" altLang="ko-KR" dirty="0" smtClean="0"/>
          </a:p>
          <a:p>
            <a:pPr marL="971550" lvl="1" indent="-285750">
              <a:buFont typeface="Wingdings" charset="2"/>
              <a:buChar char="§"/>
            </a:pPr>
            <a:r>
              <a:rPr lang="en-US" altLang="ko-KR" sz="1200" dirty="0" smtClean="0"/>
              <a:t>Data Plane + Control Plane </a:t>
            </a:r>
          </a:p>
          <a:p>
            <a:pPr marL="971550" lvl="1" indent="-285750">
              <a:buFont typeface="Wingdings" charset="2"/>
              <a:buChar char="§"/>
            </a:pPr>
            <a:r>
              <a:rPr lang="en-US" altLang="ko-KR" sz="1200" dirty="0" smtClean="0"/>
              <a:t>Data Plane : </a:t>
            </a:r>
            <a:r>
              <a:rPr lang="ko-KR" altLang="en-US" sz="1200" dirty="0" smtClean="0"/>
              <a:t>사이드카로 배치되는 일련의 프록시</a:t>
            </a:r>
            <a:r>
              <a:rPr lang="en-US" altLang="ko-KR" sz="1200" dirty="0" smtClean="0"/>
              <a:t>(Envoy)</a:t>
            </a:r>
            <a:r>
              <a:rPr lang="ko-KR" altLang="en-US" sz="1200" dirty="0" smtClean="0"/>
              <a:t>로 구성</a:t>
            </a:r>
            <a:r>
              <a:rPr lang="en-US" altLang="ko-KR" sz="1200" dirty="0" smtClean="0"/>
              <a:t> </a:t>
            </a:r>
          </a:p>
          <a:p>
            <a:pPr marL="971550" lvl="1" indent="-285750">
              <a:buFont typeface="Wingdings" charset="2"/>
              <a:buChar char="§"/>
            </a:pPr>
            <a:r>
              <a:rPr lang="en-US" altLang="ko-KR" sz="1200" dirty="0" smtClean="0"/>
              <a:t>Control Plane :</a:t>
            </a:r>
            <a:r>
              <a:rPr lang="ko-KR" altLang="en-US" sz="1200" dirty="0" smtClean="0"/>
              <a:t> 프록시를 구성하고 관리하며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 원격 측정을 수집하도록 믹서를 구성</a:t>
            </a:r>
            <a:r>
              <a:rPr lang="en-US" altLang="ko-KR" sz="1200" dirty="0" smtClean="0"/>
              <a:t> (Pilot, Mixer, Citadel) </a:t>
            </a:r>
            <a:r>
              <a:rPr lang="ko-KR" altLang="en-US" sz="1200" dirty="0" smtClean="0"/>
              <a:t> </a:t>
            </a:r>
            <a:endParaRPr lang="en-US" altLang="ko-KR" sz="1200" dirty="0" smtClean="0"/>
          </a:p>
          <a:p>
            <a:pPr marL="370350" indent="-285750" algn="l">
              <a:buFont typeface="Wingdings" charset="2"/>
              <a:buChar char="§"/>
            </a:pP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5129474" y="5081610"/>
            <a:ext cx="30718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</a:rPr>
              <a:t>&lt;</a:t>
            </a:r>
            <a:r>
              <a:rPr kumimoji="1" lang="en-US" altLang="ko-KR" sz="1200" i="1" dirty="0" err="1" smtClean="0">
                <a:solidFill>
                  <a:schemeClr val="bg2">
                    <a:lumMod val="50000"/>
                  </a:schemeClr>
                </a:solidFill>
              </a:rPr>
              <a:t>Istio</a:t>
            </a:r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</a:rPr>
              <a:t> Architecture&gt;</a:t>
            </a:r>
            <a:endParaRPr kumimoji="1" lang="ko-KR" altLang="en-US" sz="1200" i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471613"/>
            <a:ext cx="8072438" cy="3609997"/>
          </a:xfrm>
          <a:prstGeom prst="rect">
            <a:avLst/>
          </a:prstGeom>
        </p:spPr>
      </p:pic>
      <p:sp>
        <p:nvSpPr>
          <p:cNvPr id="12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8387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의 주요 기능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1. </a:t>
            </a:r>
            <a:r>
              <a:rPr lang="en-US" altLang="ko-KR" dirty="0" err="1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아키텍처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및 기능</a:t>
            </a: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1" name="텍스트 개체 틀 10"/>
          <p:cNvSpPr>
            <a:spLocks noGrp="1"/>
          </p:cNvSpPr>
          <p:nvPr>
            <p:ph type="body" sz="quarter" idx="20"/>
          </p:nvPr>
        </p:nvSpPr>
        <p:spPr>
          <a:xfrm>
            <a:off x="528638" y="1585754"/>
            <a:ext cx="10998451" cy="4662802"/>
          </a:xfrm>
        </p:spPr>
        <p:txBody>
          <a:bodyPr/>
          <a:lstStyle/>
          <a:p>
            <a:pPr marL="370350" indent="-285750" algn="l">
              <a:buFont typeface="Wingdings" charset="2"/>
              <a:buChar char="ü"/>
            </a:pP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Traffic Management</a:t>
            </a:r>
          </a:p>
          <a:p>
            <a:pPr marL="971550" lvl="1" indent="-285750">
              <a:buFont typeface="Wingdings" charset="2"/>
              <a:buChar char="§"/>
            </a:pPr>
            <a:r>
              <a:rPr lang="en-US" altLang="ko-KR" sz="1800" dirty="0" smtClean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rPr>
              <a:t>Dynamic request routing </a:t>
            </a: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(</a:t>
            </a:r>
            <a:r>
              <a:rPr lang="en-US" altLang="ko-KR" sz="1800" dirty="0" smtClean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rPr>
              <a:t>weight-based routing</a:t>
            </a: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, content-based routing ) </a:t>
            </a:r>
          </a:p>
          <a:p>
            <a:pPr marL="971550" lvl="1" indent="-285750">
              <a:buFont typeface="Wingdings" charset="2"/>
              <a:buChar char="§"/>
            </a:pP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Discovery and load balancing</a:t>
            </a:r>
          </a:p>
          <a:p>
            <a:pPr marL="971550" lvl="1" indent="-285750">
              <a:buFont typeface="Wingdings" charset="2"/>
              <a:buChar char="§"/>
            </a:pP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Handling failures (circuit breaking, retry, timeout, health check </a:t>
            </a:r>
            <a:r>
              <a:rPr lang="mr-IN" altLang="ko-KR" sz="1800" dirty="0" smtClean="0">
                <a:latin typeface="Noto Sans" charset="0"/>
                <a:ea typeface="Noto Sans" charset="0"/>
                <a:cs typeface="Noto Sans" charset="0"/>
              </a:rPr>
              <a:t>…</a:t>
            </a: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)</a:t>
            </a:r>
          </a:p>
          <a:p>
            <a:pPr marL="971550" lvl="1" indent="-285750">
              <a:buFont typeface="Wingdings" charset="2"/>
              <a:buChar char="§"/>
            </a:pPr>
            <a:r>
              <a:rPr lang="en-US" altLang="ko-KR" sz="1800" dirty="0" smtClean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rPr>
              <a:t>Fault injection</a:t>
            </a:r>
            <a:r>
              <a:rPr lang="ko-KR" altLang="en-US" sz="1800" dirty="0" smtClean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(</a:t>
            </a:r>
            <a:r>
              <a:rPr lang="en-US" altLang="ko-KR" sz="1800" dirty="0" smtClean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rPr>
              <a:t>http/</a:t>
            </a:r>
            <a:r>
              <a:rPr lang="en-US" altLang="ko-KR" sz="1800" dirty="0" err="1" smtClean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rPr>
              <a:t>tcp</a:t>
            </a:r>
            <a:r>
              <a:rPr lang="en-US" altLang="ko-KR" sz="1800" dirty="0" smtClean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rPr>
              <a:t> error code</a:t>
            </a: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, delay)</a:t>
            </a:r>
          </a:p>
          <a:p>
            <a:pPr marL="971550" lvl="1" indent="-285750">
              <a:buFont typeface="Wingdings" charset="2"/>
              <a:buChar char="§"/>
            </a:pPr>
            <a:endParaRPr lang="en-US" altLang="ko-KR" sz="18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370350" indent="-285750" algn="l">
              <a:buFont typeface="Wingdings" charset="2"/>
              <a:buChar char="ü"/>
            </a:pP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Policies Enforcement</a:t>
            </a:r>
            <a:r>
              <a:rPr lang="ko-KR" altLang="en-US" sz="18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(traffic limit, access control)</a:t>
            </a:r>
          </a:p>
          <a:p>
            <a:pPr marL="370350" indent="-285750" algn="l">
              <a:buFont typeface="Wingdings" charset="2"/>
              <a:buChar char="ü"/>
            </a:pPr>
            <a:r>
              <a:rPr lang="en-US" altLang="ko-KR" sz="1800" dirty="0" smtClean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rPr>
              <a:t>Telemetry</a:t>
            </a:r>
            <a:r>
              <a:rPr lang="ko-KR" altLang="en-US" sz="18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(</a:t>
            </a:r>
            <a:r>
              <a:rPr lang="en-US" altLang="ko-KR" sz="1800" dirty="0" smtClean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rPr>
              <a:t>jaeger</a:t>
            </a: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, </a:t>
            </a:r>
            <a:r>
              <a:rPr lang="en-US" altLang="ko-KR" sz="1800" dirty="0" err="1" smtClean="0">
                <a:latin typeface="Noto Sans" charset="0"/>
                <a:ea typeface="Noto Sans" charset="0"/>
                <a:cs typeface="Noto Sans" charset="0"/>
              </a:rPr>
              <a:t>grafana</a:t>
            </a: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,</a:t>
            </a:r>
            <a:r>
              <a:rPr lang="ko-KR" altLang="en-US" sz="18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800" dirty="0" err="1" smtClean="0">
                <a:latin typeface="Noto Sans" charset="0"/>
                <a:ea typeface="Noto Sans" charset="0"/>
                <a:cs typeface="Noto Sans" charset="0"/>
              </a:rPr>
              <a:t>prometheus</a:t>
            </a: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, service graph  </a:t>
            </a:r>
            <a:r>
              <a:rPr lang="mr-IN" altLang="ko-KR" sz="1800" dirty="0" smtClean="0">
                <a:latin typeface="Noto Sans" charset="0"/>
                <a:ea typeface="Noto Sans" charset="0"/>
                <a:cs typeface="Noto Sans" charset="0"/>
              </a:rPr>
              <a:t>…</a:t>
            </a: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 )</a:t>
            </a:r>
          </a:p>
          <a:p>
            <a:pPr marL="370350" indent="-285750" algn="l">
              <a:buFont typeface="Wingdings" charset="2"/>
              <a:buChar char="ü"/>
            </a:pPr>
            <a:r>
              <a:rPr lang="en-US" altLang="ko-KR" sz="1800" dirty="0" smtClean="0">
                <a:latin typeface="Noto Sans" charset="0"/>
                <a:ea typeface="Noto Sans" charset="0"/>
                <a:cs typeface="Noto Sans" charset="0"/>
              </a:rPr>
              <a:t>Security</a:t>
            </a:r>
          </a:p>
          <a:p>
            <a:pPr marL="370350" indent="-285750" algn="l">
              <a:buFont typeface="Wingdings" charset="2"/>
              <a:buChar char="ü"/>
            </a:pPr>
            <a:endParaRPr lang="en-US" altLang="ko-KR" sz="1800" dirty="0">
              <a:latin typeface="Noto Sans" charset="0"/>
              <a:ea typeface="Noto Sans" charset="0"/>
              <a:cs typeface="Noto Sans" charset="0"/>
            </a:endParaRPr>
          </a:p>
          <a:p>
            <a:pPr marL="370350" indent="-285750" algn="l">
              <a:buFont typeface="Wingdings" charset="2"/>
              <a:buChar char="ü"/>
            </a:pPr>
            <a:endParaRPr lang="en-US" altLang="ko-KR" sz="18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370350" indent="-285750" algn="l">
              <a:buFont typeface="Wingdings" charset="2"/>
              <a:buChar char="ü"/>
            </a:pPr>
            <a:endParaRPr lang="en-US" altLang="ko-KR" sz="18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370350" indent="-285750" algn="l">
              <a:buFont typeface="Wingdings" charset="2"/>
              <a:buChar char="§"/>
            </a:pPr>
            <a:endParaRPr lang="en-US" altLang="ko-KR" sz="18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293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5"/>
          <p:cNvSpPr>
            <a:spLocks/>
          </p:cNvSpPr>
          <p:nvPr/>
        </p:nvSpPr>
        <p:spPr bwMode="auto">
          <a:xfrm rot="10800000">
            <a:off x="3497242" y="1852197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 rot="10800000">
            <a:off x="3465155" y="2847074"/>
            <a:ext cx="6056263" cy="922756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rgbClr val="F2C9D4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41" name="텍스트 개체 틀 4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 smtClean="0"/>
              <a:t>PART 02.</a:t>
            </a:r>
            <a:r>
              <a:rPr lang="ko-KR" altLang="en-US" dirty="0" smtClean="0"/>
              <a:t> </a:t>
            </a:r>
            <a:r>
              <a:rPr lang="en-US" altLang="ko-KR" dirty="0" smtClean="0"/>
              <a:t>Service Mesh </a:t>
            </a:r>
            <a:r>
              <a:rPr lang="ko-KR" altLang="en-US" dirty="0" smtClean="0"/>
              <a:t>구현체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Istio</a:t>
            </a:r>
            <a:endParaRPr lang="ko-KR" altLang="en-US" dirty="0"/>
          </a:p>
        </p:txBody>
      </p:sp>
      <p:sp>
        <p:nvSpPr>
          <p:cNvPr id="79" name="Freeform 765"/>
          <p:cNvSpPr>
            <a:spLocks noEditPoints="1"/>
          </p:cNvSpPr>
          <p:nvPr/>
        </p:nvSpPr>
        <p:spPr bwMode="auto">
          <a:xfrm rot="1800000">
            <a:off x="2602911" y="1826984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80" name="TextBox 79"/>
          <p:cNvSpPr txBox="1"/>
          <p:nvPr/>
        </p:nvSpPr>
        <p:spPr>
          <a:xfrm>
            <a:off x="2552112" y="2115016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01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18214" y="2053880"/>
            <a:ext cx="3630220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아키텍처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및 기능 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66399" y="3108397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02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62817" y="3060117"/>
            <a:ext cx="5042188" cy="425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(1)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: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Weight Based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Routing</a:t>
            </a:r>
            <a:endParaRPr lang="en-US" altLang="ko-K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3" name="Freeform 765"/>
          <p:cNvSpPr>
            <a:spLocks noEditPoints="1"/>
          </p:cNvSpPr>
          <p:nvPr/>
        </p:nvSpPr>
        <p:spPr bwMode="auto">
          <a:xfrm rot="1800000">
            <a:off x="2602910" y="2820365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6" name="Freeform 5"/>
          <p:cNvSpPr>
            <a:spLocks/>
          </p:cNvSpPr>
          <p:nvPr/>
        </p:nvSpPr>
        <p:spPr bwMode="auto">
          <a:xfrm rot="10800000">
            <a:off x="3358286" y="4830156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27" name="Freeform 765"/>
          <p:cNvSpPr>
            <a:spLocks noEditPoints="1"/>
          </p:cNvSpPr>
          <p:nvPr/>
        </p:nvSpPr>
        <p:spPr bwMode="auto">
          <a:xfrm rot="1800000">
            <a:off x="2588622" y="4825725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8" name="TextBox 27"/>
          <p:cNvSpPr txBox="1"/>
          <p:nvPr/>
        </p:nvSpPr>
        <p:spPr>
          <a:xfrm>
            <a:off x="2537823" y="5113757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04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134241" y="5065477"/>
            <a:ext cx="504218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(3):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Distributed Tracing - Jaeger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 rot="10800000">
            <a:off x="3372575" y="3826908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552112" y="4110509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03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54678" y="4044330"/>
            <a:ext cx="6801314" cy="427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2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)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: Fault Injection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3" name="Freeform 765"/>
          <p:cNvSpPr>
            <a:spLocks noEditPoints="1"/>
          </p:cNvSpPr>
          <p:nvPr/>
        </p:nvSpPr>
        <p:spPr bwMode="auto">
          <a:xfrm rot="1800000">
            <a:off x="2588623" y="3822477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2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912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트래픽 관리의 핵심 구성요소인 </a:t>
            </a:r>
            <a:r>
              <a:rPr lang="en-US" altLang="ko-KR" sz="1600" b="1" dirty="0" smtClean="0">
                <a:latin typeface="Noto Sans" charset="0"/>
                <a:ea typeface="Noto Sans" charset="0"/>
                <a:cs typeface="Noto Sans" charset="0"/>
              </a:rPr>
              <a:t>Pilot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2.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 (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1)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Weight Based Routing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" name="텍스트 개체 틀 10"/>
          <p:cNvSpPr>
            <a:spLocks noGrp="1"/>
          </p:cNvSpPr>
          <p:nvPr>
            <p:ph type="body" sz="quarter" idx="20"/>
          </p:nvPr>
        </p:nvSpPr>
        <p:spPr>
          <a:xfrm>
            <a:off x="7170738" y="1585913"/>
            <a:ext cx="4356100" cy="4662487"/>
          </a:xfrm>
        </p:spPr>
        <p:txBody>
          <a:bodyPr/>
          <a:lstStyle/>
          <a:p>
            <a:pPr marL="370350" indent="-285750" algn="l">
              <a:buFont typeface="Wingdings" charset="2"/>
              <a:buChar char="ü"/>
            </a:pPr>
            <a:endParaRPr lang="en-US" altLang="ko-KR" sz="1400" dirty="0"/>
          </a:p>
          <a:p>
            <a:pPr marL="370350" indent="-285750" algn="l">
              <a:buFont typeface="Wingdings" charset="2"/>
              <a:buChar char="ü"/>
            </a:pPr>
            <a:r>
              <a:rPr lang="en-US" altLang="ko-KR" sz="1600" dirty="0" smtClean="0"/>
              <a:t>Pilot</a:t>
            </a:r>
            <a:endParaRPr lang="en-US" altLang="ko-KR" sz="1600" dirty="0"/>
          </a:p>
          <a:p>
            <a:pPr marL="370350" indent="-285750" algn="l">
              <a:buFont typeface="Wingdings" charset="2"/>
              <a:buChar char="§"/>
            </a:pPr>
            <a:r>
              <a:rPr lang="en-US" altLang="ko-KR" sz="1400" dirty="0" err="1"/>
              <a:t>Istio</a:t>
            </a:r>
            <a:r>
              <a:rPr lang="ko-KR" altLang="en-US" sz="1400" dirty="0"/>
              <a:t>의 트래픽 관리에 사용되는 핵심 구성 요소</a:t>
            </a:r>
            <a:endParaRPr lang="en-US" altLang="ko-KR" sz="1400" dirty="0"/>
          </a:p>
          <a:p>
            <a:pPr marL="370350" indent="-285750" algn="l">
              <a:buFont typeface="Wingdings" charset="2"/>
              <a:buChar char="§"/>
            </a:pPr>
            <a:r>
              <a:rPr lang="en-US" altLang="ko-KR" sz="1400" dirty="0" err="1"/>
              <a:t>Istio</a:t>
            </a:r>
            <a:r>
              <a:rPr lang="en-US" altLang="ko-KR" sz="1400" dirty="0"/>
              <a:t> </a:t>
            </a:r>
            <a:r>
              <a:rPr lang="ko-KR" altLang="en-US" sz="1400" dirty="0"/>
              <a:t>서비스 메시에 배포 된 모든 </a:t>
            </a:r>
            <a:r>
              <a:rPr lang="en-US" altLang="ko-KR" sz="1400" dirty="0"/>
              <a:t>Envoy </a:t>
            </a:r>
            <a:r>
              <a:rPr lang="ko-KR" altLang="en-US" sz="1400" dirty="0"/>
              <a:t>프록시 인스턴스를 관리하고 구성하는 역할</a:t>
            </a:r>
            <a:endParaRPr lang="en-US" altLang="ko-KR" sz="1400" dirty="0"/>
          </a:p>
          <a:p>
            <a:pPr marL="370350" indent="-285750" algn="l">
              <a:buFont typeface="Wingdings" charset="2"/>
              <a:buChar char="§"/>
            </a:pPr>
            <a:r>
              <a:rPr lang="en-US" altLang="ko-KR" sz="1400" dirty="0"/>
              <a:t>Envoy </a:t>
            </a:r>
            <a:r>
              <a:rPr lang="ko-KR" altLang="en-US" sz="1400" dirty="0"/>
              <a:t>인스턴스의 라이프사이클 </a:t>
            </a:r>
            <a:r>
              <a:rPr lang="ko-KR" altLang="en-US" sz="1400" dirty="0" smtClean="0"/>
              <a:t>관리</a:t>
            </a:r>
            <a:endParaRPr lang="en-US" altLang="ko-KR" sz="1400" dirty="0" smtClean="0"/>
          </a:p>
          <a:p>
            <a:pPr marL="370350" indent="-285750" algn="l">
              <a:buFont typeface="Wingdings" charset="2"/>
              <a:buChar char="§"/>
            </a:pPr>
            <a:endParaRPr lang="en-US" altLang="ko-KR" sz="1400" dirty="0"/>
          </a:p>
          <a:p>
            <a:pPr marL="370350" indent="-285750" algn="l">
              <a:buFont typeface="Wingdings" charset="2"/>
              <a:buChar char="ü"/>
            </a:pPr>
            <a:r>
              <a:rPr lang="en-US" altLang="ko-KR" sz="1600" dirty="0"/>
              <a:t>Envoy (Proxy)</a:t>
            </a:r>
          </a:p>
          <a:p>
            <a:pPr marL="370350" indent="-285750" algn="l">
              <a:buFont typeface="Wingdings" charset="2"/>
              <a:buChar char="§"/>
            </a:pPr>
            <a:r>
              <a:rPr lang="ko-KR" altLang="en-US" sz="1400" dirty="0"/>
              <a:t>모든 서비스에 대한 인바운드 및 아웃바운드 트래픽을 중재</a:t>
            </a:r>
            <a:endParaRPr lang="en-US" altLang="ko-KR" sz="1400" dirty="0"/>
          </a:p>
          <a:p>
            <a:pPr marL="370350" indent="-285750" algn="l">
              <a:buFont typeface="Wingdings" charset="2"/>
              <a:buChar char="§"/>
            </a:pPr>
            <a:r>
              <a:rPr lang="en-US" altLang="ko-KR" sz="1400" dirty="0" smtClean="0"/>
              <a:t>Envoy </a:t>
            </a:r>
            <a:r>
              <a:rPr lang="ko-KR" altLang="en-US" sz="1400" dirty="0" smtClean="0"/>
              <a:t>인스턴스는 </a:t>
            </a:r>
            <a:r>
              <a:rPr lang="en-US" altLang="ko-KR" sz="1400" dirty="0" smtClean="0"/>
              <a:t>Pilot</a:t>
            </a:r>
            <a:r>
              <a:rPr lang="ko-KR" altLang="en-US" sz="1400" dirty="0" smtClean="0"/>
              <a:t>으로부터 가져온 정보를 기반으로 로드밸런싱 정보를 유지 관리함</a:t>
            </a:r>
            <a:endParaRPr lang="en-US" altLang="ko-KR" sz="1400" dirty="0" smtClean="0"/>
          </a:p>
          <a:p>
            <a:pPr marL="370350" indent="-285750" algn="l">
              <a:buFont typeface="Wingdings" charset="2"/>
              <a:buChar char="§"/>
            </a:pPr>
            <a:r>
              <a:rPr lang="ko-KR" altLang="en-US" sz="1400" dirty="0" smtClean="0"/>
              <a:t>다른 인스턴스에 대한 서비스 디스커버리 및  </a:t>
            </a:r>
            <a:r>
              <a:rPr lang="en-US" altLang="ko-KR" sz="1400" dirty="0" smtClean="0"/>
              <a:t>Health check </a:t>
            </a:r>
            <a:r>
              <a:rPr lang="ko-KR" altLang="en-US" sz="1400" dirty="0" smtClean="0"/>
              <a:t>수행</a:t>
            </a:r>
            <a:endParaRPr lang="en-US" altLang="ko-KR" sz="1400" dirty="0" smtClean="0"/>
          </a:p>
          <a:p>
            <a:pPr marL="370350" indent="-285750" algn="l">
              <a:buFont typeface="Wingdings" charset="2"/>
              <a:buChar char="§"/>
            </a:pPr>
            <a:endParaRPr lang="en-US" altLang="ko-KR" sz="1400" dirty="0"/>
          </a:p>
          <a:p>
            <a:pPr marL="370350" indent="-285750" algn="l">
              <a:buFont typeface="Wingdings" charset="2"/>
              <a:buChar char="§"/>
            </a:pPr>
            <a:endParaRPr lang="en-US" altLang="ko-KR" sz="1400" dirty="0"/>
          </a:p>
          <a:p>
            <a:pPr marL="370350" indent="-285750" algn="l">
              <a:buFont typeface="Wingdings" charset="2"/>
              <a:buChar char="§"/>
            </a:pPr>
            <a:endParaRPr lang="en-US" altLang="ko-KR" sz="1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78" y="1758950"/>
            <a:ext cx="6438900" cy="40259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964596" y="5962036"/>
            <a:ext cx="3071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i="1" dirty="0" smtClean="0">
                <a:solidFill>
                  <a:schemeClr val="bg2">
                    <a:lumMod val="50000"/>
                  </a:schemeClr>
                </a:solidFill>
              </a:rPr>
              <a:t>&lt;Pilot Architecture&gt;</a:t>
            </a:r>
            <a:endParaRPr kumimoji="1" lang="ko-KR" altLang="en-US" sz="1400" i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017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Request  Routing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설정을 통해 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Canary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배포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,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A/B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테스팅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,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 점진적 배포 등을 수행합니다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.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" name="텍스트 개체 틀 10"/>
          <p:cNvSpPr>
            <a:spLocks noGrp="1"/>
          </p:cNvSpPr>
          <p:nvPr>
            <p:ph type="body" sz="quarter" idx="20"/>
          </p:nvPr>
        </p:nvSpPr>
        <p:spPr>
          <a:xfrm>
            <a:off x="7262034" y="1531143"/>
            <a:ext cx="4396566" cy="4772025"/>
          </a:xfrm>
        </p:spPr>
        <p:txBody>
          <a:bodyPr/>
          <a:lstStyle/>
          <a:p>
            <a:pPr marL="370350" indent="-285750" algn="l">
              <a:buFont typeface="Wingdings" charset="2"/>
              <a:buChar char="ü"/>
            </a:pPr>
            <a:r>
              <a:rPr lang="en-US" altLang="ko-KR" sz="1600" b="1" dirty="0" smtClean="0">
                <a:latin typeface="Noto Sans" charset="0"/>
                <a:ea typeface="Noto Sans" charset="0"/>
                <a:cs typeface="Noto Sans" charset="0"/>
              </a:rPr>
              <a:t>Dynamic</a:t>
            </a:r>
            <a:r>
              <a:rPr lang="ko-KR" altLang="en-US" sz="1600" b="1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600" b="1" dirty="0" smtClean="0">
                <a:latin typeface="Noto Sans" charset="0"/>
                <a:ea typeface="Noto Sans" charset="0"/>
                <a:cs typeface="Noto Sans" charset="0"/>
              </a:rPr>
              <a:t>Request </a:t>
            </a:r>
            <a:r>
              <a:rPr lang="ko-KR" altLang="en-US" sz="1600" b="1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600" b="1" dirty="0" smtClean="0">
                <a:latin typeface="Noto Sans" charset="0"/>
                <a:ea typeface="Noto Sans" charset="0"/>
                <a:cs typeface="Noto Sans" charset="0"/>
              </a:rPr>
              <a:t>Routing </a:t>
            </a:r>
          </a:p>
          <a:p>
            <a:pPr marL="370350" indent="-285750" algn="l">
              <a:buFont typeface="Wingdings" charset="2"/>
              <a:buChar char="§"/>
            </a:pP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기능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028700" lvl="1" indent="-342900">
              <a:buFont typeface="Arial" charset="0"/>
              <a:buChar char="•"/>
            </a:pP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가중치 기반 트래픽 분리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028700" lvl="1" indent="-342900">
              <a:buFont typeface="Arial" charset="0"/>
              <a:buChar char="•"/>
            </a:pP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컨텐츠 기반 트래픽 분리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485900" lvl="2" indent="-342900">
              <a:buFont typeface="Arial" charset="0"/>
              <a:buChar char="•"/>
            </a:pP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헤더값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	</a:t>
            </a:r>
          </a:p>
          <a:p>
            <a:pPr marL="1485900" lvl="2" indent="-342900">
              <a:buFont typeface="Arial" charset="0"/>
              <a:buChar char="•"/>
            </a:pP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Request URI prefix</a:t>
            </a:r>
            <a:endParaRPr lang="en-US" altLang="ko-KR" sz="1400" dirty="0">
              <a:latin typeface="Noto Sans" charset="0"/>
              <a:ea typeface="Noto Sans" charset="0"/>
              <a:cs typeface="Noto Sans" charset="0"/>
            </a:endParaRPr>
          </a:p>
          <a:p>
            <a:pPr marL="370350" indent="-285750" algn="l">
              <a:buFont typeface="Wingdings" charset="2"/>
              <a:buChar char="§"/>
            </a:pP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장점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028700" lvl="1" indent="-342900">
              <a:buFont typeface="Arial" charset="0"/>
              <a:buChar char="•"/>
            </a:pP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여러 조건에 따라 트래픽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분리 가능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028700" lvl="1" indent="-342900">
              <a:buFont typeface="Arial" charset="0"/>
              <a:buChar char="•"/>
            </a:pP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Canary </a:t>
            </a:r>
            <a:r>
              <a:rPr lang="en-US" altLang="ko-KR" sz="1400" dirty="0" err="1">
                <a:latin typeface="Noto Sans" charset="0"/>
                <a:ea typeface="Noto Sans" charset="0"/>
                <a:cs typeface="Noto Sans" charset="0"/>
              </a:rPr>
              <a:t>R</a:t>
            </a:r>
            <a:r>
              <a:rPr lang="en-US" altLang="ko-KR" sz="1400" dirty="0" err="1" smtClean="0">
                <a:latin typeface="Noto Sans" charset="0"/>
                <a:ea typeface="Noto Sans" charset="0"/>
                <a:cs typeface="Noto Sans" charset="0"/>
              </a:rPr>
              <a:t>elaese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, A/B Testing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수행 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028700" lvl="1" indent="-342900">
              <a:buFont typeface="Arial" charset="0"/>
              <a:buChar char="•"/>
            </a:pP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트래픽을 미세하게 관리 가능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485900" lvl="2" indent="-342900">
              <a:buFont typeface="Arial" charset="0"/>
              <a:buChar char="•"/>
            </a:pP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예를 들어</a:t>
            </a:r>
            <a:r>
              <a:rPr lang="en-US" altLang="ko-KR" sz="1200" dirty="0" smtClean="0">
                <a:latin typeface="Noto Sans" charset="0"/>
                <a:ea typeface="Noto Sans" charset="0"/>
                <a:cs typeface="Noto Sans" charset="0"/>
              </a:rPr>
              <a:t>,</a:t>
            </a: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200" dirty="0" smtClean="0">
                <a:latin typeface="Noto Sans" charset="0"/>
                <a:ea typeface="Noto Sans" charset="0"/>
                <a:cs typeface="Noto Sans" charset="0"/>
              </a:rPr>
              <a:t>K8S</a:t>
            </a: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의 경우 </a:t>
            </a:r>
            <a:r>
              <a:rPr lang="en-US" altLang="ko-KR" sz="1200" dirty="0" smtClean="0">
                <a:latin typeface="Noto Sans" charset="0"/>
                <a:ea typeface="Noto Sans" charset="0"/>
                <a:cs typeface="Noto Sans" charset="0"/>
              </a:rPr>
              <a:t>1%</a:t>
            </a: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로 트래픽을 분리하기 위해 </a:t>
            </a:r>
            <a:r>
              <a:rPr lang="en-US" altLang="ko-KR" sz="1200" dirty="0" smtClean="0">
                <a:latin typeface="Noto Sans" charset="0"/>
                <a:ea typeface="Noto Sans" charset="0"/>
                <a:cs typeface="Noto Sans" charset="0"/>
              </a:rPr>
              <a:t>100</a:t>
            </a: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개 이상의 </a:t>
            </a:r>
            <a:r>
              <a:rPr lang="en-US" altLang="ko-KR" sz="1200" dirty="0" smtClean="0">
                <a:latin typeface="Noto Sans" charset="0"/>
                <a:ea typeface="Noto Sans" charset="0"/>
                <a:cs typeface="Noto Sans" charset="0"/>
              </a:rPr>
              <a:t>Pod</a:t>
            </a: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가 필요함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485900" lvl="2" indent="-342900">
              <a:buFont typeface="Arial" charset="0"/>
              <a:buChar char="•"/>
            </a:pPr>
            <a:endParaRPr lang="en-US" altLang="ko-KR" sz="1600" dirty="0">
              <a:latin typeface="Noto Sans" charset="0"/>
              <a:ea typeface="Noto Sans" charset="0"/>
              <a:cs typeface="Noto Sans" charset="0"/>
            </a:endParaRPr>
          </a:p>
          <a:p>
            <a:pPr marL="370350" indent="-285750" algn="l">
              <a:buFont typeface="Wingdings" charset="2"/>
              <a:buChar char="ü"/>
            </a:pPr>
            <a:r>
              <a:rPr lang="ko-KR" altLang="en-US" sz="1600" b="1" dirty="0" smtClean="0">
                <a:latin typeface="Noto Sans" charset="0"/>
                <a:ea typeface="Noto Sans" charset="0"/>
                <a:cs typeface="Noto Sans" charset="0"/>
              </a:rPr>
              <a:t>라우팅 룰을 설정하는 핵심 개념</a:t>
            </a:r>
            <a:endParaRPr lang="en-US" altLang="ko-KR" sz="1600" b="1" dirty="0">
              <a:latin typeface="Noto Sans" charset="0"/>
              <a:ea typeface="Noto Sans" charset="0"/>
              <a:cs typeface="Noto Sans" charset="0"/>
            </a:endParaRPr>
          </a:p>
          <a:p>
            <a:pPr marL="971550" lvl="1" indent="-285750">
              <a:buFont typeface="Wingdings" charset="2"/>
              <a:buChar char="§"/>
            </a:pPr>
            <a:r>
              <a:rPr lang="en-US" altLang="ko-KR" sz="1400" dirty="0" err="1" smtClean="0">
                <a:latin typeface="Noto Sans" charset="0"/>
                <a:ea typeface="Noto Sans" charset="0"/>
                <a:cs typeface="Noto Sans" charset="0"/>
              </a:rPr>
              <a:t>VirtualService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971550" lvl="1" indent="-285750">
              <a:buFont typeface="Wingdings" charset="2"/>
              <a:buChar char="§"/>
            </a:pPr>
            <a:r>
              <a:rPr lang="en-US" altLang="ko-KR" sz="1400" dirty="0" err="1" smtClean="0">
                <a:latin typeface="Noto Sans" charset="0"/>
                <a:ea typeface="Noto Sans" charset="0"/>
                <a:cs typeface="Noto Sans" charset="0"/>
              </a:rPr>
              <a:t>DestinationRule</a:t>
            </a:r>
            <a:endParaRPr lang="en-US" altLang="ko-KR" sz="1400" dirty="0">
              <a:latin typeface="Noto Sans" charset="0"/>
              <a:ea typeface="Noto Sans" charset="0"/>
              <a:cs typeface="Noto Sans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122" y="1531143"/>
            <a:ext cx="6281616" cy="4772025"/>
          </a:xfrm>
          <a:prstGeom prst="rect">
            <a:avLst/>
          </a:prstGeom>
        </p:spPr>
      </p:pic>
      <p:sp>
        <p:nvSpPr>
          <p:cNvPr id="11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2.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 (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1)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Weight Based Routing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2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468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모서리가 둥근 직사각형 73"/>
          <p:cNvSpPr/>
          <p:nvPr/>
        </p:nvSpPr>
        <p:spPr>
          <a:xfrm>
            <a:off x="2032000" y="3469876"/>
            <a:ext cx="8194842" cy="643200"/>
          </a:xfrm>
          <a:prstGeom prst="roundRect">
            <a:avLst>
              <a:gd name="adj" fmla="val 784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ㄴㄴㄴㄴ</a:t>
            </a:r>
            <a:r>
              <a:rPr lang="en-US" altLang="ko-KR" dirty="0" err="1" smtClean="0"/>
              <a:t>ccnrk</a:t>
            </a:r>
            <a:endParaRPr lang="ko-KR" altLang="en-US" dirty="0"/>
          </a:p>
        </p:txBody>
      </p:sp>
      <p:sp>
        <p:nvSpPr>
          <p:cNvPr id="73" name="모서리가 둥근 직사각형 72"/>
          <p:cNvSpPr/>
          <p:nvPr/>
        </p:nvSpPr>
        <p:spPr>
          <a:xfrm>
            <a:off x="2032000" y="2605780"/>
            <a:ext cx="8194842" cy="643200"/>
          </a:xfrm>
          <a:prstGeom prst="roundRect">
            <a:avLst>
              <a:gd name="adj" fmla="val 7849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/>
              <a:t>ㅇㅇㅇㅇ ㅇㅇㅇㄹ</a:t>
            </a:r>
            <a:endParaRPr lang="ko-KR" altLang="en-US" dirty="0"/>
          </a:p>
        </p:txBody>
      </p:sp>
      <p:sp>
        <p:nvSpPr>
          <p:cNvPr id="170" name="바닥글 개체 틀 16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  <p:sp>
        <p:nvSpPr>
          <p:cNvPr id="171" name="텍스트 개체 틀 170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Table of Contents</a:t>
            </a:r>
            <a:endParaRPr lang="ko-KR" alt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2154563" y="2682261"/>
            <a:ext cx="791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01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2154563" y="3546357"/>
            <a:ext cx="791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02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Noto Sans CJK KR Black" pitchFamily="34" charset="-127"/>
              <a:ea typeface="Noto Sans CJK KR Black" pitchFamily="34" charset="-127"/>
            </a:endParaRPr>
          </a:p>
        </p:txBody>
      </p:sp>
      <p:cxnSp>
        <p:nvCxnSpPr>
          <p:cNvPr id="77" name="직선 연결선 76"/>
          <p:cNvCxnSpPr/>
          <p:nvPr/>
        </p:nvCxnSpPr>
        <p:spPr>
          <a:xfrm>
            <a:off x="2963652" y="2799723"/>
            <a:ext cx="0" cy="252028"/>
          </a:xfrm>
          <a:prstGeom prst="line">
            <a:avLst/>
          </a:prstGeom>
          <a:ln w="28575">
            <a:solidFill>
              <a:srgbClr val="D04D6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/>
          <p:cNvCxnSpPr/>
          <p:nvPr/>
        </p:nvCxnSpPr>
        <p:spPr>
          <a:xfrm>
            <a:off x="2963652" y="3653723"/>
            <a:ext cx="0" cy="252028"/>
          </a:xfrm>
          <a:prstGeom prst="line">
            <a:avLst/>
          </a:prstGeom>
          <a:ln w="28575">
            <a:solidFill>
              <a:srgbClr val="D04D6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035660" y="2713038"/>
            <a:ext cx="5593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Service Mesh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는 왜 필요한가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?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68505" y="3591421"/>
            <a:ext cx="7604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Service Mesh 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구현체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: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425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K8S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에서 기본적인 서비스간 호출 방식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1" name="텍스트 개체 틀 10"/>
          <p:cNvSpPr>
            <a:spLocks noGrp="1"/>
          </p:cNvSpPr>
          <p:nvPr>
            <p:ph type="body" sz="quarter" idx="20"/>
          </p:nvPr>
        </p:nvSpPr>
        <p:spPr>
          <a:xfrm>
            <a:off x="494317" y="1440607"/>
            <a:ext cx="11092845" cy="1080146"/>
          </a:xfrm>
        </p:spPr>
        <p:txBody>
          <a:bodyPr/>
          <a:lstStyle/>
          <a:p>
            <a:pPr marL="370350" indent="-285750" algn="l">
              <a:buFont typeface="Wingdings" charset="2"/>
              <a:buChar char="§"/>
            </a:pP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호출 방식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예시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(</a:t>
            </a:r>
            <a:r>
              <a:rPr lang="en-US" altLang="ko-KR" dirty="0" err="1" smtClean="0">
                <a:latin typeface="Noto Sans" charset="0"/>
                <a:ea typeface="Noto Sans" charset="0"/>
                <a:cs typeface="Noto Sans" charset="0"/>
              </a:rPr>
              <a:t>bff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-&gt; recommendation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)</a:t>
            </a:r>
          </a:p>
          <a:p>
            <a:pPr marL="1143000" lvl="1" indent="-457200">
              <a:buFont typeface="+mj-lt"/>
              <a:buAutoNum type="arabicPeriod"/>
            </a:pPr>
            <a:r>
              <a:rPr lang="en-US" altLang="ko-KR" sz="1200" dirty="0" err="1" smtClean="0">
                <a:latin typeface="Noto Sans" charset="0"/>
                <a:ea typeface="Noto Sans" charset="0"/>
                <a:cs typeface="Noto Sans" charset="0"/>
              </a:rPr>
              <a:t>bff</a:t>
            </a:r>
            <a:r>
              <a:rPr lang="en-US" altLang="ko-KR" sz="12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애플리케이션이 </a:t>
            </a:r>
            <a:r>
              <a:rPr lang="en-US" altLang="ko-KR" sz="1200" dirty="0" smtClean="0">
                <a:latin typeface="Noto Sans" charset="0"/>
                <a:ea typeface="Noto Sans" charset="0"/>
                <a:cs typeface="Noto Sans" charset="0"/>
              </a:rPr>
              <a:t>recommendation </a:t>
            </a: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 서비스를 호출 </a:t>
            </a:r>
            <a:endParaRPr lang="en-US" altLang="ko-KR" sz="12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143000" lvl="1" indent="-457200">
              <a:buFont typeface="+mj-lt"/>
              <a:buAutoNum type="arabicPeriod"/>
            </a:pPr>
            <a:r>
              <a:rPr lang="en-US" altLang="ko-KR" sz="1200" dirty="0" smtClean="0">
                <a:latin typeface="Noto Sans" charset="0"/>
                <a:ea typeface="Noto Sans" charset="0"/>
                <a:cs typeface="Noto Sans" charset="0"/>
              </a:rPr>
              <a:t>recommendation </a:t>
            </a: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서비스의  </a:t>
            </a:r>
            <a:r>
              <a:rPr lang="en-US" altLang="ko-KR" sz="1200" dirty="0" smtClean="0">
                <a:latin typeface="Noto Sans" charset="0"/>
                <a:ea typeface="Noto Sans" charset="0"/>
                <a:cs typeface="Noto Sans" charset="0"/>
              </a:rPr>
              <a:t>label selector</a:t>
            </a: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와 로드밸런싱 정책에 따라 호출할 </a:t>
            </a:r>
            <a:r>
              <a:rPr lang="en-US" altLang="ko-KR" sz="1200" dirty="0" smtClean="0">
                <a:latin typeface="Noto Sans" charset="0"/>
                <a:ea typeface="Noto Sans" charset="0"/>
                <a:cs typeface="Noto Sans" charset="0"/>
              </a:rPr>
              <a:t>recommendation </a:t>
            </a: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애플리케이션을 결정</a:t>
            </a:r>
            <a:endParaRPr lang="en-US" altLang="ko-KR" sz="12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143000" lvl="1" indent="-457200">
              <a:buFont typeface="+mj-lt"/>
              <a:buAutoNum type="arabicPeriod"/>
            </a:pPr>
            <a:r>
              <a:rPr lang="en-US" altLang="ko-KR" sz="1200" dirty="0">
                <a:latin typeface="Noto Sans" charset="0"/>
                <a:ea typeface="Noto Sans" charset="0"/>
                <a:cs typeface="Noto Sans" charset="0"/>
              </a:rPr>
              <a:t>r</a:t>
            </a:r>
            <a:r>
              <a:rPr lang="en-US" altLang="ko-KR" sz="1200" dirty="0" smtClean="0">
                <a:latin typeface="Noto Sans" charset="0"/>
                <a:ea typeface="Noto Sans" charset="0"/>
                <a:cs typeface="Noto Sans" charset="0"/>
              </a:rPr>
              <a:t>ecommendation </a:t>
            </a:r>
            <a:r>
              <a:rPr lang="ko-KR" altLang="en-US" sz="1200" dirty="0" smtClean="0">
                <a:latin typeface="Noto Sans" charset="0"/>
                <a:ea typeface="Noto Sans" charset="0"/>
                <a:cs typeface="Noto Sans" charset="0"/>
              </a:rPr>
              <a:t>애플리케이션이 호출됨</a:t>
            </a:r>
            <a:endParaRPr lang="en-US" altLang="ko-KR" sz="12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77" name="모서리가 둥근 직사각형 76"/>
          <p:cNvSpPr/>
          <p:nvPr/>
        </p:nvSpPr>
        <p:spPr>
          <a:xfrm>
            <a:off x="1888973" y="3507388"/>
            <a:ext cx="1619002" cy="1457203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6273377" y="2871943"/>
            <a:ext cx="3355932" cy="2996543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2336798" y="3789394"/>
            <a:ext cx="549806" cy="611723"/>
          </a:xfrm>
          <a:prstGeom prst="ellipse">
            <a:avLst/>
          </a:prstGeom>
          <a:solidFill>
            <a:srgbClr val="6D6E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2515427" y="3977368"/>
            <a:ext cx="192548" cy="249340"/>
            <a:chOff x="11277600" y="2381251"/>
            <a:chExt cx="527051" cy="612775"/>
          </a:xfrm>
        </p:grpSpPr>
        <p:sp>
          <p:nvSpPr>
            <p:cNvPr id="14" name="Freeform 64"/>
            <p:cNvSpPr>
              <a:spLocks/>
            </p:cNvSpPr>
            <p:nvPr/>
          </p:nvSpPr>
          <p:spPr bwMode="auto">
            <a:xfrm>
              <a:off x="11296650" y="2381251"/>
              <a:ext cx="493713" cy="282575"/>
            </a:xfrm>
            <a:custGeom>
              <a:avLst/>
              <a:gdLst>
                <a:gd name="T0" fmla="*/ 66 w 131"/>
                <a:gd name="T1" fmla="*/ 0 h 75"/>
                <a:gd name="T2" fmla="*/ 65 w 131"/>
                <a:gd name="T3" fmla="*/ 0 h 75"/>
                <a:gd name="T4" fmla="*/ 65 w 131"/>
                <a:gd name="T5" fmla="*/ 0 h 75"/>
                <a:gd name="T6" fmla="*/ 0 w 131"/>
                <a:gd name="T7" fmla="*/ 38 h 75"/>
                <a:gd name="T8" fmla="*/ 1 w 131"/>
                <a:gd name="T9" fmla="*/ 39 h 75"/>
                <a:gd name="T10" fmla="*/ 65 w 131"/>
                <a:gd name="T11" fmla="*/ 75 h 75"/>
                <a:gd name="T12" fmla="*/ 131 w 131"/>
                <a:gd name="T13" fmla="*/ 39 h 75"/>
                <a:gd name="T14" fmla="*/ 66 w 131"/>
                <a:gd name="T1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" h="75">
                  <a:moveTo>
                    <a:pt x="66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8"/>
                    <a:pt x="1" y="38"/>
                    <a:pt x="1" y="39"/>
                  </a:cubicBezTo>
                  <a:cubicBezTo>
                    <a:pt x="65" y="75"/>
                    <a:pt x="65" y="75"/>
                    <a:pt x="65" y="75"/>
                  </a:cubicBezTo>
                  <a:cubicBezTo>
                    <a:pt x="131" y="39"/>
                    <a:pt x="131" y="39"/>
                    <a:pt x="131" y="39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15" name="Freeform 65"/>
            <p:cNvSpPr>
              <a:spLocks/>
            </p:cNvSpPr>
            <p:nvPr/>
          </p:nvSpPr>
          <p:spPr bwMode="auto">
            <a:xfrm>
              <a:off x="11277600" y="2578101"/>
              <a:ext cx="238125" cy="415925"/>
            </a:xfrm>
            <a:custGeom>
              <a:avLst/>
              <a:gdLst>
                <a:gd name="T0" fmla="*/ 0 w 63"/>
                <a:gd name="T1" fmla="*/ 72 h 111"/>
                <a:gd name="T2" fmla="*/ 1 w 63"/>
                <a:gd name="T3" fmla="*/ 74 h 111"/>
                <a:gd name="T4" fmla="*/ 63 w 63"/>
                <a:gd name="T5" fmla="*/ 111 h 111"/>
                <a:gd name="T6" fmla="*/ 63 w 63"/>
                <a:gd name="T7" fmla="*/ 35 h 111"/>
                <a:gd name="T8" fmla="*/ 0 w 63"/>
                <a:gd name="T9" fmla="*/ 0 h 111"/>
                <a:gd name="T10" fmla="*/ 0 w 63"/>
                <a:gd name="T11" fmla="*/ 7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1">
                  <a:moveTo>
                    <a:pt x="0" y="72"/>
                  </a:moveTo>
                  <a:cubicBezTo>
                    <a:pt x="0" y="73"/>
                    <a:pt x="1" y="73"/>
                    <a:pt x="1" y="74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16" name="Freeform 66"/>
            <p:cNvSpPr>
              <a:spLocks/>
            </p:cNvSpPr>
            <p:nvPr/>
          </p:nvSpPr>
          <p:spPr bwMode="auto">
            <a:xfrm>
              <a:off x="11568113" y="2581276"/>
              <a:ext cx="236538" cy="412750"/>
            </a:xfrm>
            <a:custGeom>
              <a:avLst/>
              <a:gdLst>
                <a:gd name="T0" fmla="*/ 0 w 63"/>
                <a:gd name="T1" fmla="*/ 110 h 110"/>
                <a:gd name="T2" fmla="*/ 63 w 63"/>
                <a:gd name="T3" fmla="*/ 73 h 110"/>
                <a:gd name="T4" fmla="*/ 63 w 63"/>
                <a:gd name="T5" fmla="*/ 71 h 110"/>
                <a:gd name="T6" fmla="*/ 63 w 63"/>
                <a:gd name="T7" fmla="*/ 0 h 110"/>
                <a:gd name="T8" fmla="*/ 0 w 63"/>
                <a:gd name="T9" fmla="*/ 35 h 110"/>
                <a:gd name="T10" fmla="*/ 0 w 63"/>
                <a:gd name="T11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0">
                  <a:moveTo>
                    <a:pt x="0" y="110"/>
                  </a:moveTo>
                  <a:cubicBezTo>
                    <a:pt x="63" y="73"/>
                    <a:pt x="63" y="73"/>
                    <a:pt x="63" y="73"/>
                  </a:cubicBezTo>
                  <a:cubicBezTo>
                    <a:pt x="63" y="72"/>
                    <a:pt x="63" y="72"/>
                    <a:pt x="63" y="71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35"/>
                    <a:pt x="0" y="35"/>
                    <a:pt x="0" y="35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730178" y="5025755"/>
            <a:ext cx="19555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smtClean="0">
                <a:latin typeface="Noto Sans" charset="0"/>
                <a:ea typeface="Noto Sans" charset="0"/>
                <a:cs typeface="Noto Sans" charset="0"/>
              </a:rPr>
              <a:t>Service (</a:t>
            </a:r>
            <a:r>
              <a:rPr kumimoji="1" lang="en-US" altLang="ko-KR" sz="1400" b="1" dirty="0" err="1" smtClean="0">
                <a:latin typeface="Noto Sans" charset="0"/>
                <a:ea typeface="Noto Sans" charset="0"/>
                <a:cs typeface="Noto Sans" charset="0"/>
              </a:rPr>
              <a:t>bff</a:t>
            </a:r>
            <a:r>
              <a:rPr kumimoji="1" lang="en-US" altLang="ko-KR" sz="1400" b="1" dirty="0" smtClean="0">
                <a:latin typeface="Noto Sans" charset="0"/>
                <a:ea typeface="Noto Sans" charset="0"/>
                <a:cs typeface="Noto Sans" charset="0"/>
              </a:rPr>
              <a:t>-service)</a:t>
            </a:r>
            <a:endParaRPr kumimoji="1" lang="ko-KR" altLang="en-US" sz="14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2133250" y="3663923"/>
            <a:ext cx="1130450" cy="851239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4" name="Oval 6"/>
          <p:cNvSpPr>
            <a:spLocks noChangeArrowheads="1"/>
          </p:cNvSpPr>
          <p:nvPr/>
        </p:nvSpPr>
        <p:spPr bwMode="auto">
          <a:xfrm>
            <a:off x="6908158" y="3358061"/>
            <a:ext cx="549806" cy="611723"/>
          </a:xfrm>
          <a:prstGeom prst="ellipse">
            <a:avLst/>
          </a:prstGeom>
          <a:solidFill>
            <a:srgbClr val="6D6E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5" name="Freeform 64"/>
          <p:cNvSpPr>
            <a:spLocks/>
          </p:cNvSpPr>
          <p:nvPr/>
        </p:nvSpPr>
        <p:spPr bwMode="auto">
          <a:xfrm>
            <a:off x="7093746" y="3546035"/>
            <a:ext cx="180369" cy="114980"/>
          </a:xfrm>
          <a:custGeom>
            <a:avLst/>
            <a:gdLst>
              <a:gd name="T0" fmla="*/ 66 w 131"/>
              <a:gd name="T1" fmla="*/ 0 h 75"/>
              <a:gd name="T2" fmla="*/ 65 w 131"/>
              <a:gd name="T3" fmla="*/ 0 h 75"/>
              <a:gd name="T4" fmla="*/ 65 w 131"/>
              <a:gd name="T5" fmla="*/ 0 h 75"/>
              <a:gd name="T6" fmla="*/ 0 w 131"/>
              <a:gd name="T7" fmla="*/ 38 h 75"/>
              <a:gd name="T8" fmla="*/ 1 w 131"/>
              <a:gd name="T9" fmla="*/ 39 h 75"/>
              <a:gd name="T10" fmla="*/ 65 w 131"/>
              <a:gd name="T11" fmla="*/ 75 h 75"/>
              <a:gd name="T12" fmla="*/ 131 w 131"/>
              <a:gd name="T13" fmla="*/ 39 h 75"/>
              <a:gd name="T14" fmla="*/ 66 w 131"/>
              <a:gd name="T15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1" h="75">
                <a:moveTo>
                  <a:pt x="66" y="0"/>
                </a:moveTo>
                <a:cubicBezTo>
                  <a:pt x="65" y="0"/>
                  <a:pt x="65" y="0"/>
                  <a:pt x="65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0" y="38"/>
                  <a:pt x="0" y="38"/>
                  <a:pt x="0" y="38"/>
                </a:cubicBezTo>
                <a:cubicBezTo>
                  <a:pt x="1" y="38"/>
                  <a:pt x="1" y="38"/>
                  <a:pt x="1" y="39"/>
                </a:cubicBezTo>
                <a:cubicBezTo>
                  <a:pt x="65" y="75"/>
                  <a:pt x="65" y="75"/>
                  <a:pt x="65" y="75"/>
                </a:cubicBezTo>
                <a:cubicBezTo>
                  <a:pt x="131" y="39"/>
                  <a:pt x="131" y="39"/>
                  <a:pt x="131" y="39"/>
                </a:cubicBezTo>
                <a:lnTo>
                  <a:pt x="6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6" name="Freeform 65"/>
          <p:cNvSpPr>
            <a:spLocks/>
          </p:cNvSpPr>
          <p:nvPr/>
        </p:nvSpPr>
        <p:spPr bwMode="auto">
          <a:xfrm>
            <a:off x="7086787" y="3626134"/>
            <a:ext cx="86995" cy="169241"/>
          </a:xfrm>
          <a:custGeom>
            <a:avLst/>
            <a:gdLst>
              <a:gd name="T0" fmla="*/ 0 w 63"/>
              <a:gd name="T1" fmla="*/ 72 h 111"/>
              <a:gd name="T2" fmla="*/ 1 w 63"/>
              <a:gd name="T3" fmla="*/ 74 h 111"/>
              <a:gd name="T4" fmla="*/ 63 w 63"/>
              <a:gd name="T5" fmla="*/ 111 h 111"/>
              <a:gd name="T6" fmla="*/ 63 w 63"/>
              <a:gd name="T7" fmla="*/ 35 h 111"/>
              <a:gd name="T8" fmla="*/ 0 w 63"/>
              <a:gd name="T9" fmla="*/ 0 h 111"/>
              <a:gd name="T10" fmla="*/ 0 w 63"/>
              <a:gd name="T11" fmla="*/ 72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3" h="111">
                <a:moveTo>
                  <a:pt x="0" y="72"/>
                </a:moveTo>
                <a:cubicBezTo>
                  <a:pt x="0" y="73"/>
                  <a:pt x="1" y="73"/>
                  <a:pt x="1" y="74"/>
                </a:cubicBezTo>
                <a:cubicBezTo>
                  <a:pt x="63" y="111"/>
                  <a:pt x="63" y="111"/>
                  <a:pt x="63" y="111"/>
                </a:cubicBezTo>
                <a:cubicBezTo>
                  <a:pt x="63" y="35"/>
                  <a:pt x="63" y="35"/>
                  <a:pt x="63" y="35"/>
                </a:cubicBezTo>
                <a:cubicBezTo>
                  <a:pt x="0" y="0"/>
                  <a:pt x="0" y="0"/>
                  <a:pt x="0" y="0"/>
                </a:cubicBezTo>
                <a:lnTo>
                  <a:pt x="0" y="7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7" name="Freeform 66"/>
          <p:cNvSpPr>
            <a:spLocks/>
          </p:cNvSpPr>
          <p:nvPr/>
        </p:nvSpPr>
        <p:spPr bwMode="auto">
          <a:xfrm>
            <a:off x="7192921" y="3627426"/>
            <a:ext cx="86414" cy="167949"/>
          </a:xfrm>
          <a:custGeom>
            <a:avLst/>
            <a:gdLst>
              <a:gd name="T0" fmla="*/ 0 w 63"/>
              <a:gd name="T1" fmla="*/ 110 h 110"/>
              <a:gd name="T2" fmla="*/ 63 w 63"/>
              <a:gd name="T3" fmla="*/ 73 h 110"/>
              <a:gd name="T4" fmla="*/ 63 w 63"/>
              <a:gd name="T5" fmla="*/ 71 h 110"/>
              <a:gd name="T6" fmla="*/ 63 w 63"/>
              <a:gd name="T7" fmla="*/ 0 h 110"/>
              <a:gd name="T8" fmla="*/ 0 w 63"/>
              <a:gd name="T9" fmla="*/ 35 h 110"/>
              <a:gd name="T10" fmla="*/ 0 w 63"/>
              <a:gd name="T11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3" h="110">
                <a:moveTo>
                  <a:pt x="0" y="110"/>
                </a:moveTo>
                <a:cubicBezTo>
                  <a:pt x="63" y="73"/>
                  <a:pt x="63" y="73"/>
                  <a:pt x="63" y="73"/>
                </a:cubicBezTo>
                <a:cubicBezTo>
                  <a:pt x="63" y="72"/>
                  <a:pt x="63" y="72"/>
                  <a:pt x="63" y="71"/>
                </a:cubicBezTo>
                <a:cubicBezTo>
                  <a:pt x="63" y="0"/>
                  <a:pt x="63" y="0"/>
                  <a:pt x="63" y="0"/>
                </a:cubicBezTo>
                <a:cubicBezTo>
                  <a:pt x="0" y="35"/>
                  <a:pt x="0" y="35"/>
                  <a:pt x="0" y="35"/>
                </a:cubicBezTo>
                <a:lnTo>
                  <a:pt x="0" y="1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662068" y="3173645"/>
            <a:ext cx="1980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smtClean="0">
                <a:latin typeface="Noto Sans" charset="0"/>
                <a:ea typeface="Noto Sans" charset="0"/>
                <a:cs typeface="Noto Sans" charset="0"/>
              </a:rPr>
              <a:t>Pod</a:t>
            </a:r>
            <a:endParaRPr kumimoji="1" lang="ko-KR" altLang="en-US" sz="14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387173" y="5949877"/>
            <a:ext cx="45107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smtClean="0">
                <a:latin typeface="Noto Sans" charset="0"/>
                <a:ea typeface="Noto Sans" charset="0"/>
                <a:cs typeface="Noto Sans" charset="0"/>
              </a:rPr>
              <a:t>Service (recommendation-service)</a:t>
            </a:r>
            <a:endParaRPr kumimoji="1" lang="ko-KR" altLang="en-US" sz="14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6662068" y="3208852"/>
            <a:ext cx="2520066" cy="860447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5" name="Oval 6"/>
          <p:cNvSpPr>
            <a:spLocks noChangeArrowheads="1"/>
          </p:cNvSpPr>
          <p:nvPr/>
        </p:nvSpPr>
        <p:spPr bwMode="auto">
          <a:xfrm>
            <a:off x="6890179" y="4527277"/>
            <a:ext cx="549806" cy="611723"/>
          </a:xfrm>
          <a:prstGeom prst="ellipse">
            <a:avLst/>
          </a:prstGeom>
          <a:solidFill>
            <a:srgbClr val="6D6E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6" name="Freeform 64"/>
          <p:cNvSpPr>
            <a:spLocks/>
          </p:cNvSpPr>
          <p:nvPr/>
        </p:nvSpPr>
        <p:spPr bwMode="auto">
          <a:xfrm>
            <a:off x="7075767" y="4715251"/>
            <a:ext cx="180369" cy="114980"/>
          </a:xfrm>
          <a:custGeom>
            <a:avLst/>
            <a:gdLst>
              <a:gd name="T0" fmla="*/ 66 w 131"/>
              <a:gd name="T1" fmla="*/ 0 h 75"/>
              <a:gd name="T2" fmla="*/ 65 w 131"/>
              <a:gd name="T3" fmla="*/ 0 h 75"/>
              <a:gd name="T4" fmla="*/ 65 w 131"/>
              <a:gd name="T5" fmla="*/ 0 h 75"/>
              <a:gd name="T6" fmla="*/ 0 w 131"/>
              <a:gd name="T7" fmla="*/ 38 h 75"/>
              <a:gd name="T8" fmla="*/ 1 w 131"/>
              <a:gd name="T9" fmla="*/ 39 h 75"/>
              <a:gd name="T10" fmla="*/ 65 w 131"/>
              <a:gd name="T11" fmla="*/ 75 h 75"/>
              <a:gd name="T12" fmla="*/ 131 w 131"/>
              <a:gd name="T13" fmla="*/ 39 h 75"/>
              <a:gd name="T14" fmla="*/ 66 w 131"/>
              <a:gd name="T15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1" h="75">
                <a:moveTo>
                  <a:pt x="66" y="0"/>
                </a:moveTo>
                <a:cubicBezTo>
                  <a:pt x="65" y="0"/>
                  <a:pt x="65" y="0"/>
                  <a:pt x="65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0" y="38"/>
                  <a:pt x="0" y="38"/>
                  <a:pt x="0" y="38"/>
                </a:cubicBezTo>
                <a:cubicBezTo>
                  <a:pt x="1" y="38"/>
                  <a:pt x="1" y="38"/>
                  <a:pt x="1" y="39"/>
                </a:cubicBezTo>
                <a:cubicBezTo>
                  <a:pt x="65" y="75"/>
                  <a:pt x="65" y="75"/>
                  <a:pt x="65" y="75"/>
                </a:cubicBezTo>
                <a:cubicBezTo>
                  <a:pt x="131" y="39"/>
                  <a:pt x="131" y="39"/>
                  <a:pt x="131" y="39"/>
                </a:cubicBezTo>
                <a:lnTo>
                  <a:pt x="6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7" name="Freeform 65"/>
          <p:cNvSpPr>
            <a:spLocks/>
          </p:cNvSpPr>
          <p:nvPr/>
        </p:nvSpPr>
        <p:spPr bwMode="auto">
          <a:xfrm>
            <a:off x="7068808" y="4795350"/>
            <a:ext cx="86995" cy="169241"/>
          </a:xfrm>
          <a:custGeom>
            <a:avLst/>
            <a:gdLst>
              <a:gd name="T0" fmla="*/ 0 w 63"/>
              <a:gd name="T1" fmla="*/ 72 h 111"/>
              <a:gd name="T2" fmla="*/ 1 w 63"/>
              <a:gd name="T3" fmla="*/ 74 h 111"/>
              <a:gd name="T4" fmla="*/ 63 w 63"/>
              <a:gd name="T5" fmla="*/ 111 h 111"/>
              <a:gd name="T6" fmla="*/ 63 w 63"/>
              <a:gd name="T7" fmla="*/ 35 h 111"/>
              <a:gd name="T8" fmla="*/ 0 w 63"/>
              <a:gd name="T9" fmla="*/ 0 h 111"/>
              <a:gd name="T10" fmla="*/ 0 w 63"/>
              <a:gd name="T11" fmla="*/ 72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3" h="111">
                <a:moveTo>
                  <a:pt x="0" y="72"/>
                </a:moveTo>
                <a:cubicBezTo>
                  <a:pt x="0" y="73"/>
                  <a:pt x="1" y="73"/>
                  <a:pt x="1" y="74"/>
                </a:cubicBezTo>
                <a:cubicBezTo>
                  <a:pt x="63" y="111"/>
                  <a:pt x="63" y="111"/>
                  <a:pt x="63" y="111"/>
                </a:cubicBezTo>
                <a:cubicBezTo>
                  <a:pt x="63" y="35"/>
                  <a:pt x="63" y="35"/>
                  <a:pt x="63" y="35"/>
                </a:cubicBezTo>
                <a:cubicBezTo>
                  <a:pt x="0" y="0"/>
                  <a:pt x="0" y="0"/>
                  <a:pt x="0" y="0"/>
                </a:cubicBezTo>
                <a:lnTo>
                  <a:pt x="0" y="7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8" name="Freeform 66"/>
          <p:cNvSpPr>
            <a:spLocks/>
          </p:cNvSpPr>
          <p:nvPr/>
        </p:nvSpPr>
        <p:spPr bwMode="auto">
          <a:xfrm>
            <a:off x="7174942" y="4796642"/>
            <a:ext cx="86414" cy="167949"/>
          </a:xfrm>
          <a:custGeom>
            <a:avLst/>
            <a:gdLst>
              <a:gd name="T0" fmla="*/ 0 w 63"/>
              <a:gd name="T1" fmla="*/ 110 h 110"/>
              <a:gd name="T2" fmla="*/ 63 w 63"/>
              <a:gd name="T3" fmla="*/ 73 h 110"/>
              <a:gd name="T4" fmla="*/ 63 w 63"/>
              <a:gd name="T5" fmla="*/ 71 h 110"/>
              <a:gd name="T6" fmla="*/ 63 w 63"/>
              <a:gd name="T7" fmla="*/ 0 h 110"/>
              <a:gd name="T8" fmla="*/ 0 w 63"/>
              <a:gd name="T9" fmla="*/ 35 h 110"/>
              <a:gd name="T10" fmla="*/ 0 w 63"/>
              <a:gd name="T11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3" h="110">
                <a:moveTo>
                  <a:pt x="0" y="110"/>
                </a:moveTo>
                <a:cubicBezTo>
                  <a:pt x="63" y="73"/>
                  <a:pt x="63" y="73"/>
                  <a:pt x="63" y="73"/>
                </a:cubicBezTo>
                <a:cubicBezTo>
                  <a:pt x="63" y="72"/>
                  <a:pt x="63" y="72"/>
                  <a:pt x="63" y="71"/>
                </a:cubicBezTo>
                <a:cubicBezTo>
                  <a:pt x="63" y="0"/>
                  <a:pt x="63" y="0"/>
                  <a:pt x="63" y="0"/>
                </a:cubicBezTo>
                <a:cubicBezTo>
                  <a:pt x="0" y="35"/>
                  <a:pt x="0" y="35"/>
                  <a:pt x="0" y="35"/>
                </a:cubicBezTo>
                <a:lnTo>
                  <a:pt x="0" y="11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612203" y="4342861"/>
            <a:ext cx="25699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kumimoji="1" lang="en-US" altLang="ko-KR" sz="1400" b="1" dirty="0" smtClean="0">
                <a:latin typeface="Noto Sans" charset="0"/>
                <a:ea typeface="Noto Sans" charset="0"/>
                <a:cs typeface="Noto Sans" charset="0"/>
              </a:rPr>
              <a:t>Pod</a:t>
            </a:r>
            <a:r>
              <a:rPr kumimoji="1" lang="en-US" altLang="ko-KR" sz="1200" b="1" dirty="0" smtClean="0">
                <a:latin typeface="Noto Sans" charset="0"/>
                <a:ea typeface="Noto Sans" charset="0"/>
                <a:cs typeface="Noto Sans" charset="0"/>
              </a:rPr>
              <a:t>             </a:t>
            </a:r>
            <a:endParaRPr kumimoji="1" lang="ko-KR" altLang="en-US" sz="12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6644087" y="4378068"/>
            <a:ext cx="2538045" cy="857334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4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cxnSp>
        <p:nvCxnSpPr>
          <p:cNvPr id="54" name="직선 연결선[R] 53"/>
          <p:cNvCxnSpPr>
            <a:stCxn id="24" idx="2"/>
            <a:endCxn id="12" idx="6"/>
          </p:cNvCxnSpPr>
          <p:nvPr/>
        </p:nvCxnSpPr>
        <p:spPr>
          <a:xfrm flipH="1">
            <a:off x="2886604" y="3663923"/>
            <a:ext cx="4021554" cy="431333"/>
          </a:xfrm>
          <a:prstGeom prst="line">
            <a:avLst/>
          </a:prstGeom>
          <a:ln w="38100">
            <a:solidFill>
              <a:schemeClr val="accent1"/>
            </a:solidFill>
            <a:head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097195" y="3623345"/>
            <a:ext cx="822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smtClean="0">
                <a:latin typeface="Noto Sans" charset="0"/>
                <a:ea typeface="Noto Sans" charset="0"/>
                <a:cs typeface="Noto Sans" charset="0"/>
              </a:rPr>
              <a:t>Pod</a:t>
            </a:r>
            <a:endParaRPr kumimoji="1" lang="ko-KR" altLang="en-US" sz="14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537578" y="3383891"/>
            <a:ext cx="2376493" cy="554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Pod Labels :</a:t>
            </a:r>
          </a:p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app: recommendation-service</a:t>
            </a:r>
          </a:p>
          <a:p>
            <a:r>
              <a:rPr kumimoji="1" lang="en-US" altLang="ko-KR" sz="12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v</a:t>
            </a:r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ersion: v1</a:t>
            </a:r>
            <a:endParaRPr kumimoji="1" lang="ko-KR" altLang="en-US" sz="1200" i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517950" y="4561783"/>
            <a:ext cx="2376493" cy="554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Pod Labels :</a:t>
            </a:r>
          </a:p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app: recommendation-service</a:t>
            </a:r>
          </a:p>
          <a:p>
            <a:r>
              <a:rPr kumimoji="1" lang="en-US" altLang="ko-KR" sz="12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v</a:t>
            </a:r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ersion: v2</a:t>
            </a:r>
            <a:endParaRPr kumimoji="1" lang="ko-KR" altLang="en-US" sz="1200" i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464063" y="5367007"/>
            <a:ext cx="2376493" cy="395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Label Selector :</a:t>
            </a:r>
          </a:p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app: recommendation-service</a:t>
            </a:r>
          </a:p>
        </p:txBody>
      </p:sp>
      <p:cxnSp>
        <p:nvCxnSpPr>
          <p:cNvPr id="78" name="직선 연결선[R] 77"/>
          <p:cNvCxnSpPr>
            <a:stCxn id="35" idx="2"/>
          </p:cNvCxnSpPr>
          <p:nvPr/>
        </p:nvCxnSpPr>
        <p:spPr>
          <a:xfrm flipH="1" flipV="1">
            <a:off x="2886604" y="4092349"/>
            <a:ext cx="4003575" cy="740790"/>
          </a:xfrm>
          <a:prstGeom prst="line">
            <a:avLst/>
          </a:prstGeom>
          <a:ln w="38100">
            <a:solidFill>
              <a:schemeClr val="accent1"/>
            </a:solidFill>
            <a:head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2721895" y="4003748"/>
            <a:ext cx="39627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  <a:hlinkClick r:id="rId3"/>
              </a:rPr>
              <a:t>http://recommendation-service:8080</a:t>
            </a:r>
            <a:r>
              <a:rPr kumimoji="1" lang="ko-KR" altLang="en-US" sz="14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 </a:t>
            </a:r>
            <a:endParaRPr kumimoji="1" lang="en-US" altLang="ko-KR" sz="1400" i="1" dirty="0" smtClean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2436777" y="4163380"/>
            <a:ext cx="1015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smtClean="0">
                <a:solidFill>
                  <a:srgbClr val="F8F8F8"/>
                </a:solidFill>
              </a:rPr>
              <a:t>App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6987772" y="3731335"/>
            <a:ext cx="1015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smtClean="0">
                <a:solidFill>
                  <a:srgbClr val="F8F8F8"/>
                </a:solidFill>
              </a:rPr>
              <a:t>App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6964133" y="4889682"/>
            <a:ext cx="1015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smtClean="0">
                <a:solidFill>
                  <a:srgbClr val="F8F8F8"/>
                </a:solidFill>
              </a:rPr>
              <a:t>App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sp>
        <p:nvSpPr>
          <p:cNvPr id="94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2.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 (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1)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Weight Based Routing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40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871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K8S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에  </a:t>
            </a:r>
            <a:r>
              <a:rPr lang="en-US" altLang="ko-KR" sz="1400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 적용 시 서비스간 호출 방식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1" name="텍스트 개체 틀 10"/>
          <p:cNvSpPr>
            <a:spLocks noGrp="1"/>
          </p:cNvSpPr>
          <p:nvPr>
            <p:ph type="body" sz="quarter" idx="20"/>
          </p:nvPr>
        </p:nvSpPr>
        <p:spPr>
          <a:xfrm>
            <a:off x="558800" y="1474327"/>
            <a:ext cx="11048999" cy="1370473"/>
          </a:xfrm>
        </p:spPr>
        <p:txBody>
          <a:bodyPr/>
          <a:lstStyle/>
          <a:p>
            <a:pPr marL="370350" indent="-285750" algn="l">
              <a:buFont typeface="Wingdings" charset="2"/>
              <a:buChar char="§"/>
            </a:pP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호출 방식 예시  </a:t>
            </a:r>
            <a:r>
              <a:rPr lang="en-US" altLang="ko-KR" sz="1000" dirty="0">
                <a:latin typeface="Noto Sans" charset="0"/>
                <a:ea typeface="Noto Sans" charset="0"/>
                <a:cs typeface="Noto Sans" charset="0"/>
              </a:rPr>
              <a:t>(</a:t>
            </a:r>
            <a:r>
              <a:rPr lang="en-US" altLang="ko-KR" sz="1000" dirty="0" err="1">
                <a:latin typeface="Noto Sans" charset="0"/>
                <a:ea typeface="Noto Sans" charset="0"/>
                <a:cs typeface="Noto Sans" charset="0"/>
              </a:rPr>
              <a:t>bff</a:t>
            </a:r>
            <a:r>
              <a:rPr lang="en-US" altLang="ko-KR" sz="1000" dirty="0">
                <a:latin typeface="Noto Sans" charset="0"/>
                <a:ea typeface="Noto Sans" charset="0"/>
                <a:cs typeface="Noto Sans" charset="0"/>
              </a:rPr>
              <a:t> -&gt; recommendation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)</a:t>
            </a:r>
          </a:p>
          <a:p>
            <a:pPr marL="1143000" lvl="1" indent="-457200">
              <a:buFont typeface="+mj-lt"/>
              <a:buAutoNum type="arabicPeriod"/>
            </a:pPr>
            <a:r>
              <a:rPr lang="en-US" altLang="ko-KR" sz="1000" dirty="0">
                <a:latin typeface="Noto Sans" charset="0"/>
                <a:ea typeface="Noto Sans" charset="0"/>
                <a:cs typeface="Noto Sans" charset="0"/>
              </a:rPr>
              <a:t>r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ecommendation 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서비스에 대한 라우팅 룰 설정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 (</a:t>
            </a:r>
            <a:r>
              <a:rPr lang="en-US" altLang="ko-KR" sz="1000" dirty="0" err="1" smtClean="0">
                <a:latin typeface="Noto Sans" charset="0"/>
                <a:ea typeface="Noto Sans" charset="0"/>
                <a:cs typeface="Noto Sans" charset="0"/>
              </a:rPr>
              <a:t>VirtualService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, </a:t>
            </a:r>
            <a:r>
              <a:rPr lang="en-US" altLang="ko-KR" sz="1000" dirty="0" err="1" smtClean="0">
                <a:latin typeface="Noto Sans" charset="0"/>
                <a:ea typeface="Noto Sans" charset="0"/>
                <a:cs typeface="Noto Sans" charset="0"/>
              </a:rPr>
              <a:t>DestinationRule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)</a:t>
            </a:r>
          </a:p>
          <a:p>
            <a:pPr marL="1143000" lvl="1" indent="-457200">
              <a:buFont typeface="+mj-lt"/>
              <a:buAutoNum type="arabicPeriod"/>
            </a:pPr>
            <a:r>
              <a:rPr lang="en-US" altLang="ko-KR" sz="1000" dirty="0" err="1" smtClean="0">
                <a:latin typeface="Noto Sans" charset="0"/>
                <a:ea typeface="Noto Sans" charset="0"/>
                <a:cs typeface="Noto Sans" charset="0"/>
              </a:rPr>
              <a:t>bff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애플리케이션이 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recommendation 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서비스를 호출</a:t>
            </a:r>
            <a:endParaRPr lang="en-US" altLang="ko-KR" sz="10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143000" lvl="1" indent="-457200">
              <a:buFont typeface="+mj-lt"/>
              <a:buAutoNum type="arabicPeriod"/>
            </a:pPr>
            <a:r>
              <a:rPr lang="en-US" altLang="ko-KR" sz="1000" dirty="0" err="1">
                <a:latin typeface="Noto Sans" charset="0"/>
                <a:ea typeface="Noto Sans" charset="0"/>
                <a:cs typeface="Noto Sans" charset="0"/>
              </a:rPr>
              <a:t>b</a:t>
            </a:r>
            <a:r>
              <a:rPr lang="en-US" altLang="ko-KR" sz="1000" dirty="0" err="1" smtClean="0">
                <a:latin typeface="Noto Sans" charset="0"/>
                <a:ea typeface="Noto Sans" charset="0"/>
                <a:cs typeface="Noto Sans" charset="0"/>
              </a:rPr>
              <a:t>ff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 envoy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가 발생한 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outbound 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트래픽을 가로챔</a:t>
            </a:r>
            <a:endParaRPr lang="en-US" altLang="ko-KR" sz="10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143000" lvl="1" indent="-457200">
              <a:buFont typeface="+mj-lt"/>
              <a:buAutoNum type="arabicPeriod"/>
            </a:pPr>
            <a:r>
              <a:rPr lang="en-US" altLang="ko-KR" sz="1000" dirty="0" err="1">
                <a:latin typeface="Noto Sans" charset="0"/>
                <a:ea typeface="Noto Sans" charset="0"/>
                <a:cs typeface="Noto Sans" charset="0"/>
              </a:rPr>
              <a:t>b</a:t>
            </a:r>
            <a:r>
              <a:rPr lang="en-US" altLang="ko-KR" sz="1000" dirty="0" err="1" smtClean="0">
                <a:latin typeface="Noto Sans" charset="0"/>
                <a:ea typeface="Noto Sans" charset="0"/>
                <a:cs typeface="Noto Sans" charset="0"/>
              </a:rPr>
              <a:t>ff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 envoy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에서 가지고 있는 라우팅 규칙에 따라 호출할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recommendation 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애플리케이션을 결졍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(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버전 별 가중치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,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 로드밸런싱 정책 등 반영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)</a:t>
            </a:r>
          </a:p>
          <a:p>
            <a:pPr marL="1143000" lvl="1" indent="-457200">
              <a:buFont typeface="+mj-lt"/>
              <a:buAutoNum type="arabicPeriod"/>
            </a:pPr>
            <a:r>
              <a:rPr lang="en-US" altLang="ko-KR" sz="1000" dirty="0">
                <a:latin typeface="Noto Sans" charset="0"/>
                <a:ea typeface="Noto Sans" charset="0"/>
                <a:cs typeface="Noto Sans" charset="0"/>
              </a:rPr>
              <a:t>r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ecommendation 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 애플리케이션으로 들어오는 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inbound 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트래픽을 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recommendation envoy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가 가로챔</a:t>
            </a:r>
            <a:endParaRPr lang="en-US" altLang="ko-KR" sz="1000" dirty="0" smtClean="0">
              <a:latin typeface="Noto Sans" charset="0"/>
              <a:ea typeface="Noto Sans" charset="0"/>
              <a:cs typeface="Noto Sans" charset="0"/>
            </a:endParaRPr>
          </a:p>
          <a:p>
            <a:pPr marL="1143000" lvl="1" indent="-457200">
              <a:buFont typeface="+mj-lt"/>
              <a:buAutoNum type="arabicPeriod"/>
            </a:pPr>
            <a:r>
              <a:rPr lang="en-US" altLang="ko-KR" sz="1000" dirty="0" err="1" smtClean="0">
                <a:latin typeface="Noto Sans" charset="0"/>
                <a:ea typeface="Noto Sans" charset="0"/>
                <a:cs typeface="Noto Sans" charset="0"/>
              </a:rPr>
              <a:t>Recommedation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 envoy 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가 </a:t>
            </a:r>
            <a:r>
              <a:rPr lang="en-US" altLang="ko-KR" sz="1000" dirty="0" smtClean="0">
                <a:latin typeface="Noto Sans" charset="0"/>
                <a:ea typeface="Noto Sans" charset="0"/>
                <a:cs typeface="Noto Sans" charset="0"/>
              </a:rPr>
              <a:t>recommendation </a:t>
            </a:r>
            <a:r>
              <a:rPr lang="ko-KR" altLang="en-US" sz="1000" dirty="0" smtClean="0">
                <a:latin typeface="Noto Sans" charset="0"/>
                <a:ea typeface="Noto Sans" charset="0"/>
                <a:cs typeface="Noto Sans" charset="0"/>
              </a:rPr>
              <a:t>애플리케이션을 호출</a:t>
            </a:r>
            <a:endParaRPr lang="en-US" altLang="ko-KR" sz="10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199" name="그룹 198"/>
          <p:cNvGrpSpPr/>
          <p:nvPr/>
        </p:nvGrpSpPr>
        <p:grpSpPr>
          <a:xfrm>
            <a:off x="1765300" y="2900062"/>
            <a:ext cx="9600905" cy="3760443"/>
            <a:chOff x="884319" y="1585754"/>
            <a:chExt cx="11284542" cy="4747266"/>
          </a:xfrm>
        </p:grpSpPr>
        <p:sp>
          <p:nvSpPr>
            <p:cNvPr id="200" name="모서리가 둥근 직사각형 199"/>
            <p:cNvSpPr/>
            <p:nvPr/>
          </p:nvSpPr>
          <p:spPr>
            <a:xfrm rot="16200000">
              <a:off x="3507259" y="3313346"/>
              <a:ext cx="2428749" cy="143315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01" name="Oval 6"/>
            <p:cNvSpPr>
              <a:spLocks noChangeArrowheads="1"/>
            </p:cNvSpPr>
            <p:nvPr/>
          </p:nvSpPr>
          <p:spPr bwMode="auto">
            <a:xfrm>
              <a:off x="4391130" y="4341633"/>
              <a:ext cx="629449" cy="713355"/>
            </a:xfrm>
            <a:prstGeom prst="ellipse">
              <a:avLst/>
            </a:pr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grpSp>
          <p:nvGrpSpPr>
            <p:cNvPr id="202" name="그룹 201"/>
            <p:cNvGrpSpPr/>
            <p:nvPr/>
          </p:nvGrpSpPr>
          <p:grpSpPr>
            <a:xfrm>
              <a:off x="4609631" y="4560837"/>
              <a:ext cx="220440" cy="290765"/>
              <a:chOff x="11277600" y="2381251"/>
              <a:chExt cx="527051" cy="612775"/>
            </a:xfrm>
          </p:grpSpPr>
          <p:sp>
            <p:nvSpPr>
              <p:cNvPr id="263" name="Freeform 64"/>
              <p:cNvSpPr>
                <a:spLocks/>
              </p:cNvSpPr>
              <p:nvPr/>
            </p:nvSpPr>
            <p:spPr bwMode="auto">
              <a:xfrm>
                <a:off x="11296650" y="2381251"/>
                <a:ext cx="493713" cy="282575"/>
              </a:xfrm>
              <a:custGeom>
                <a:avLst/>
                <a:gdLst>
                  <a:gd name="T0" fmla="*/ 66 w 131"/>
                  <a:gd name="T1" fmla="*/ 0 h 75"/>
                  <a:gd name="T2" fmla="*/ 65 w 131"/>
                  <a:gd name="T3" fmla="*/ 0 h 75"/>
                  <a:gd name="T4" fmla="*/ 65 w 131"/>
                  <a:gd name="T5" fmla="*/ 0 h 75"/>
                  <a:gd name="T6" fmla="*/ 0 w 131"/>
                  <a:gd name="T7" fmla="*/ 38 h 75"/>
                  <a:gd name="T8" fmla="*/ 1 w 131"/>
                  <a:gd name="T9" fmla="*/ 39 h 75"/>
                  <a:gd name="T10" fmla="*/ 65 w 131"/>
                  <a:gd name="T11" fmla="*/ 75 h 75"/>
                  <a:gd name="T12" fmla="*/ 131 w 131"/>
                  <a:gd name="T13" fmla="*/ 39 h 75"/>
                  <a:gd name="T14" fmla="*/ 66 w 131"/>
                  <a:gd name="T1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1" h="75">
                    <a:moveTo>
                      <a:pt x="66" y="0"/>
                    </a:moveTo>
                    <a:cubicBezTo>
                      <a:pt x="65" y="0"/>
                      <a:pt x="65" y="0"/>
                      <a:pt x="65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1" y="38"/>
                      <a:pt x="1" y="38"/>
                      <a:pt x="1" y="39"/>
                    </a:cubicBezTo>
                    <a:cubicBezTo>
                      <a:pt x="65" y="75"/>
                      <a:pt x="65" y="75"/>
                      <a:pt x="65" y="75"/>
                    </a:cubicBezTo>
                    <a:cubicBezTo>
                      <a:pt x="131" y="39"/>
                      <a:pt x="131" y="39"/>
                      <a:pt x="131" y="39"/>
                    </a:cubicBez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b="1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endParaRPr>
              </a:p>
            </p:txBody>
          </p:sp>
          <p:sp>
            <p:nvSpPr>
              <p:cNvPr id="264" name="Freeform 65"/>
              <p:cNvSpPr>
                <a:spLocks/>
              </p:cNvSpPr>
              <p:nvPr/>
            </p:nvSpPr>
            <p:spPr bwMode="auto">
              <a:xfrm>
                <a:off x="11277600" y="2578101"/>
                <a:ext cx="238125" cy="415925"/>
              </a:xfrm>
              <a:custGeom>
                <a:avLst/>
                <a:gdLst>
                  <a:gd name="T0" fmla="*/ 0 w 63"/>
                  <a:gd name="T1" fmla="*/ 72 h 111"/>
                  <a:gd name="T2" fmla="*/ 1 w 63"/>
                  <a:gd name="T3" fmla="*/ 74 h 111"/>
                  <a:gd name="T4" fmla="*/ 63 w 63"/>
                  <a:gd name="T5" fmla="*/ 111 h 111"/>
                  <a:gd name="T6" fmla="*/ 63 w 63"/>
                  <a:gd name="T7" fmla="*/ 35 h 111"/>
                  <a:gd name="T8" fmla="*/ 0 w 63"/>
                  <a:gd name="T9" fmla="*/ 0 h 111"/>
                  <a:gd name="T10" fmla="*/ 0 w 63"/>
                  <a:gd name="T11" fmla="*/ 7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111">
                    <a:moveTo>
                      <a:pt x="0" y="72"/>
                    </a:moveTo>
                    <a:cubicBezTo>
                      <a:pt x="0" y="73"/>
                      <a:pt x="1" y="73"/>
                      <a:pt x="1" y="74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3" y="35"/>
                      <a:pt x="63" y="35"/>
                      <a:pt x="63" y="35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b="1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endParaRPr>
              </a:p>
            </p:txBody>
          </p:sp>
          <p:sp>
            <p:nvSpPr>
              <p:cNvPr id="265" name="Freeform 66"/>
              <p:cNvSpPr>
                <a:spLocks/>
              </p:cNvSpPr>
              <p:nvPr/>
            </p:nvSpPr>
            <p:spPr bwMode="auto">
              <a:xfrm>
                <a:off x="11568113" y="2581276"/>
                <a:ext cx="236538" cy="412750"/>
              </a:xfrm>
              <a:custGeom>
                <a:avLst/>
                <a:gdLst>
                  <a:gd name="T0" fmla="*/ 0 w 63"/>
                  <a:gd name="T1" fmla="*/ 110 h 110"/>
                  <a:gd name="T2" fmla="*/ 63 w 63"/>
                  <a:gd name="T3" fmla="*/ 73 h 110"/>
                  <a:gd name="T4" fmla="*/ 63 w 63"/>
                  <a:gd name="T5" fmla="*/ 71 h 110"/>
                  <a:gd name="T6" fmla="*/ 63 w 63"/>
                  <a:gd name="T7" fmla="*/ 0 h 110"/>
                  <a:gd name="T8" fmla="*/ 0 w 63"/>
                  <a:gd name="T9" fmla="*/ 35 h 110"/>
                  <a:gd name="T10" fmla="*/ 0 w 63"/>
                  <a:gd name="T1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110">
                    <a:moveTo>
                      <a:pt x="0" y="110"/>
                    </a:moveTo>
                    <a:cubicBezTo>
                      <a:pt x="63" y="73"/>
                      <a:pt x="63" y="73"/>
                      <a:pt x="63" y="73"/>
                    </a:cubicBezTo>
                    <a:cubicBezTo>
                      <a:pt x="63" y="72"/>
                      <a:pt x="63" y="72"/>
                      <a:pt x="63" y="71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0" y="35"/>
                      <a:pt x="0" y="35"/>
                      <a:pt x="0" y="35"/>
                    </a:cubicBezTo>
                    <a:lnTo>
                      <a:pt x="0" y="1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b="1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endParaRPr>
              </a:p>
            </p:txBody>
          </p:sp>
        </p:grpSp>
        <p:sp>
          <p:nvSpPr>
            <p:cNvPr id="203" name="Freeform 95"/>
            <p:cNvSpPr>
              <a:spLocks/>
            </p:cNvSpPr>
            <p:nvPr/>
          </p:nvSpPr>
          <p:spPr bwMode="auto">
            <a:xfrm>
              <a:off x="4456578" y="3027004"/>
              <a:ext cx="650762" cy="928785"/>
            </a:xfrm>
            <a:custGeom>
              <a:avLst/>
              <a:gdLst>
                <a:gd name="T0" fmla="*/ 0 w 342"/>
                <a:gd name="T1" fmla="*/ 218 h 430"/>
                <a:gd name="T2" fmla="*/ 272 w 342"/>
                <a:gd name="T3" fmla="*/ 331 h 430"/>
                <a:gd name="T4" fmla="*/ 342 w 342"/>
                <a:gd name="T5" fmla="*/ 218 h 430"/>
                <a:gd name="T6" fmla="*/ 284 w 342"/>
                <a:gd name="T7" fmla="*/ 118 h 430"/>
                <a:gd name="T8" fmla="*/ 0 w 342"/>
                <a:gd name="T9" fmla="*/ 218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" h="430">
                  <a:moveTo>
                    <a:pt x="0" y="218"/>
                  </a:moveTo>
                  <a:cubicBezTo>
                    <a:pt x="0" y="361"/>
                    <a:pt x="172" y="430"/>
                    <a:pt x="272" y="331"/>
                  </a:cubicBezTo>
                  <a:cubicBezTo>
                    <a:pt x="300" y="302"/>
                    <a:pt x="321" y="253"/>
                    <a:pt x="342" y="218"/>
                  </a:cubicBezTo>
                  <a:cubicBezTo>
                    <a:pt x="321" y="183"/>
                    <a:pt x="306" y="147"/>
                    <a:pt x="284" y="118"/>
                  </a:cubicBezTo>
                  <a:cubicBezTo>
                    <a:pt x="192" y="0"/>
                    <a:pt x="0" y="65"/>
                    <a:pt x="0" y="218"/>
                  </a:cubicBezTo>
                  <a:close/>
                </a:path>
              </a:pathLst>
            </a:custGeom>
            <a:solidFill>
              <a:srgbClr val="D971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05" name="Freeform 139"/>
            <p:cNvSpPr>
              <a:spLocks/>
            </p:cNvSpPr>
            <p:nvPr/>
          </p:nvSpPr>
          <p:spPr bwMode="auto">
            <a:xfrm>
              <a:off x="4514426" y="3376881"/>
              <a:ext cx="144614" cy="203258"/>
            </a:xfrm>
            <a:custGeom>
              <a:avLst/>
              <a:gdLst>
                <a:gd name="T0" fmla="*/ 49 w 76"/>
                <a:gd name="T1" fmla="*/ 64 h 94"/>
                <a:gd name="T2" fmla="*/ 49 w 76"/>
                <a:gd name="T3" fmla="*/ 66 h 94"/>
                <a:gd name="T4" fmla="*/ 56 w 76"/>
                <a:gd name="T5" fmla="*/ 61 h 94"/>
                <a:gd name="T6" fmla="*/ 61 w 76"/>
                <a:gd name="T7" fmla="*/ 58 h 94"/>
                <a:gd name="T8" fmla="*/ 65 w 76"/>
                <a:gd name="T9" fmla="*/ 55 h 94"/>
                <a:gd name="T10" fmla="*/ 76 w 76"/>
                <a:gd name="T11" fmla="*/ 48 h 94"/>
                <a:gd name="T12" fmla="*/ 65 w 76"/>
                <a:gd name="T13" fmla="*/ 40 h 94"/>
                <a:gd name="T14" fmla="*/ 61 w 76"/>
                <a:gd name="T15" fmla="*/ 38 h 94"/>
                <a:gd name="T16" fmla="*/ 56 w 76"/>
                <a:gd name="T17" fmla="*/ 35 h 94"/>
                <a:gd name="T18" fmla="*/ 49 w 76"/>
                <a:gd name="T19" fmla="*/ 30 h 94"/>
                <a:gd name="T20" fmla="*/ 49 w 76"/>
                <a:gd name="T21" fmla="*/ 37 h 94"/>
                <a:gd name="T22" fmla="*/ 49 w 76"/>
                <a:gd name="T23" fmla="*/ 38 h 94"/>
                <a:gd name="T24" fmla="*/ 49 w 76"/>
                <a:gd name="T25" fmla="*/ 39 h 94"/>
                <a:gd name="T26" fmla="*/ 49 w 76"/>
                <a:gd name="T27" fmla="*/ 39 h 94"/>
                <a:gd name="T28" fmla="*/ 45 w 76"/>
                <a:gd name="T29" fmla="*/ 39 h 94"/>
                <a:gd name="T30" fmla="*/ 45 w 76"/>
                <a:gd name="T31" fmla="*/ 39 h 94"/>
                <a:gd name="T32" fmla="*/ 42 w 76"/>
                <a:gd name="T33" fmla="*/ 39 h 94"/>
                <a:gd name="T34" fmla="*/ 42 w 76"/>
                <a:gd name="T35" fmla="*/ 39 h 94"/>
                <a:gd name="T36" fmla="*/ 13 w 76"/>
                <a:gd name="T37" fmla="*/ 4 h 94"/>
                <a:gd name="T38" fmla="*/ 10 w 76"/>
                <a:gd name="T39" fmla="*/ 0 h 94"/>
                <a:gd name="T40" fmla="*/ 7 w 76"/>
                <a:gd name="T41" fmla="*/ 4 h 94"/>
                <a:gd name="T42" fmla="*/ 19 w 76"/>
                <a:gd name="T43" fmla="*/ 34 h 94"/>
                <a:gd name="T44" fmla="*/ 39 w 76"/>
                <a:gd name="T45" fmla="*/ 45 h 94"/>
                <a:gd name="T46" fmla="*/ 4 w 76"/>
                <a:gd name="T47" fmla="*/ 45 h 94"/>
                <a:gd name="T48" fmla="*/ 0 w 76"/>
                <a:gd name="T49" fmla="*/ 48 h 94"/>
                <a:gd name="T50" fmla="*/ 4 w 76"/>
                <a:gd name="T51" fmla="*/ 51 h 94"/>
                <a:gd name="T52" fmla="*/ 33 w 76"/>
                <a:gd name="T53" fmla="*/ 51 h 94"/>
                <a:gd name="T54" fmla="*/ 19 w 76"/>
                <a:gd name="T55" fmla="*/ 60 h 94"/>
                <a:gd name="T56" fmla="*/ 7 w 76"/>
                <a:gd name="T57" fmla="*/ 90 h 94"/>
                <a:gd name="T58" fmla="*/ 10 w 76"/>
                <a:gd name="T59" fmla="*/ 94 h 94"/>
                <a:gd name="T60" fmla="*/ 13 w 76"/>
                <a:gd name="T61" fmla="*/ 90 h 94"/>
                <a:gd name="T62" fmla="*/ 42 w 76"/>
                <a:gd name="T63" fmla="*/ 55 h 94"/>
                <a:gd name="T64" fmla="*/ 42 w 76"/>
                <a:gd name="T65" fmla="*/ 55 h 94"/>
                <a:gd name="T66" fmla="*/ 45 w 76"/>
                <a:gd name="T67" fmla="*/ 55 h 94"/>
                <a:gd name="T68" fmla="*/ 45 w 76"/>
                <a:gd name="T69" fmla="*/ 55 h 94"/>
                <a:gd name="T70" fmla="*/ 49 w 76"/>
                <a:gd name="T71" fmla="*/ 55 h 94"/>
                <a:gd name="T72" fmla="*/ 49 w 76"/>
                <a:gd name="T73" fmla="*/ 55 h 94"/>
                <a:gd name="T74" fmla="*/ 49 w 76"/>
                <a:gd name="T75" fmla="*/ 6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6" h="94">
                  <a:moveTo>
                    <a:pt x="49" y="64"/>
                  </a:moveTo>
                  <a:cubicBezTo>
                    <a:pt x="49" y="66"/>
                    <a:pt x="49" y="66"/>
                    <a:pt x="49" y="66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61" y="58"/>
                    <a:pt x="61" y="58"/>
                    <a:pt x="61" y="58"/>
                  </a:cubicBezTo>
                  <a:cubicBezTo>
                    <a:pt x="65" y="55"/>
                    <a:pt x="65" y="55"/>
                    <a:pt x="65" y="55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4" y="39"/>
                    <a:pt x="43" y="39"/>
                    <a:pt x="42" y="39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26" y="35"/>
                    <a:pt x="13" y="21"/>
                    <a:pt x="13" y="4"/>
                  </a:cubicBezTo>
                  <a:cubicBezTo>
                    <a:pt x="13" y="2"/>
                    <a:pt x="12" y="0"/>
                    <a:pt x="10" y="0"/>
                  </a:cubicBezTo>
                  <a:cubicBezTo>
                    <a:pt x="8" y="0"/>
                    <a:pt x="7" y="2"/>
                    <a:pt x="7" y="4"/>
                  </a:cubicBezTo>
                  <a:cubicBezTo>
                    <a:pt x="7" y="15"/>
                    <a:pt x="11" y="26"/>
                    <a:pt x="19" y="34"/>
                  </a:cubicBezTo>
                  <a:cubicBezTo>
                    <a:pt x="24" y="39"/>
                    <a:pt x="31" y="43"/>
                    <a:pt x="39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2" y="45"/>
                    <a:pt x="0" y="46"/>
                    <a:pt x="0" y="48"/>
                  </a:cubicBezTo>
                  <a:cubicBezTo>
                    <a:pt x="0" y="50"/>
                    <a:pt x="2" y="51"/>
                    <a:pt x="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28" y="53"/>
                    <a:pt x="23" y="56"/>
                    <a:pt x="19" y="60"/>
                  </a:cubicBezTo>
                  <a:cubicBezTo>
                    <a:pt x="11" y="68"/>
                    <a:pt x="7" y="79"/>
                    <a:pt x="7" y="90"/>
                  </a:cubicBezTo>
                  <a:cubicBezTo>
                    <a:pt x="7" y="92"/>
                    <a:pt x="8" y="94"/>
                    <a:pt x="10" y="94"/>
                  </a:cubicBezTo>
                  <a:cubicBezTo>
                    <a:pt x="12" y="94"/>
                    <a:pt x="13" y="92"/>
                    <a:pt x="13" y="90"/>
                  </a:cubicBezTo>
                  <a:cubicBezTo>
                    <a:pt x="13" y="73"/>
                    <a:pt x="26" y="59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3" y="55"/>
                    <a:pt x="44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7" y="55"/>
                    <a:pt x="48" y="55"/>
                    <a:pt x="49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9" y="64"/>
                    <a:pt x="49" y="64"/>
                    <a:pt x="49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cxnSp>
          <p:nvCxnSpPr>
            <p:cNvPr id="206" name="직선 연결선[R] 205"/>
            <p:cNvCxnSpPr/>
            <p:nvPr/>
          </p:nvCxnSpPr>
          <p:spPr>
            <a:xfrm flipH="1">
              <a:off x="4720847" y="3822036"/>
              <a:ext cx="176" cy="488996"/>
            </a:xfrm>
            <a:prstGeom prst="line">
              <a:avLst/>
            </a:prstGeom>
            <a:ln w="38100">
              <a:solidFill>
                <a:schemeClr val="accent1"/>
              </a:solidFill>
              <a:head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7" name="TextBox 206"/>
            <p:cNvSpPr txBox="1"/>
            <p:nvPr/>
          </p:nvSpPr>
          <p:spPr>
            <a:xfrm>
              <a:off x="919157" y="2650661"/>
              <a:ext cx="14274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b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Pilot</a:t>
              </a:r>
              <a:endParaRPr kumimoji="1" lang="ko-KR" altLang="en-US" sz="1200" b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08" name="모서리가 둥근 직사각형 207"/>
            <p:cNvSpPr/>
            <p:nvPr/>
          </p:nvSpPr>
          <p:spPr>
            <a:xfrm rot="16200000">
              <a:off x="3606169" y="3538835"/>
              <a:ext cx="2208122" cy="909912"/>
            </a:xfrm>
            <a:prstGeom prst="roundRect">
              <a:avLst/>
            </a:prstGeom>
            <a:noFill/>
            <a:ln w="2222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00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grpSp>
          <p:nvGrpSpPr>
            <p:cNvPr id="209" name="그룹 208"/>
            <p:cNvGrpSpPr/>
            <p:nvPr/>
          </p:nvGrpSpPr>
          <p:grpSpPr>
            <a:xfrm>
              <a:off x="1155835" y="1585754"/>
              <a:ext cx="646113" cy="533401"/>
              <a:chOff x="11571288" y="1119188"/>
              <a:chExt cx="646113" cy="533401"/>
            </a:xfrm>
          </p:grpSpPr>
          <p:sp>
            <p:nvSpPr>
              <p:cNvPr id="257" name="Oval 56"/>
              <p:cNvSpPr>
                <a:spLocks noChangeArrowheads="1"/>
              </p:cNvSpPr>
              <p:nvPr/>
            </p:nvSpPr>
            <p:spPr bwMode="auto">
              <a:xfrm>
                <a:off x="11807826" y="1212851"/>
                <a:ext cx="180975" cy="180975"/>
              </a:xfrm>
              <a:prstGeom prst="ellipse">
                <a:avLst/>
              </a:pr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8" name="Freeform 57"/>
              <p:cNvSpPr>
                <a:spLocks/>
              </p:cNvSpPr>
              <p:nvPr/>
            </p:nvSpPr>
            <p:spPr bwMode="auto">
              <a:xfrm>
                <a:off x="11649076" y="1119188"/>
                <a:ext cx="180975" cy="179388"/>
              </a:xfrm>
              <a:custGeom>
                <a:avLst/>
                <a:gdLst>
                  <a:gd name="T0" fmla="*/ 24 w 48"/>
                  <a:gd name="T1" fmla="*/ 48 h 48"/>
                  <a:gd name="T2" fmla="*/ 37 w 48"/>
                  <a:gd name="T3" fmla="*/ 45 h 48"/>
                  <a:gd name="T4" fmla="*/ 48 w 48"/>
                  <a:gd name="T5" fmla="*/ 26 h 48"/>
                  <a:gd name="T6" fmla="*/ 48 w 48"/>
                  <a:gd name="T7" fmla="*/ 24 h 48"/>
                  <a:gd name="T8" fmla="*/ 24 w 48"/>
                  <a:gd name="T9" fmla="*/ 0 h 48"/>
                  <a:gd name="T10" fmla="*/ 0 w 48"/>
                  <a:gd name="T11" fmla="*/ 24 h 48"/>
                  <a:gd name="T12" fmla="*/ 24 w 48"/>
                  <a:gd name="T13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48">
                    <a:moveTo>
                      <a:pt x="24" y="48"/>
                    </a:moveTo>
                    <a:cubicBezTo>
                      <a:pt x="29" y="48"/>
                      <a:pt x="33" y="47"/>
                      <a:pt x="37" y="45"/>
                    </a:cubicBezTo>
                    <a:cubicBezTo>
                      <a:pt x="38" y="37"/>
                      <a:pt x="42" y="30"/>
                      <a:pt x="48" y="26"/>
                    </a:cubicBezTo>
                    <a:cubicBezTo>
                      <a:pt x="48" y="25"/>
                      <a:pt x="48" y="25"/>
                      <a:pt x="48" y="24"/>
                    </a:cubicBezTo>
                    <a:cubicBezTo>
                      <a:pt x="48" y="11"/>
                      <a:pt x="37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38"/>
                      <a:pt x="11" y="48"/>
                      <a:pt x="24" y="48"/>
                    </a:cubicBez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9" name="Freeform 58"/>
              <p:cNvSpPr>
                <a:spLocks/>
              </p:cNvSpPr>
              <p:nvPr/>
            </p:nvSpPr>
            <p:spPr bwMode="auto">
              <a:xfrm>
                <a:off x="11958638" y="1119188"/>
                <a:ext cx="179388" cy="179388"/>
              </a:xfrm>
              <a:custGeom>
                <a:avLst/>
                <a:gdLst>
                  <a:gd name="T0" fmla="*/ 14 w 48"/>
                  <a:gd name="T1" fmla="*/ 46 h 48"/>
                  <a:gd name="T2" fmla="*/ 24 w 48"/>
                  <a:gd name="T3" fmla="*/ 48 h 48"/>
                  <a:gd name="T4" fmla="*/ 48 w 48"/>
                  <a:gd name="T5" fmla="*/ 24 h 48"/>
                  <a:gd name="T6" fmla="*/ 24 w 48"/>
                  <a:gd name="T7" fmla="*/ 0 h 48"/>
                  <a:gd name="T8" fmla="*/ 0 w 48"/>
                  <a:gd name="T9" fmla="*/ 24 h 48"/>
                  <a:gd name="T10" fmla="*/ 14 w 48"/>
                  <a:gd name="T11" fmla="*/ 4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48">
                    <a:moveTo>
                      <a:pt x="14" y="46"/>
                    </a:moveTo>
                    <a:cubicBezTo>
                      <a:pt x="17" y="48"/>
                      <a:pt x="20" y="48"/>
                      <a:pt x="24" y="48"/>
                    </a:cubicBezTo>
                    <a:cubicBezTo>
                      <a:pt x="37" y="48"/>
                      <a:pt x="48" y="38"/>
                      <a:pt x="48" y="24"/>
                    </a:cubicBezTo>
                    <a:cubicBezTo>
                      <a:pt x="48" y="11"/>
                      <a:pt x="37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8" y="29"/>
                      <a:pt x="13" y="37"/>
                      <a:pt x="14" y="46"/>
                    </a:cubicBez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0" name="Freeform 59"/>
              <p:cNvSpPr>
                <a:spLocks/>
              </p:cNvSpPr>
              <p:nvPr/>
            </p:nvSpPr>
            <p:spPr bwMode="auto">
              <a:xfrm>
                <a:off x="11991976" y="1322388"/>
                <a:ext cx="225425" cy="236538"/>
              </a:xfrm>
              <a:custGeom>
                <a:avLst/>
                <a:gdLst>
                  <a:gd name="T0" fmla="*/ 29 w 60"/>
                  <a:gd name="T1" fmla="*/ 0 h 63"/>
                  <a:gd name="T2" fmla="*/ 9 w 60"/>
                  <a:gd name="T3" fmla="*/ 0 h 63"/>
                  <a:gd name="T4" fmla="*/ 0 w 60"/>
                  <a:gd name="T5" fmla="*/ 21 h 63"/>
                  <a:gd name="T6" fmla="*/ 26 w 60"/>
                  <a:gd name="T7" fmla="*/ 56 h 63"/>
                  <a:gd name="T8" fmla="*/ 26 w 60"/>
                  <a:gd name="T9" fmla="*/ 63 h 63"/>
                  <a:gd name="T10" fmla="*/ 58 w 60"/>
                  <a:gd name="T11" fmla="*/ 57 h 63"/>
                  <a:gd name="T12" fmla="*/ 60 w 60"/>
                  <a:gd name="T13" fmla="*/ 56 h 63"/>
                  <a:gd name="T14" fmla="*/ 60 w 60"/>
                  <a:gd name="T15" fmla="*/ 56 h 63"/>
                  <a:gd name="T16" fmla="*/ 60 w 60"/>
                  <a:gd name="T17" fmla="*/ 31 h 63"/>
                  <a:gd name="T18" fmla="*/ 29 w 60"/>
                  <a:gd name="T1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3">
                    <a:moveTo>
                      <a:pt x="29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9" y="8"/>
                      <a:pt x="5" y="16"/>
                      <a:pt x="0" y="21"/>
                    </a:cubicBezTo>
                    <a:cubicBezTo>
                      <a:pt x="15" y="25"/>
                      <a:pt x="26" y="39"/>
                      <a:pt x="26" y="56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46" y="63"/>
                      <a:pt x="58" y="57"/>
                      <a:pt x="58" y="57"/>
                    </a:cubicBezTo>
                    <a:cubicBezTo>
                      <a:pt x="60" y="56"/>
                      <a:pt x="60" y="56"/>
                      <a:pt x="60" y="56"/>
                    </a:cubicBezTo>
                    <a:cubicBezTo>
                      <a:pt x="60" y="56"/>
                      <a:pt x="60" y="56"/>
                      <a:pt x="60" y="56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14"/>
                      <a:pt x="46" y="0"/>
                      <a:pt x="29" y="0"/>
                    </a:cubicBez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1" name="Freeform 60"/>
              <p:cNvSpPr>
                <a:spLocks/>
              </p:cNvSpPr>
              <p:nvPr/>
            </p:nvSpPr>
            <p:spPr bwMode="auto">
              <a:xfrm>
                <a:off x="11744326" y="1416051"/>
                <a:ext cx="307975" cy="236538"/>
              </a:xfrm>
              <a:custGeom>
                <a:avLst/>
                <a:gdLst>
                  <a:gd name="T0" fmla="*/ 51 w 82"/>
                  <a:gd name="T1" fmla="*/ 0 h 63"/>
                  <a:gd name="T2" fmla="*/ 31 w 82"/>
                  <a:gd name="T3" fmla="*/ 0 h 63"/>
                  <a:gd name="T4" fmla="*/ 0 w 82"/>
                  <a:gd name="T5" fmla="*/ 31 h 63"/>
                  <a:gd name="T6" fmla="*/ 0 w 82"/>
                  <a:gd name="T7" fmla="*/ 56 h 63"/>
                  <a:gd name="T8" fmla="*/ 0 w 82"/>
                  <a:gd name="T9" fmla="*/ 56 h 63"/>
                  <a:gd name="T10" fmla="*/ 2 w 82"/>
                  <a:gd name="T11" fmla="*/ 57 h 63"/>
                  <a:gd name="T12" fmla="*/ 44 w 82"/>
                  <a:gd name="T13" fmla="*/ 63 h 63"/>
                  <a:gd name="T14" fmla="*/ 81 w 82"/>
                  <a:gd name="T15" fmla="*/ 57 h 63"/>
                  <a:gd name="T16" fmla="*/ 82 w 82"/>
                  <a:gd name="T17" fmla="*/ 56 h 63"/>
                  <a:gd name="T18" fmla="*/ 82 w 82"/>
                  <a:gd name="T19" fmla="*/ 56 h 63"/>
                  <a:gd name="T20" fmla="*/ 82 w 82"/>
                  <a:gd name="T21" fmla="*/ 31 h 63"/>
                  <a:gd name="T22" fmla="*/ 51 w 82"/>
                  <a:gd name="T2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2" h="63">
                    <a:moveTo>
                      <a:pt x="51" y="0"/>
                    </a:move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1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7"/>
                      <a:pt x="2" y="57"/>
                      <a:pt x="2" y="57"/>
                    </a:cubicBezTo>
                    <a:cubicBezTo>
                      <a:pt x="18" y="62"/>
                      <a:pt x="32" y="63"/>
                      <a:pt x="44" y="63"/>
                    </a:cubicBezTo>
                    <a:cubicBezTo>
                      <a:pt x="67" y="63"/>
                      <a:pt x="80" y="57"/>
                      <a:pt x="81" y="57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82" y="31"/>
                      <a:pt x="82" y="31"/>
                      <a:pt x="82" y="31"/>
                    </a:cubicBezTo>
                    <a:cubicBezTo>
                      <a:pt x="82" y="14"/>
                      <a:pt x="68" y="0"/>
                      <a:pt x="51" y="0"/>
                    </a:cubicBez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2" name="Freeform 61"/>
              <p:cNvSpPr>
                <a:spLocks/>
              </p:cNvSpPr>
              <p:nvPr/>
            </p:nvSpPr>
            <p:spPr bwMode="auto">
              <a:xfrm>
                <a:off x="11571288" y="1322388"/>
                <a:ext cx="236538" cy="236538"/>
              </a:xfrm>
              <a:custGeom>
                <a:avLst/>
                <a:gdLst>
                  <a:gd name="T0" fmla="*/ 63 w 63"/>
                  <a:gd name="T1" fmla="*/ 21 h 63"/>
                  <a:gd name="T2" fmla="*/ 54 w 63"/>
                  <a:gd name="T3" fmla="*/ 0 h 63"/>
                  <a:gd name="T4" fmla="*/ 51 w 63"/>
                  <a:gd name="T5" fmla="*/ 0 h 63"/>
                  <a:gd name="T6" fmla="*/ 31 w 63"/>
                  <a:gd name="T7" fmla="*/ 0 h 63"/>
                  <a:gd name="T8" fmla="*/ 0 w 63"/>
                  <a:gd name="T9" fmla="*/ 31 h 63"/>
                  <a:gd name="T10" fmla="*/ 0 w 63"/>
                  <a:gd name="T11" fmla="*/ 56 h 63"/>
                  <a:gd name="T12" fmla="*/ 0 w 63"/>
                  <a:gd name="T13" fmla="*/ 56 h 63"/>
                  <a:gd name="T14" fmla="*/ 2 w 63"/>
                  <a:gd name="T15" fmla="*/ 57 h 63"/>
                  <a:gd name="T16" fmla="*/ 37 w 63"/>
                  <a:gd name="T17" fmla="*/ 63 h 63"/>
                  <a:gd name="T18" fmla="*/ 37 w 63"/>
                  <a:gd name="T19" fmla="*/ 56 h 63"/>
                  <a:gd name="T20" fmla="*/ 63 w 63"/>
                  <a:gd name="T21" fmla="*/ 2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3" h="63">
                    <a:moveTo>
                      <a:pt x="63" y="21"/>
                    </a:moveTo>
                    <a:cubicBezTo>
                      <a:pt x="57" y="16"/>
                      <a:pt x="54" y="8"/>
                      <a:pt x="54" y="0"/>
                    </a:cubicBezTo>
                    <a:cubicBezTo>
                      <a:pt x="53" y="0"/>
                      <a:pt x="52" y="0"/>
                      <a:pt x="5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1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7"/>
                      <a:pt x="2" y="57"/>
                      <a:pt x="2" y="57"/>
                    </a:cubicBezTo>
                    <a:cubicBezTo>
                      <a:pt x="15" y="61"/>
                      <a:pt x="26" y="63"/>
                      <a:pt x="37" y="63"/>
                    </a:cubicBezTo>
                    <a:cubicBezTo>
                      <a:pt x="37" y="56"/>
                      <a:pt x="37" y="56"/>
                      <a:pt x="37" y="56"/>
                    </a:cubicBezTo>
                    <a:cubicBezTo>
                      <a:pt x="37" y="39"/>
                      <a:pt x="48" y="25"/>
                      <a:pt x="63" y="21"/>
                    </a:cubicBez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212" name="모서리가 둥근 직사각형 211"/>
            <p:cNvSpPr/>
            <p:nvPr/>
          </p:nvSpPr>
          <p:spPr>
            <a:xfrm>
              <a:off x="884319" y="2651612"/>
              <a:ext cx="1771650" cy="1091732"/>
            </a:xfrm>
            <a:prstGeom prst="roundRect">
              <a:avLst/>
            </a:prstGeom>
            <a:noFill/>
            <a:ln w="2222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00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13" name="모서리가 둥근 직사각형 212"/>
            <p:cNvSpPr/>
            <p:nvPr/>
          </p:nvSpPr>
          <p:spPr>
            <a:xfrm>
              <a:off x="1060081" y="2934117"/>
              <a:ext cx="966208" cy="282413"/>
            </a:xfrm>
            <a:prstGeom prst="roundRect">
              <a:avLst/>
            </a:prstGeom>
            <a:noFill/>
            <a:ln w="2222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00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1128044" y="2933156"/>
              <a:ext cx="14274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b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Rule API</a:t>
              </a:r>
              <a:endParaRPr kumimoji="1" lang="ko-KR" altLang="en-US" sz="1200" b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cxnSp>
          <p:nvCxnSpPr>
            <p:cNvPr id="215" name="직선 연결선[R] 214"/>
            <p:cNvCxnSpPr/>
            <p:nvPr/>
          </p:nvCxnSpPr>
          <p:spPr>
            <a:xfrm flipV="1">
              <a:off x="1491703" y="2095736"/>
              <a:ext cx="1115" cy="836596"/>
            </a:xfrm>
            <a:prstGeom prst="line">
              <a:avLst/>
            </a:prstGeom>
            <a:ln w="38100">
              <a:solidFill>
                <a:schemeClr val="accent4"/>
              </a:solidFill>
              <a:prstDash val="sysDash"/>
              <a:head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16" name="모서리가 둥근 직사각형 215"/>
            <p:cNvSpPr/>
            <p:nvPr/>
          </p:nvSpPr>
          <p:spPr>
            <a:xfrm>
              <a:off x="1599128" y="3338730"/>
              <a:ext cx="966208" cy="282413"/>
            </a:xfrm>
            <a:prstGeom prst="roundRect">
              <a:avLst/>
            </a:prstGeom>
            <a:noFill/>
            <a:ln w="2222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00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1533703" y="3324411"/>
              <a:ext cx="14274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b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Envoy API</a:t>
              </a:r>
              <a:endParaRPr kumimoji="1" lang="ko-KR" altLang="en-US" sz="1200" b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1500786" y="2119646"/>
              <a:ext cx="3113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i="1" dirty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r</a:t>
              </a:r>
              <a:r>
                <a:rPr kumimoji="1" lang="en-US" altLang="ko-KR" sz="12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ecommendation-service</a:t>
              </a:r>
            </a:p>
            <a:p>
              <a:r>
                <a:rPr kumimoji="1" lang="en-US" altLang="ko-KR" sz="1200" i="1" dirty="0" err="1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VirtualService</a:t>
              </a:r>
              <a:r>
                <a:rPr kumimoji="1" lang="en-US" altLang="ko-KR" sz="12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, </a:t>
              </a:r>
              <a:r>
                <a:rPr kumimoji="1" lang="en-US" altLang="ko-KR" sz="1200" i="1" dirty="0" err="1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DestinationRule</a:t>
              </a:r>
              <a:r>
                <a:rPr kumimoji="1" lang="en-US" altLang="ko-KR" sz="12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 </a:t>
              </a:r>
              <a:r>
                <a:rPr kumimoji="1" lang="ko-KR" altLang="en-US" sz="12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작성</a:t>
              </a:r>
              <a:endParaRPr kumimoji="1" lang="ko-KR" altLang="en-US" sz="12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19" name="TextBox 218"/>
            <p:cNvSpPr txBox="1"/>
            <p:nvPr/>
          </p:nvSpPr>
          <p:spPr>
            <a:xfrm>
              <a:off x="3774470" y="5281991"/>
              <a:ext cx="2731922" cy="388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400" b="1" dirty="0" smtClean="0">
                  <a:latin typeface="Noto Sans" charset="0"/>
                  <a:ea typeface="Noto Sans" charset="0"/>
                  <a:cs typeface="Noto Sans" charset="0"/>
                </a:rPr>
                <a:t>Service (</a:t>
              </a:r>
              <a:r>
                <a:rPr kumimoji="1" lang="en-US" altLang="ko-KR" sz="1400" b="1" dirty="0" err="1" smtClean="0">
                  <a:latin typeface="Noto Sans" charset="0"/>
                  <a:ea typeface="Noto Sans" charset="0"/>
                  <a:cs typeface="Noto Sans" charset="0"/>
                </a:rPr>
                <a:t>bff</a:t>
              </a:r>
              <a:r>
                <a:rPr kumimoji="1" lang="en-US" altLang="ko-KR" sz="1400" b="1" dirty="0" smtClean="0">
                  <a:latin typeface="Noto Sans" charset="0"/>
                  <a:ea typeface="Noto Sans" charset="0"/>
                  <a:cs typeface="Noto Sans" charset="0"/>
                </a:rPr>
                <a:t>-service)</a:t>
              </a:r>
              <a:endParaRPr kumimoji="1" lang="ko-KR" altLang="en-US" sz="1400" b="1" dirty="0"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20" name="TextBox 219"/>
            <p:cNvSpPr txBox="1"/>
            <p:nvPr/>
          </p:nvSpPr>
          <p:spPr>
            <a:xfrm>
              <a:off x="7658103" y="6025243"/>
              <a:ext cx="45107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400" b="1" smtClean="0">
                  <a:latin typeface="Noto Sans" charset="0"/>
                  <a:ea typeface="Noto Sans" charset="0"/>
                  <a:cs typeface="Noto Sans" charset="0"/>
                </a:rPr>
                <a:t>Service (recommendation-service)</a:t>
              </a:r>
              <a:endParaRPr kumimoji="1" lang="ko-KR" altLang="en-US" sz="1400" b="1" dirty="0"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2543645" y="3951317"/>
              <a:ext cx="39627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4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  <a:hlinkClick r:id="rId3"/>
                </a:rPr>
                <a:t>http://recommendation-service:8080</a:t>
              </a:r>
              <a:endParaRPr kumimoji="1" lang="en-US" altLang="ko-KR" sz="14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  <a:p>
              <a:pPr algn="ctr"/>
              <a:r>
                <a:rPr kumimoji="1" lang="ko-KR" altLang="en-US" sz="14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 </a:t>
              </a:r>
              <a:endParaRPr kumimoji="1" lang="en-US" altLang="ko-KR" sz="14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22" name="모서리가 둥근 직사각형 221"/>
            <p:cNvSpPr/>
            <p:nvPr/>
          </p:nvSpPr>
          <p:spPr>
            <a:xfrm rot="16200000">
              <a:off x="7252392" y="1991465"/>
              <a:ext cx="4326145" cy="351472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23" name="Oval 6"/>
            <p:cNvSpPr>
              <a:spLocks noChangeArrowheads="1"/>
            </p:cNvSpPr>
            <p:nvPr/>
          </p:nvSpPr>
          <p:spPr bwMode="auto">
            <a:xfrm>
              <a:off x="7975939" y="2879101"/>
              <a:ext cx="629449" cy="713355"/>
            </a:xfrm>
            <a:prstGeom prst="ellipse">
              <a:avLst/>
            </a:pr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grpSp>
          <p:nvGrpSpPr>
            <p:cNvPr id="224" name="그룹 223"/>
            <p:cNvGrpSpPr/>
            <p:nvPr/>
          </p:nvGrpSpPr>
          <p:grpSpPr>
            <a:xfrm>
              <a:off x="8194440" y="3098305"/>
              <a:ext cx="220440" cy="290765"/>
              <a:chOff x="11277600" y="2381251"/>
              <a:chExt cx="527051" cy="612775"/>
            </a:xfrm>
          </p:grpSpPr>
          <p:sp>
            <p:nvSpPr>
              <p:cNvPr id="254" name="Freeform 64"/>
              <p:cNvSpPr>
                <a:spLocks/>
              </p:cNvSpPr>
              <p:nvPr/>
            </p:nvSpPr>
            <p:spPr bwMode="auto">
              <a:xfrm>
                <a:off x="11296650" y="2381251"/>
                <a:ext cx="493713" cy="282575"/>
              </a:xfrm>
              <a:custGeom>
                <a:avLst/>
                <a:gdLst>
                  <a:gd name="T0" fmla="*/ 66 w 131"/>
                  <a:gd name="T1" fmla="*/ 0 h 75"/>
                  <a:gd name="T2" fmla="*/ 65 w 131"/>
                  <a:gd name="T3" fmla="*/ 0 h 75"/>
                  <a:gd name="T4" fmla="*/ 65 w 131"/>
                  <a:gd name="T5" fmla="*/ 0 h 75"/>
                  <a:gd name="T6" fmla="*/ 0 w 131"/>
                  <a:gd name="T7" fmla="*/ 38 h 75"/>
                  <a:gd name="T8" fmla="*/ 1 w 131"/>
                  <a:gd name="T9" fmla="*/ 39 h 75"/>
                  <a:gd name="T10" fmla="*/ 65 w 131"/>
                  <a:gd name="T11" fmla="*/ 75 h 75"/>
                  <a:gd name="T12" fmla="*/ 131 w 131"/>
                  <a:gd name="T13" fmla="*/ 39 h 75"/>
                  <a:gd name="T14" fmla="*/ 66 w 131"/>
                  <a:gd name="T1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1" h="75">
                    <a:moveTo>
                      <a:pt x="66" y="0"/>
                    </a:moveTo>
                    <a:cubicBezTo>
                      <a:pt x="65" y="0"/>
                      <a:pt x="65" y="0"/>
                      <a:pt x="65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1" y="38"/>
                      <a:pt x="1" y="38"/>
                      <a:pt x="1" y="39"/>
                    </a:cubicBezTo>
                    <a:cubicBezTo>
                      <a:pt x="65" y="75"/>
                      <a:pt x="65" y="75"/>
                      <a:pt x="65" y="75"/>
                    </a:cubicBezTo>
                    <a:cubicBezTo>
                      <a:pt x="131" y="39"/>
                      <a:pt x="131" y="39"/>
                      <a:pt x="131" y="39"/>
                    </a:cubicBez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b="1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endParaRPr>
              </a:p>
            </p:txBody>
          </p:sp>
          <p:sp>
            <p:nvSpPr>
              <p:cNvPr id="255" name="Freeform 65"/>
              <p:cNvSpPr>
                <a:spLocks/>
              </p:cNvSpPr>
              <p:nvPr/>
            </p:nvSpPr>
            <p:spPr bwMode="auto">
              <a:xfrm>
                <a:off x="11277600" y="2578101"/>
                <a:ext cx="238125" cy="415925"/>
              </a:xfrm>
              <a:custGeom>
                <a:avLst/>
                <a:gdLst>
                  <a:gd name="T0" fmla="*/ 0 w 63"/>
                  <a:gd name="T1" fmla="*/ 72 h 111"/>
                  <a:gd name="T2" fmla="*/ 1 w 63"/>
                  <a:gd name="T3" fmla="*/ 74 h 111"/>
                  <a:gd name="T4" fmla="*/ 63 w 63"/>
                  <a:gd name="T5" fmla="*/ 111 h 111"/>
                  <a:gd name="T6" fmla="*/ 63 w 63"/>
                  <a:gd name="T7" fmla="*/ 35 h 111"/>
                  <a:gd name="T8" fmla="*/ 0 w 63"/>
                  <a:gd name="T9" fmla="*/ 0 h 111"/>
                  <a:gd name="T10" fmla="*/ 0 w 63"/>
                  <a:gd name="T11" fmla="*/ 7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111">
                    <a:moveTo>
                      <a:pt x="0" y="72"/>
                    </a:moveTo>
                    <a:cubicBezTo>
                      <a:pt x="0" y="73"/>
                      <a:pt x="1" y="73"/>
                      <a:pt x="1" y="74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3" y="35"/>
                      <a:pt x="63" y="35"/>
                      <a:pt x="63" y="35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b="1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endParaRPr>
              </a:p>
            </p:txBody>
          </p:sp>
          <p:sp>
            <p:nvSpPr>
              <p:cNvPr id="256" name="Freeform 66"/>
              <p:cNvSpPr>
                <a:spLocks/>
              </p:cNvSpPr>
              <p:nvPr/>
            </p:nvSpPr>
            <p:spPr bwMode="auto">
              <a:xfrm>
                <a:off x="11568113" y="2581276"/>
                <a:ext cx="236538" cy="412750"/>
              </a:xfrm>
              <a:custGeom>
                <a:avLst/>
                <a:gdLst>
                  <a:gd name="T0" fmla="*/ 0 w 63"/>
                  <a:gd name="T1" fmla="*/ 110 h 110"/>
                  <a:gd name="T2" fmla="*/ 63 w 63"/>
                  <a:gd name="T3" fmla="*/ 73 h 110"/>
                  <a:gd name="T4" fmla="*/ 63 w 63"/>
                  <a:gd name="T5" fmla="*/ 71 h 110"/>
                  <a:gd name="T6" fmla="*/ 63 w 63"/>
                  <a:gd name="T7" fmla="*/ 0 h 110"/>
                  <a:gd name="T8" fmla="*/ 0 w 63"/>
                  <a:gd name="T9" fmla="*/ 35 h 110"/>
                  <a:gd name="T10" fmla="*/ 0 w 63"/>
                  <a:gd name="T1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110">
                    <a:moveTo>
                      <a:pt x="0" y="110"/>
                    </a:moveTo>
                    <a:cubicBezTo>
                      <a:pt x="63" y="73"/>
                      <a:pt x="63" y="73"/>
                      <a:pt x="63" y="73"/>
                    </a:cubicBezTo>
                    <a:cubicBezTo>
                      <a:pt x="63" y="72"/>
                      <a:pt x="63" y="72"/>
                      <a:pt x="63" y="71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0" y="35"/>
                      <a:pt x="0" y="35"/>
                      <a:pt x="0" y="35"/>
                    </a:cubicBezTo>
                    <a:lnTo>
                      <a:pt x="0" y="1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b="1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endParaRPr>
              </a:p>
            </p:txBody>
          </p:sp>
        </p:grpSp>
        <p:sp>
          <p:nvSpPr>
            <p:cNvPr id="225" name="Freeform 95"/>
            <p:cNvSpPr>
              <a:spLocks/>
            </p:cNvSpPr>
            <p:nvPr/>
          </p:nvSpPr>
          <p:spPr bwMode="auto">
            <a:xfrm>
              <a:off x="7965832" y="1793041"/>
              <a:ext cx="650762" cy="928785"/>
            </a:xfrm>
            <a:custGeom>
              <a:avLst/>
              <a:gdLst>
                <a:gd name="T0" fmla="*/ 0 w 342"/>
                <a:gd name="T1" fmla="*/ 218 h 430"/>
                <a:gd name="T2" fmla="*/ 272 w 342"/>
                <a:gd name="T3" fmla="*/ 331 h 430"/>
                <a:gd name="T4" fmla="*/ 342 w 342"/>
                <a:gd name="T5" fmla="*/ 218 h 430"/>
                <a:gd name="T6" fmla="*/ 284 w 342"/>
                <a:gd name="T7" fmla="*/ 118 h 430"/>
                <a:gd name="T8" fmla="*/ 0 w 342"/>
                <a:gd name="T9" fmla="*/ 218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" h="430">
                  <a:moveTo>
                    <a:pt x="0" y="218"/>
                  </a:moveTo>
                  <a:cubicBezTo>
                    <a:pt x="0" y="361"/>
                    <a:pt x="172" y="430"/>
                    <a:pt x="272" y="331"/>
                  </a:cubicBezTo>
                  <a:cubicBezTo>
                    <a:pt x="300" y="302"/>
                    <a:pt x="321" y="253"/>
                    <a:pt x="342" y="218"/>
                  </a:cubicBezTo>
                  <a:cubicBezTo>
                    <a:pt x="321" y="183"/>
                    <a:pt x="306" y="147"/>
                    <a:pt x="284" y="118"/>
                  </a:cubicBezTo>
                  <a:cubicBezTo>
                    <a:pt x="192" y="0"/>
                    <a:pt x="0" y="65"/>
                    <a:pt x="0" y="218"/>
                  </a:cubicBezTo>
                  <a:close/>
                </a:path>
              </a:pathLst>
            </a:custGeom>
            <a:solidFill>
              <a:srgbClr val="D971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26" name="Freeform 138"/>
            <p:cNvSpPr>
              <a:spLocks/>
            </p:cNvSpPr>
            <p:nvPr/>
          </p:nvSpPr>
          <p:spPr bwMode="auto">
            <a:xfrm>
              <a:off x="8179433" y="2149082"/>
              <a:ext cx="351091" cy="189585"/>
            </a:xfrm>
            <a:custGeom>
              <a:avLst/>
              <a:gdLst>
                <a:gd name="T0" fmla="*/ 167 w 184"/>
                <a:gd name="T1" fmla="*/ 55 h 88"/>
                <a:gd name="T2" fmla="*/ 184 w 184"/>
                <a:gd name="T3" fmla="*/ 45 h 88"/>
                <a:gd name="T4" fmla="*/ 184 w 184"/>
                <a:gd name="T5" fmla="*/ 44 h 88"/>
                <a:gd name="T6" fmla="*/ 167 w 184"/>
                <a:gd name="T7" fmla="*/ 34 h 88"/>
                <a:gd name="T8" fmla="*/ 166 w 184"/>
                <a:gd name="T9" fmla="*/ 41 h 88"/>
                <a:gd name="T10" fmla="*/ 135 w 184"/>
                <a:gd name="T11" fmla="*/ 34 h 88"/>
                <a:gd name="T12" fmla="*/ 167 w 184"/>
                <a:gd name="T13" fmla="*/ 13 h 88"/>
                <a:gd name="T14" fmla="*/ 172 w 184"/>
                <a:gd name="T15" fmla="*/ 19 h 88"/>
                <a:gd name="T16" fmla="*/ 182 w 184"/>
                <a:gd name="T17" fmla="*/ 2 h 88"/>
                <a:gd name="T18" fmla="*/ 181 w 184"/>
                <a:gd name="T19" fmla="*/ 0 h 88"/>
                <a:gd name="T20" fmla="*/ 168 w 184"/>
                <a:gd name="T21" fmla="*/ 0 h 88"/>
                <a:gd name="T22" fmla="*/ 161 w 184"/>
                <a:gd name="T23" fmla="*/ 2 h 88"/>
                <a:gd name="T24" fmla="*/ 164 w 184"/>
                <a:gd name="T25" fmla="*/ 7 h 88"/>
                <a:gd name="T26" fmla="*/ 135 w 184"/>
                <a:gd name="T27" fmla="*/ 26 h 88"/>
                <a:gd name="T28" fmla="*/ 118 w 184"/>
                <a:gd name="T29" fmla="*/ 8 h 88"/>
                <a:gd name="T30" fmla="*/ 0 w 184"/>
                <a:gd name="T31" fmla="*/ 24 h 88"/>
                <a:gd name="T32" fmla="*/ 9 w 184"/>
                <a:gd name="T33" fmla="*/ 30 h 88"/>
                <a:gd name="T34" fmla="*/ 18 w 184"/>
                <a:gd name="T35" fmla="*/ 17 h 88"/>
                <a:gd name="T36" fmla="*/ 126 w 184"/>
                <a:gd name="T37" fmla="*/ 25 h 88"/>
                <a:gd name="T38" fmla="*/ 126 w 184"/>
                <a:gd name="T39" fmla="*/ 40 h 88"/>
                <a:gd name="T40" fmla="*/ 126 w 184"/>
                <a:gd name="T41" fmla="*/ 48 h 88"/>
                <a:gd name="T42" fmla="*/ 126 w 184"/>
                <a:gd name="T43" fmla="*/ 57 h 88"/>
                <a:gd name="T44" fmla="*/ 118 w 184"/>
                <a:gd name="T45" fmla="*/ 79 h 88"/>
                <a:gd name="T46" fmla="*/ 9 w 184"/>
                <a:gd name="T47" fmla="*/ 70 h 88"/>
                <a:gd name="T48" fmla="*/ 5 w 184"/>
                <a:gd name="T49" fmla="*/ 63 h 88"/>
                <a:gd name="T50" fmla="*/ 0 w 184"/>
                <a:gd name="T51" fmla="*/ 70 h 88"/>
                <a:gd name="T52" fmla="*/ 118 w 184"/>
                <a:gd name="T53" fmla="*/ 88 h 88"/>
                <a:gd name="T54" fmla="*/ 135 w 184"/>
                <a:gd name="T55" fmla="*/ 63 h 88"/>
                <a:gd name="T56" fmla="*/ 159 w 184"/>
                <a:gd name="T57" fmla="*/ 84 h 88"/>
                <a:gd name="T58" fmla="*/ 160 w 184"/>
                <a:gd name="T59" fmla="*/ 86 h 88"/>
                <a:gd name="T60" fmla="*/ 180 w 184"/>
                <a:gd name="T61" fmla="*/ 85 h 88"/>
                <a:gd name="T62" fmla="*/ 171 w 184"/>
                <a:gd name="T63" fmla="*/ 68 h 88"/>
                <a:gd name="T64" fmla="*/ 169 w 184"/>
                <a:gd name="T65" fmla="*/ 68 h 88"/>
                <a:gd name="T66" fmla="*/ 165 w 184"/>
                <a:gd name="T67" fmla="*/ 74 h 88"/>
                <a:gd name="T68" fmla="*/ 135 w 184"/>
                <a:gd name="T69" fmla="*/ 48 h 88"/>
                <a:gd name="T70" fmla="*/ 166 w 184"/>
                <a:gd name="T71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4" h="88">
                  <a:moveTo>
                    <a:pt x="166" y="55"/>
                  </a:moveTo>
                  <a:cubicBezTo>
                    <a:pt x="166" y="55"/>
                    <a:pt x="166" y="55"/>
                    <a:pt x="167" y="55"/>
                  </a:cubicBezTo>
                  <a:cubicBezTo>
                    <a:pt x="167" y="56"/>
                    <a:pt x="168" y="55"/>
                    <a:pt x="168" y="55"/>
                  </a:cubicBezTo>
                  <a:cubicBezTo>
                    <a:pt x="184" y="45"/>
                    <a:pt x="184" y="45"/>
                    <a:pt x="184" y="45"/>
                  </a:cubicBezTo>
                  <a:cubicBezTo>
                    <a:pt x="184" y="45"/>
                    <a:pt x="184" y="45"/>
                    <a:pt x="184" y="45"/>
                  </a:cubicBezTo>
                  <a:cubicBezTo>
                    <a:pt x="184" y="44"/>
                    <a:pt x="184" y="44"/>
                    <a:pt x="184" y="44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4"/>
                    <a:pt x="167" y="34"/>
                    <a:pt x="167" y="34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35" y="41"/>
                    <a:pt x="135" y="41"/>
                    <a:pt x="135" y="41"/>
                  </a:cubicBezTo>
                  <a:cubicBezTo>
                    <a:pt x="135" y="34"/>
                    <a:pt x="135" y="34"/>
                    <a:pt x="135" y="34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2" y="18"/>
                    <a:pt x="172" y="18"/>
                    <a:pt x="172" y="18"/>
                  </a:cubicBezTo>
                  <a:cubicBezTo>
                    <a:pt x="172" y="19"/>
                    <a:pt x="172" y="19"/>
                    <a:pt x="172" y="19"/>
                  </a:cubicBezTo>
                  <a:cubicBezTo>
                    <a:pt x="173" y="18"/>
                    <a:pt x="173" y="18"/>
                    <a:pt x="173" y="18"/>
                  </a:cubicBezTo>
                  <a:cubicBezTo>
                    <a:pt x="182" y="2"/>
                    <a:pt x="182" y="2"/>
                    <a:pt x="182" y="2"/>
                  </a:cubicBezTo>
                  <a:cubicBezTo>
                    <a:pt x="182" y="1"/>
                    <a:pt x="182" y="1"/>
                    <a:pt x="182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75" y="0"/>
                    <a:pt x="175" y="0"/>
                    <a:pt x="17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1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0" y="2"/>
                    <a:pt x="161" y="3"/>
                    <a:pt x="161" y="3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5" y="16"/>
                    <a:pt x="127" y="8"/>
                    <a:pt x="118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9" y="8"/>
                    <a:pt x="1" y="15"/>
                    <a:pt x="0" y="24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1"/>
                    <a:pt x="13" y="17"/>
                    <a:pt x="18" y="17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22" y="17"/>
                    <a:pt x="126" y="21"/>
                    <a:pt x="126" y="25"/>
                  </a:cubicBezTo>
                  <a:cubicBezTo>
                    <a:pt x="126" y="32"/>
                    <a:pt x="126" y="32"/>
                    <a:pt x="126" y="32"/>
                  </a:cubicBezTo>
                  <a:cubicBezTo>
                    <a:pt x="126" y="40"/>
                    <a:pt x="126" y="40"/>
                    <a:pt x="126" y="40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8"/>
                    <a:pt x="126" y="48"/>
                    <a:pt x="126" y="48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7"/>
                    <a:pt x="126" y="57"/>
                    <a:pt x="126" y="57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126" y="75"/>
                    <a:pt x="122" y="79"/>
                    <a:pt x="118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3" y="79"/>
                    <a:pt x="9" y="75"/>
                    <a:pt x="9" y="7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80"/>
                    <a:pt x="8" y="88"/>
                    <a:pt x="18" y="88"/>
                  </a:cubicBezTo>
                  <a:cubicBezTo>
                    <a:pt x="118" y="88"/>
                    <a:pt x="118" y="88"/>
                    <a:pt x="118" y="88"/>
                  </a:cubicBezTo>
                  <a:cubicBezTo>
                    <a:pt x="127" y="88"/>
                    <a:pt x="135" y="80"/>
                    <a:pt x="135" y="70"/>
                  </a:cubicBezTo>
                  <a:cubicBezTo>
                    <a:pt x="135" y="63"/>
                    <a:pt x="135" y="63"/>
                    <a:pt x="135" y="63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9" y="86"/>
                    <a:pt x="160" y="86"/>
                    <a:pt x="160" y="86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71" y="68"/>
                    <a:pt x="171" y="68"/>
                    <a:pt x="171" y="68"/>
                  </a:cubicBezTo>
                  <a:cubicBezTo>
                    <a:pt x="171" y="68"/>
                    <a:pt x="170" y="68"/>
                    <a:pt x="170" y="67"/>
                  </a:cubicBezTo>
                  <a:cubicBezTo>
                    <a:pt x="169" y="67"/>
                    <a:pt x="169" y="67"/>
                    <a:pt x="169" y="68"/>
                  </a:cubicBezTo>
                  <a:cubicBezTo>
                    <a:pt x="165" y="73"/>
                    <a:pt x="165" y="73"/>
                    <a:pt x="165" y="73"/>
                  </a:cubicBezTo>
                  <a:cubicBezTo>
                    <a:pt x="165" y="74"/>
                    <a:pt x="165" y="74"/>
                    <a:pt x="165" y="74"/>
                  </a:cubicBezTo>
                  <a:cubicBezTo>
                    <a:pt x="135" y="55"/>
                    <a:pt x="135" y="55"/>
                    <a:pt x="135" y="55"/>
                  </a:cubicBezTo>
                  <a:cubicBezTo>
                    <a:pt x="135" y="48"/>
                    <a:pt x="135" y="48"/>
                    <a:pt x="13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6" y="48"/>
                    <a:pt x="166" y="48"/>
                    <a:pt x="166" y="48"/>
                  </a:cubicBezTo>
                  <a:lnTo>
                    <a:pt x="166" y="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27" name="Freeform 139"/>
            <p:cNvSpPr>
              <a:spLocks/>
            </p:cNvSpPr>
            <p:nvPr/>
          </p:nvSpPr>
          <p:spPr bwMode="auto">
            <a:xfrm>
              <a:off x="8094770" y="2141791"/>
              <a:ext cx="144614" cy="203257"/>
            </a:xfrm>
            <a:custGeom>
              <a:avLst/>
              <a:gdLst>
                <a:gd name="T0" fmla="*/ 49 w 76"/>
                <a:gd name="T1" fmla="*/ 64 h 94"/>
                <a:gd name="T2" fmla="*/ 49 w 76"/>
                <a:gd name="T3" fmla="*/ 66 h 94"/>
                <a:gd name="T4" fmla="*/ 56 w 76"/>
                <a:gd name="T5" fmla="*/ 61 h 94"/>
                <a:gd name="T6" fmla="*/ 61 w 76"/>
                <a:gd name="T7" fmla="*/ 58 h 94"/>
                <a:gd name="T8" fmla="*/ 65 w 76"/>
                <a:gd name="T9" fmla="*/ 55 h 94"/>
                <a:gd name="T10" fmla="*/ 76 w 76"/>
                <a:gd name="T11" fmla="*/ 48 h 94"/>
                <a:gd name="T12" fmla="*/ 65 w 76"/>
                <a:gd name="T13" fmla="*/ 40 h 94"/>
                <a:gd name="T14" fmla="*/ 61 w 76"/>
                <a:gd name="T15" fmla="*/ 38 h 94"/>
                <a:gd name="T16" fmla="*/ 56 w 76"/>
                <a:gd name="T17" fmla="*/ 35 h 94"/>
                <a:gd name="T18" fmla="*/ 49 w 76"/>
                <a:gd name="T19" fmla="*/ 30 h 94"/>
                <a:gd name="T20" fmla="*/ 49 w 76"/>
                <a:gd name="T21" fmla="*/ 37 h 94"/>
                <a:gd name="T22" fmla="*/ 49 w 76"/>
                <a:gd name="T23" fmla="*/ 38 h 94"/>
                <a:gd name="T24" fmla="*/ 49 w 76"/>
                <a:gd name="T25" fmla="*/ 39 h 94"/>
                <a:gd name="T26" fmla="*/ 49 w 76"/>
                <a:gd name="T27" fmla="*/ 39 h 94"/>
                <a:gd name="T28" fmla="*/ 45 w 76"/>
                <a:gd name="T29" fmla="*/ 39 h 94"/>
                <a:gd name="T30" fmla="*/ 45 w 76"/>
                <a:gd name="T31" fmla="*/ 39 h 94"/>
                <a:gd name="T32" fmla="*/ 42 w 76"/>
                <a:gd name="T33" fmla="*/ 39 h 94"/>
                <a:gd name="T34" fmla="*/ 42 w 76"/>
                <a:gd name="T35" fmla="*/ 39 h 94"/>
                <a:gd name="T36" fmla="*/ 13 w 76"/>
                <a:gd name="T37" fmla="*/ 4 h 94"/>
                <a:gd name="T38" fmla="*/ 10 w 76"/>
                <a:gd name="T39" fmla="*/ 0 h 94"/>
                <a:gd name="T40" fmla="*/ 7 w 76"/>
                <a:gd name="T41" fmla="*/ 4 h 94"/>
                <a:gd name="T42" fmla="*/ 19 w 76"/>
                <a:gd name="T43" fmla="*/ 34 h 94"/>
                <a:gd name="T44" fmla="*/ 39 w 76"/>
                <a:gd name="T45" fmla="*/ 45 h 94"/>
                <a:gd name="T46" fmla="*/ 4 w 76"/>
                <a:gd name="T47" fmla="*/ 45 h 94"/>
                <a:gd name="T48" fmla="*/ 0 w 76"/>
                <a:gd name="T49" fmla="*/ 48 h 94"/>
                <a:gd name="T50" fmla="*/ 4 w 76"/>
                <a:gd name="T51" fmla="*/ 51 h 94"/>
                <a:gd name="T52" fmla="*/ 33 w 76"/>
                <a:gd name="T53" fmla="*/ 51 h 94"/>
                <a:gd name="T54" fmla="*/ 19 w 76"/>
                <a:gd name="T55" fmla="*/ 60 h 94"/>
                <a:gd name="T56" fmla="*/ 7 w 76"/>
                <a:gd name="T57" fmla="*/ 90 h 94"/>
                <a:gd name="T58" fmla="*/ 10 w 76"/>
                <a:gd name="T59" fmla="*/ 94 h 94"/>
                <a:gd name="T60" fmla="*/ 13 w 76"/>
                <a:gd name="T61" fmla="*/ 90 h 94"/>
                <a:gd name="T62" fmla="*/ 42 w 76"/>
                <a:gd name="T63" fmla="*/ 55 h 94"/>
                <a:gd name="T64" fmla="*/ 42 w 76"/>
                <a:gd name="T65" fmla="*/ 55 h 94"/>
                <a:gd name="T66" fmla="*/ 45 w 76"/>
                <a:gd name="T67" fmla="*/ 55 h 94"/>
                <a:gd name="T68" fmla="*/ 45 w 76"/>
                <a:gd name="T69" fmla="*/ 55 h 94"/>
                <a:gd name="T70" fmla="*/ 49 w 76"/>
                <a:gd name="T71" fmla="*/ 55 h 94"/>
                <a:gd name="T72" fmla="*/ 49 w 76"/>
                <a:gd name="T73" fmla="*/ 55 h 94"/>
                <a:gd name="T74" fmla="*/ 49 w 76"/>
                <a:gd name="T75" fmla="*/ 6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6" h="94">
                  <a:moveTo>
                    <a:pt x="49" y="64"/>
                  </a:moveTo>
                  <a:cubicBezTo>
                    <a:pt x="49" y="66"/>
                    <a:pt x="49" y="66"/>
                    <a:pt x="49" y="66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61" y="58"/>
                    <a:pt x="61" y="58"/>
                    <a:pt x="61" y="58"/>
                  </a:cubicBezTo>
                  <a:cubicBezTo>
                    <a:pt x="65" y="55"/>
                    <a:pt x="65" y="55"/>
                    <a:pt x="65" y="55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4" y="39"/>
                    <a:pt x="43" y="39"/>
                    <a:pt x="42" y="39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26" y="35"/>
                    <a:pt x="13" y="21"/>
                    <a:pt x="13" y="4"/>
                  </a:cubicBezTo>
                  <a:cubicBezTo>
                    <a:pt x="13" y="2"/>
                    <a:pt x="12" y="0"/>
                    <a:pt x="10" y="0"/>
                  </a:cubicBezTo>
                  <a:cubicBezTo>
                    <a:pt x="8" y="0"/>
                    <a:pt x="7" y="2"/>
                    <a:pt x="7" y="4"/>
                  </a:cubicBezTo>
                  <a:cubicBezTo>
                    <a:pt x="7" y="15"/>
                    <a:pt x="11" y="26"/>
                    <a:pt x="19" y="34"/>
                  </a:cubicBezTo>
                  <a:cubicBezTo>
                    <a:pt x="24" y="39"/>
                    <a:pt x="31" y="43"/>
                    <a:pt x="39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2" y="45"/>
                    <a:pt x="0" y="46"/>
                    <a:pt x="0" y="48"/>
                  </a:cubicBezTo>
                  <a:cubicBezTo>
                    <a:pt x="0" y="50"/>
                    <a:pt x="2" y="51"/>
                    <a:pt x="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28" y="53"/>
                    <a:pt x="23" y="56"/>
                    <a:pt x="19" y="60"/>
                  </a:cubicBezTo>
                  <a:cubicBezTo>
                    <a:pt x="11" y="68"/>
                    <a:pt x="7" y="79"/>
                    <a:pt x="7" y="90"/>
                  </a:cubicBezTo>
                  <a:cubicBezTo>
                    <a:pt x="7" y="92"/>
                    <a:pt x="8" y="94"/>
                    <a:pt x="10" y="94"/>
                  </a:cubicBezTo>
                  <a:cubicBezTo>
                    <a:pt x="12" y="94"/>
                    <a:pt x="13" y="92"/>
                    <a:pt x="13" y="90"/>
                  </a:cubicBezTo>
                  <a:cubicBezTo>
                    <a:pt x="13" y="73"/>
                    <a:pt x="26" y="59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3" y="55"/>
                    <a:pt x="44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7" y="55"/>
                    <a:pt x="48" y="55"/>
                    <a:pt x="49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9" y="64"/>
                    <a:pt x="49" y="64"/>
                    <a:pt x="49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28" name="모서리가 둥근 직사각형 227"/>
            <p:cNvSpPr/>
            <p:nvPr/>
          </p:nvSpPr>
          <p:spPr>
            <a:xfrm rot="16200000">
              <a:off x="8448801" y="1309938"/>
              <a:ext cx="1799568" cy="2905536"/>
            </a:xfrm>
            <a:prstGeom prst="roundRect">
              <a:avLst/>
            </a:prstGeom>
            <a:noFill/>
            <a:ln w="2222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00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29" name="TextBox 228"/>
            <p:cNvSpPr txBox="1"/>
            <p:nvPr/>
          </p:nvSpPr>
          <p:spPr>
            <a:xfrm>
              <a:off x="10189946" y="1896519"/>
              <a:ext cx="941111" cy="349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b="1" dirty="0" smtClean="0">
                  <a:latin typeface="Noto Sans" charset="0"/>
                  <a:ea typeface="Noto Sans" charset="0"/>
                  <a:cs typeface="Noto Sans" charset="0"/>
                </a:rPr>
                <a:t>Pod</a:t>
              </a:r>
              <a:endParaRPr kumimoji="1" lang="ko-KR" altLang="en-US" sz="1200" b="1" dirty="0"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30" name="TextBox 229"/>
            <p:cNvSpPr txBox="1"/>
            <p:nvPr/>
          </p:nvSpPr>
          <p:spPr>
            <a:xfrm>
              <a:off x="8576742" y="2819137"/>
              <a:ext cx="2864701" cy="815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Pod Labels :</a:t>
              </a:r>
            </a:p>
            <a:p>
              <a:r>
                <a:rPr kumimoji="1" lang="en-US" altLang="ko-KR" sz="12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app: recommendation-service</a:t>
              </a:r>
            </a:p>
            <a:p>
              <a:r>
                <a:rPr kumimoji="1" lang="en-US" altLang="ko-KR" sz="1200" i="1" dirty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v</a:t>
              </a:r>
              <a:r>
                <a:rPr kumimoji="1" lang="en-US" altLang="ko-KR" sz="12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ersion: v1</a:t>
              </a:r>
              <a:endParaRPr kumimoji="1" lang="ko-KR" altLang="en-US" sz="12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31" name="Oval 6"/>
            <p:cNvSpPr>
              <a:spLocks noChangeArrowheads="1"/>
            </p:cNvSpPr>
            <p:nvPr/>
          </p:nvSpPr>
          <p:spPr bwMode="auto">
            <a:xfrm>
              <a:off x="7975939" y="4928873"/>
              <a:ext cx="629449" cy="713355"/>
            </a:xfrm>
            <a:prstGeom prst="ellipse">
              <a:avLst/>
            </a:pr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grpSp>
          <p:nvGrpSpPr>
            <p:cNvPr id="232" name="그룹 231"/>
            <p:cNvGrpSpPr/>
            <p:nvPr/>
          </p:nvGrpSpPr>
          <p:grpSpPr>
            <a:xfrm>
              <a:off x="8194440" y="5148077"/>
              <a:ext cx="220440" cy="290765"/>
              <a:chOff x="11277600" y="2381251"/>
              <a:chExt cx="527051" cy="612775"/>
            </a:xfrm>
          </p:grpSpPr>
          <p:sp>
            <p:nvSpPr>
              <p:cNvPr id="251" name="Freeform 64"/>
              <p:cNvSpPr>
                <a:spLocks/>
              </p:cNvSpPr>
              <p:nvPr/>
            </p:nvSpPr>
            <p:spPr bwMode="auto">
              <a:xfrm>
                <a:off x="11296650" y="2381251"/>
                <a:ext cx="493713" cy="282575"/>
              </a:xfrm>
              <a:custGeom>
                <a:avLst/>
                <a:gdLst>
                  <a:gd name="T0" fmla="*/ 66 w 131"/>
                  <a:gd name="T1" fmla="*/ 0 h 75"/>
                  <a:gd name="T2" fmla="*/ 65 w 131"/>
                  <a:gd name="T3" fmla="*/ 0 h 75"/>
                  <a:gd name="T4" fmla="*/ 65 w 131"/>
                  <a:gd name="T5" fmla="*/ 0 h 75"/>
                  <a:gd name="T6" fmla="*/ 0 w 131"/>
                  <a:gd name="T7" fmla="*/ 38 h 75"/>
                  <a:gd name="T8" fmla="*/ 1 w 131"/>
                  <a:gd name="T9" fmla="*/ 39 h 75"/>
                  <a:gd name="T10" fmla="*/ 65 w 131"/>
                  <a:gd name="T11" fmla="*/ 75 h 75"/>
                  <a:gd name="T12" fmla="*/ 131 w 131"/>
                  <a:gd name="T13" fmla="*/ 39 h 75"/>
                  <a:gd name="T14" fmla="*/ 66 w 131"/>
                  <a:gd name="T1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1" h="75">
                    <a:moveTo>
                      <a:pt x="66" y="0"/>
                    </a:moveTo>
                    <a:cubicBezTo>
                      <a:pt x="65" y="0"/>
                      <a:pt x="65" y="0"/>
                      <a:pt x="65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1" y="38"/>
                      <a:pt x="1" y="38"/>
                      <a:pt x="1" y="39"/>
                    </a:cubicBezTo>
                    <a:cubicBezTo>
                      <a:pt x="65" y="75"/>
                      <a:pt x="65" y="75"/>
                      <a:pt x="65" y="75"/>
                    </a:cubicBezTo>
                    <a:cubicBezTo>
                      <a:pt x="131" y="39"/>
                      <a:pt x="131" y="39"/>
                      <a:pt x="131" y="39"/>
                    </a:cubicBez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b="1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endParaRPr>
              </a:p>
            </p:txBody>
          </p:sp>
          <p:sp>
            <p:nvSpPr>
              <p:cNvPr id="252" name="Freeform 65"/>
              <p:cNvSpPr>
                <a:spLocks/>
              </p:cNvSpPr>
              <p:nvPr/>
            </p:nvSpPr>
            <p:spPr bwMode="auto">
              <a:xfrm>
                <a:off x="11277600" y="2578101"/>
                <a:ext cx="238125" cy="415925"/>
              </a:xfrm>
              <a:custGeom>
                <a:avLst/>
                <a:gdLst>
                  <a:gd name="T0" fmla="*/ 0 w 63"/>
                  <a:gd name="T1" fmla="*/ 72 h 111"/>
                  <a:gd name="T2" fmla="*/ 1 w 63"/>
                  <a:gd name="T3" fmla="*/ 74 h 111"/>
                  <a:gd name="T4" fmla="*/ 63 w 63"/>
                  <a:gd name="T5" fmla="*/ 111 h 111"/>
                  <a:gd name="T6" fmla="*/ 63 w 63"/>
                  <a:gd name="T7" fmla="*/ 35 h 111"/>
                  <a:gd name="T8" fmla="*/ 0 w 63"/>
                  <a:gd name="T9" fmla="*/ 0 h 111"/>
                  <a:gd name="T10" fmla="*/ 0 w 63"/>
                  <a:gd name="T11" fmla="*/ 7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111">
                    <a:moveTo>
                      <a:pt x="0" y="72"/>
                    </a:moveTo>
                    <a:cubicBezTo>
                      <a:pt x="0" y="73"/>
                      <a:pt x="1" y="73"/>
                      <a:pt x="1" y="74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3" y="35"/>
                      <a:pt x="63" y="35"/>
                      <a:pt x="63" y="35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b="1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endParaRPr>
              </a:p>
            </p:txBody>
          </p:sp>
          <p:sp>
            <p:nvSpPr>
              <p:cNvPr id="253" name="Freeform 66"/>
              <p:cNvSpPr>
                <a:spLocks/>
              </p:cNvSpPr>
              <p:nvPr/>
            </p:nvSpPr>
            <p:spPr bwMode="auto">
              <a:xfrm>
                <a:off x="11568113" y="2581276"/>
                <a:ext cx="236538" cy="412750"/>
              </a:xfrm>
              <a:custGeom>
                <a:avLst/>
                <a:gdLst>
                  <a:gd name="T0" fmla="*/ 0 w 63"/>
                  <a:gd name="T1" fmla="*/ 110 h 110"/>
                  <a:gd name="T2" fmla="*/ 63 w 63"/>
                  <a:gd name="T3" fmla="*/ 73 h 110"/>
                  <a:gd name="T4" fmla="*/ 63 w 63"/>
                  <a:gd name="T5" fmla="*/ 71 h 110"/>
                  <a:gd name="T6" fmla="*/ 63 w 63"/>
                  <a:gd name="T7" fmla="*/ 0 h 110"/>
                  <a:gd name="T8" fmla="*/ 0 w 63"/>
                  <a:gd name="T9" fmla="*/ 35 h 110"/>
                  <a:gd name="T10" fmla="*/ 0 w 63"/>
                  <a:gd name="T11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110">
                    <a:moveTo>
                      <a:pt x="0" y="110"/>
                    </a:moveTo>
                    <a:cubicBezTo>
                      <a:pt x="63" y="73"/>
                      <a:pt x="63" y="73"/>
                      <a:pt x="63" y="73"/>
                    </a:cubicBezTo>
                    <a:cubicBezTo>
                      <a:pt x="63" y="72"/>
                      <a:pt x="63" y="72"/>
                      <a:pt x="63" y="71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0" y="35"/>
                      <a:pt x="0" y="35"/>
                      <a:pt x="0" y="35"/>
                    </a:cubicBezTo>
                    <a:lnTo>
                      <a:pt x="0" y="1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b="1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endParaRPr>
              </a:p>
            </p:txBody>
          </p:sp>
        </p:grpSp>
        <p:sp>
          <p:nvSpPr>
            <p:cNvPr id="233" name="Freeform 95"/>
            <p:cNvSpPr>
              <a:spLocks/>
            </p:cNvSpPr>
            <p:nvPr/>
          </p:nvSpPr>
          <p:spPr bwMode="auto">
            <a:xfrm>
              <a:off x="7965832" y="3842813"/>
              <a:ext cx="650762" cy="928785"/>
            </a:xfrm>
            <a:custGeom>
              <a:avLst/>
              <a:gdLst>
                <a:gd name="T0" fmla="*/ 0 w 342"/>
                <a:gd name="T1" fmla="*/ 218 h 430"/>
                <a:gd name="T2" fmla="*/ 272 w 342"/>
                <a:gd name="T3" fmla="*/ 331 h 430"/>
                <a:gd name="T4" fmla="*/ 342 w 342"/>
                <a:gd name="T5" fmla="*/ 218 h 430"/>
                <a:gd name="T6" fmla="*/ 284 w 342"/>
                <a:gd name="T7" fmla="*/ 118 h 430"/>
                <a:gd name="T8" fmla="*/ 0 w 342"/>
                <a:gd name="T9" fmla="*/ 218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" h="430">
                  <a:moveTo>
                    <a:pt x="0" y="218"/>
                  </a:moveTo>
                  <a:cubicBezTo>
                    <a:pt x="0" y="361"/>
                    <a:pt x="172" y="430"/>
                    <a:pt x="272" y="331"/>
                  </a:cubicBezTo>
                  <a:cubicBezTo>
                    <a:pt x="300" y="302"/>
                    <a:pt x="321" y="253"/>
                    <a:pt x="342" y="218"/>
                  </a:cubicBezTo>
                  <a:cubicBezTo>
                    <a:pt x="321" y="183"/>
                    <a:pt x="306" y="147"/>
                    <a:pt x="284" y="118"/>
                  </a:cubicBezTo>
                  <a:cubicBezTo>
                    <a:pt x="192" y="0"/>
                    <a:pt x="0" y="65"/>
                    <a:pt x="0" y="218"/>
                  </a:cubicBezTo>
                  <a:close/>
                </a:path>
              </a:pathLst>
            </a:custGeom>
            <a:solidFill>
              <a:srgbClr val="D971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34" name="Freeform 138"/>
            <p:cNvSpPr>
              <a:spLocks/>
            </p:cNvSpPr>
            <p:nvPr/>
          </p:nvSpPr>
          <p:spPr bwMode="auto">
            <a:xfrm>
              <a:off x="8179433" y="4198854"/>
              <a:ext cx="351091" cy="189585"/>
            </a:xfrm>
            <a:custGeom>
              <a:avLst/>
              <a:gdLst>
                <a:gd name="T0" fmla="*/ 167 w 184"/>
                <a:gd name="T1" fmla="*/ 55 h 88"/>
                <a:gd name="T2" fmla="*/ 184 w 184"/>
                <a:gd name="T3" fmla="*/ 45 h 88"/>
                <a:gd name="T4" fmla="*/ 184 w 184"/>
                <a:gd name="T5" fmla="*/ 44 h 88"/>
                <a:gd name="T6" fmla="*/ 167 w 184"/>
                <a:gd name="T7" fmla="*/ 34 h 88"/>
                <a:gd name="T8" fmla="*/ 166 w 184"/>
                <a:gd name="T9" fmla="*/ 41 h 88"/>
                <a:gd name="T10" fmla="*/ 135 w 184"/>
                <a:gd name="T11" fmla="*/ 34 h 88"/>
                <a:gd name="T12" fmla="*/ 167 w 184"/>
                <a:gd name="T13" fmla="*/ 13 h 88"/>
                <a:gd name="T14" fmla="*/ 172 w 184"/>
                <a:gd name="T15" fmla="*/ 19 h 88"/>
                <a:gd name="T16" fmla="*/ 182 w 184"/>
                <a:gd name="T17" fmla="*/ 2 h 88"/>
                <a:gd name="T18" fmla="*/ 181 w 184"/>
                <a:gd name="T19" fmla="*/ 0 h 88"/>
                <a:gd name="T20" fmla="*/ 168 w 184"/>
                <a:gd name="T21" fmla="*/ 0 h 88"/>
                <a:gd name="T22" fmla="*/ 161 w 184"/>
                <a:gd name="T23" fmla="*/ 2 h 88"/>
                <a:gd name="T24" fmla="*/ 164 w 184"/>
                <a:gd name="T25" fmla="*/ 7 h 88"/>
                <a:gd name="T26" fmla="*/ 135 w 184"/>
                <a:gd name="T27" fmla="*/ 26 h 88"/>
                <a:gd name="T28" fmla="*/ 118 w 184"/>
                <a:gd name="T29" fmla="*/ 8 h 88"/>
                <a:gd name="T30" fmla="*/ 0 w 184"/>
                <a:gd name="T31" fmla="*/ 24 h 88"/>
                <a:gd name="T32" fmla="*/ 9 w 184"/>
                <a:gd name="T33" fmla="*/ 30 h 88"/>
                <a:gd name="T34" fmla="*/ 18 w 184"/>
                <a:gd name="T35" fmla="*/ 17 h 88"/>
                <a:gd name="T36" fmla="*/ 126 w 184"/>
                <a:gd name="T37" fmla="*/ 25 h 88"/>
                <a:gd name="T38" fmla="*/ 126 w 184"/>
                <a:gd name="T39" fmla="*/ 40 h 88"/>
                <a:gd name="T40" fmla="*/ 126 w 184"/>
                <a:gd name="T41" fmla="*/ 48 h 88"/>
                <a:gd name="T42" fmla="*/ 126 w 184"/>
                <a:gd name="T43" fmla="*/ 57 h 88"/>
                <a:gd name="T44" fmla="*/ 118 w 184"/>
                <a:gd name="T45" fmla="*/ 79 h 88"/>
                <a:gd name="T46" fmla="*/ 9 w 184"/>
                <a:gd name="T47" fmla="*/ 70 h 88"/>
                <a:gd name="T48" fmla="*/ 5 w 184"/>
                <a:gd name="T49" fmla="*/ 63 h 88"/>
                <a:gd name="T50" fmla="*/ 0 w 184"/>
                <a:gd name="T51" fmla="*/ 70 h 88"/>
                <a:gd name="T52" fmla="*/ 118 w 184"/>
                <a:gd name="T53" fmla="*/ 88 h 88"/>
                <a:gd name="T54" fmla="*/ 135 w 184"/>
                <a:gd name="T55" fmla="*/ 63 h 88"/>
                <a:gd name="T56" fmla="*/ 159 w 184"/>
                <a:gd name="T57" fmla="*/ 84 h 88"/>
                <a:gd name="T58" fmla="*/ 160 w 184"/>
                <a:gd name="T59" fmla="*/ 86 h 88"/>
                <a:gd name="T60" fmla="*/ 180 w 184"/>
                <a:gd name="T61" fmla="*/ 85 h 88"/>
                <a:gd name="T62" fmla="*/ 171 w 184"/>
                <a:gd name="T63" fmla="*/ 68 h 88"/>
                <a:gd name="T64" fmla="*/ 169 w 184"/>
                <a:gd name="T65" fmla="*/ 68 h 88"/>
                <a:gd name="T66" fmla="*/ 165 w 184"/>
                <a:gd name="T67" fmla="*/ 74 h 88"/>
                <a:gd name="T68" fmla="*/ 135 w 184"/>
                <a:gd name="T69" fmla="*/ 48 h 88"/>
                <a:gd name="T70" fmla="*/ 166 w 184"/>
                <a:gd name="T71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4" h="88">
                  <a:moveTo>
                    <a:pt x="166" y="55"/>
                  </a:moveTo>
                  <a:cubicBezTo>
                    <a:pt x="166" y="55"/>
                    <a:pt x="166" y="55"/>
                    <a:pt x="167" y="55"/>
                  </a:cubicBezTo>
                  <a:cubicBezTo>
                    <a:pt x="167" y="56"/>
                    <a:pt x="168" y="55"/>
                    <a:pt x="168" y="55"/>
                  </a:cubicBezTo>
                  <a:cubicBezTo>
                    <a:pt x="184" y="45"/>
                    <a:pt x="184" y="45"/>
                    <a:pt x="184" y="45"/>
                  </a:cubicBezTo>
                  <a:cubicBezTo>
                    <a:pt x="184" y="45"/>
                    <a:pt x="184" y="45"/>
                    <a:pt x="184" y="45"/>
                  </a:cubicBezTo>
                  <a:cubicBezTo>
                    <a:pt x="184" y="44"/>
                    <a:pt x="184" y="44"/>
                    <a:pt x="184" y="44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4"/>
                    <a:pt x="167" y="34"/>
                    <a:pt x="167" y="34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35" y="41"/>
                    <a:pt x="135" y="41"/>
                    <a:pt x="135" y="41"/>
                  </a:cubicBezTo>
                  <a:cubicBezTo>
                    <a:pt x="135" y="34"/>
                    <a:pt x="135" y="34"/>
                    <a:pt x="135" y="34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2" y="18"/>
                    <a:pt x="172" y="18"/>
                    <a:pt x="172" y="18"/>
                  </a:cubicBezTo>
                  <a:cubicBezTo>
                    <a:pt x="172" y="19"/>
                    <a:pt x="172" y="19"/>
                    <a:pt x="172" y="19"/>
                  </a:cubicBezTo>
                  <a:cubicBezTo>
                    <a:pt x="173" y="18"/>
                    <a:pt x="173" y="18"/>
                    <a:pt x="173" y="18"/>
                  </a:cubicBezTo>
                  <a:cubicBezTo>
                    <a:pt x="182" y="2"/>
                    <a:pt x="182" y="2"/>
                    <a:pt x="182" y="2"/>
                  </a:cubicBezTo>
                  <a:cubicBezTo>
                    <a:pt x="182" y="1"/>
                    <a:pt x="182" y="1"/>
                    <a:pt x="182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75" y="0"/>
                    <a:pt x="175" y="0"/>
                    <a:pt x="17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1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0" y="2"/>
                    <a:pt x="161" y="3"/>
                    <a:pt x="161" y="3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5" y="16"/>
                    <a:pt x="127" y="8"/>
                    <a:pt x="118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9" y="8"/>
                    <a:pt x="1" y="15"/>
                    <a:pt x="0" y="24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1"/>
                    <a:pt x="13" y="17"/>
                    <a:pt x="18" y="17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22" y="17"/>
                    <a:pt x="126" y="21"/>
                    <a:pt x="126" y="25"/>
                  </a:cubicBezTo>
                  <a:cubicBezTo>
                    <a:pt x="126" y="32"/>
                    <a:pt x="126" y="32"/>
                    <a:pt x="126" y="32"/>
                  </a:cubicBezTo>
                  <a:cubicBezTo>
                    <a:pt x="126" y="40"/>
                    <a:pt x="126" y="40"/>
                    <a:pt x="126" y="40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8"/>
                    <a:pt x="126" y="48"/>
                    <a:pt x="126" y="48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7"/>
                    <a:pt x="126" y="57"/>
                    <a:pt x="126" y="57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126" y="75"/>
                    <a:pt x="122" y="79"/>
                    <a:pt x="118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3" y="79"/>
                    <a:pt x="9" y="75"/>
                    <a:pt x="9" y="7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80"/>
                    <a:pt x="8" y="88"/>
                    <a:pt x="18" y="88"/>
                  </a:cubicBezTo>
                  <a:cubicBezTo>
                    <a:pt x="118" y="88"/>
                    <a:pt x="118" y="88"/>
                    <a:pt x="118" y="88"/>
                  </a:cubicBezTo>
                  <a:cubicBezTo>
                    <a:pt x="127" y="88"/>
                    <a:pt x="135" y="80"/>
                    <a:pt x="135" y="70"/>
                  </a:cubicBezTo>
                  <a:cubicBezTo>
                    <a:pt x="135" y="63"/>
                    <a:pt x="135" y="63"/>
                    <a:pt x="135" y="63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9" y="86"/>
                    <a:pt x="160" y="86"/>
                    <a:pt x="160" y="86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71" y="68"/>
                    <a:pt x="171" y="68"/>
                    <a:pt x="171" y="68"/>
                  </a:cubicBezTo>
                  <a:cubicBezTo>
                    <a:pt x="171" y="68"/>
                    <a:pt x="170" y="68"/>
                    <a:pt x="170" y="67"/>
                  </a:cubicBezTo>
                  <a:cubicBezTo>
                    <a:pt x="169" y="67"/>
                    <a:pt x="169" y="67"/>
                    <a:pt x="169" y="68"/>
                  </a:cubicBezTo>
                  <a:cubicBezTo>
                    <a:pt x="165" y="73"/>
                    <a:pt x="165" y="73"/>
                    <a:pt x="165" y="73"/>
                  </a:cubicBezTo>
                  <a:cubicBezTo>
                    <a:pt x="165" y="74"/>
                    <a:pt x="165" y="74"/>
                    <a:pt x="165" y="74"/>
                  </a:cubicBezTo>
                  <a:cubicBezTo>
                    <a:pt x="135" y="55"/>
                    <a:pt x="135" y="55"/>
                    <a:pt x="135" y="55"/>
                  </a:cubicBezTo>
                  <a:cubicBezTo>
                    <a:pt x="135" y="48"/>
                    <a:pt x="135" y="48"/>
                    <a:pt x="13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6" y="48"/>
                    <a:pt x="166" y="48"/>
                    <a:pt x="166" y="48"/>
                  </a:cubicBezTo>
                  <a:lnTo>
                    <a:pt x="166" y="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35" name="Freeform 139"/>
            <p:cNvSpPr>
              <a:spLocks/>
            </p:cNvSpPr>
            <p:nvPr/>
          </p:nvSpPr>
          <p:spPr bwMode="auto">
            <a:xfrm>
              <a:off x="8094770" y="4191563"/>
              <a:ext cx="144614" cy="203257"/>
            </a:xfrm>
            <a:custGeom>
              <a:avLst/>
              <a:gdLst>
                <a:gd name="T0" fmla="*/ 49 w 76"/>
                <a:gd name="T1" fmla="*/ 64 h 94"/>
                <a:gd name="T2" fmla="*/ 49 w 76"/>
                <a:gd name="T3" fmla="*/ 66 h 94"/>
                <a:gd name="T4" fmla="*/ 56 w 76"/>
                <a:gd name="T5" fmla="*/ 61 h 94"/>
                <a:gd name="T6" fmla="*/ 61 w 76"/>
                <a:gd name="T7" fmla="*/ 58 h 94"/>
                <a:gd name="T8" fmla="*/ 65 w 76"/>
                <a:gd name="T9" fmla="*/ 55 h 94"/>
                <a:gd name="T10" fmla="*/ 76 w 76"/>
                <a:gd name="T11" fmla="*/ 48 h 94"/>
                <a:gd name="T12" fmla="*/ 65 w 76"/>
                <a:gd name="T13" fmla="*/ 40 h 94"/>
                <a:gd name="T14" fmla="*/ 61 w 76"/>
                <a:gd name="T15" fmla="*/ 38 h 94"/>
                <a:gd name="T16" fmla="*/ 56 w 76"/>
                <a:gd name="T17" fmla="*/ 35 h 94"/>
                <a:gd name="T18" fmla="*/ 49 w 76"/>
                <a:gd name="T19" fmla="*/ 30 h 94"/>
                <a:gd name="T20" fmla="*/ 49 w 76"/>
                <a:gd name="T21" fmla="*/ 37 h 94"/>
                <a:gd name="T22" fmla="*/ 49 w 76"/>
                <a:gd name="T23" fmla="*/ 38 h 94"/>
                <a:gd name="T24" fmla="*/ 49 w 76"/>
                <a:gd name="T25" fmla="*/ 39 h 94"/>
                <a:gd name="T26" fmla="*/ 49 w 76"/>
                <a:gd name="T27" fmla="*/ 39 h 94"/>
                <a:gd name="T28" fmla="*/ 45 w 76"/>
                <a:gd name="T29" fmla="*/ 39 h 94"/>
                <a:gd name="T30" fmla="*/ 45 w 76"/>
                <a:gd name="T31" fmla="*/ 39 h 94"/>
                <a:gd name="T32" fmla="*/ 42 w 76"/>
                <a:gd name="T33" fmla="*/ 39 h 94"/>
                <a:gd name="T34" fmla="*/ 42 w 76"/>
                <a:gd name="T35" fmla="*/ 39 h 94"/>
                <a:gd name="T36" fmla="*/ 13 w 76"/>
                <a:gd name="T37" fmla="*/ 4 h 94"/>
                <a:gd name="T38" fmla="*/ 10 w 76"/>
                <a:gd name="T39" fmla="*/ 0 h 94"/>
                <a:gd name="T40" fmla="*/ 7 w 76"/>
                <a:gd name="T41" fmla="*/ 4 h 94"/>
                <a:gd name="T42" fmla="*/ 19 w 76"/>
                <a:gd name="T43" fmla="*/ 34 h 94"/>
                <a:gd name="T44" fmla="*/ 39 w 76"/>
                <a:gd name="T45" fmla="*/ 45 h 94"/>
                <a:gd name="T46" fmla="*/ 4 w 76"/>
                <a:gd name="T47" fmla="*/ 45 h 94"/>
                <a:gd name="T48" fmla="*/ 0 w 76"/>
                <a:gd name="T49" fmla="*/ 48 h 94"/>
                <a:gd name="T50" fmla="*/ 4 w 76"/>
                <a:gd name="T51" fmla="*/ 51 h 94"/>
                <a:gd name="T52" fmla="*/ 33 w 76"/>
                <a:gd name="T53" fmla="*/ 51 h 94"/>
                <a:gd name="T54" fmla="*/ 19 w 76"/>
                <a:gd name="T55" fmla="*/ 60 h 94"/>
                <a:gd name="T56" fmla="*/ 7 w 76"/>
                <a:gd name="T57" fmla="*/ 90 h 94"/>
                <a:gd name="T58" fmla="*/ 10 w 76"/>
                <a:gd name="T59" fmla="*/ 94 h 94"/>
                <a:gd name="T60" fmla="*/ 13 w 76"/>
                <a:gd name="T61" fmla="*/ 90 h 94"/>
                <a:gd name="T62" fmla="*/ 42 w 76"/>
                <a:gd name="T63" fmla="*/ 55 h 94"/>
                <a:gd name="T64" fmla="*/ 42 w 76"/>
                <a:gd name="T65" fmla="*/ 55 h 94"/>
                <a:gd name="T66" fmla="*/ 45 w 76"/>
                <a:gd name="T67" fmla="*/ 55 h 94"/>
                <a:gd name="T68" fmla="*/ 45 w 76"/>
                <a:gd name="T69" fmla="*/ 55 h 94"/>
                <a:gd name="T70" fmla="*/ 49 w 76"/>
                <a:gd name="T71" fmla="*/ 55 h 94"/>
                <a:gd name="T72" fmla="*/ 49 w 76"/>
                <a:gd name="T73" fmla="*/ 55 h 94"/>
                <a:gd name="T74" fmla="*/ 49 w 76"/>
                <a:gd name="T75" fmla="*/ 6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6" h="94">
                  <a:moveTo>
                    <a:pt x="49" y="64"/>
                  </a:moveTo>
                  <a:cubicBezTo>
                    <a:pt x="49" y="66"/>
                    <a:pt x="49" y="66"/>
                    <a:pt x="49" y="66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61" y="58"/>
                    <a:pt x="61" y="58"/>
                    <a:pt x="61" y="58"/>
                  </a:cubicBezTo>
                  <a:cubicBezTo>
                    <a:pt x="65" y="55"/>
                    <a:pt x="65" y="55"/>
                    <a:pt x="65" y="55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4" y="39"/>
                    <a:pt x="43" y="39"/>
                    <a:pt x="42" y="39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26" y="35"/>
                    <a:pt x="13" y="21"/>
                    <a:pt x="13" y="4"/>
                  </a:cubicBezTo>
                  <a:cubicBezTo>
                    <a:pt x="13" y="2"/>
                    <a:pt x="12" y="0"/>
                    <a:pt x="10" y="0"/>
                  </a:cubicBezTo>
                  <a:cubicBezTo>
                    <a:pt x="8" y="0"/>
                    <a:pt x="7" y="2"/>
                    <a:pt x="7" y="4"/>
                  </a:cubicBezTo>
                  <a:cubicBezTo>
                    <a:pt x="7" y="15"/>
                    <a:pt x="11" y="26"/>
                    <a:pt x="19" y="34"/>
                  </a:cubicBezTo>
                  <a:cubicBezTo>
                    <a:pt x="24" y="39"/>
                    <a:pt x="31" y="43"/>
                    <a:pt x="39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2" y="45"/>
                    <a:pt x="0" y="46"/>
                    <a:pt x="0" y="48"/>
                  </a:cubicBezTo>
                  <a:cubicBezTo>
                    <a:pt x="0" y="50"/>
                    <a:pt x="2" y="51"/>
                    <a:pt x="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28" y="53"/>
                    <a:pt x="23" y="56"/>
                    <a:pt x="19" y="60"/>
                  </a:cubicBezTo>
                  <a:cubicBezTo>
                    <a:pt x="11" y="68"/>
                    <a:pt x="7" y="79"/>
                    <a:pt x="7" y="90"/>
                  </a:cubicBezTo>
                  <a:cubicBezTo>
                    <a:pt x="7" y="92"/>
                    <a:pt x="8" y="94"/>
                    <a:pt x="10" y="94"/>
                  </a:cubicBezTo>
                  <a:cubicBezTo>
                    <a:pt x="12" y="94"/>
                    <a:pt x="13" y="92"/>
                    <a:pt x="13" y="90"/>
                  </a:cubicBezTo>
                  <a:cubicBezTo>
                    <a:pt x="13" y="73"/>
                    <a:pt x="26" y="59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3" y="55"/>
                    <a:pt x="44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7" y="55"/>
                    <a:pt x="48" y="55"/>
                    <a:pt x="49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9" y="64"/>
                    <a:pt x="49" y="64"/>
                    <a:pt x="49" y="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cxnSp>
          <p:nvCxnSpPr>
            <p:cNvPr id="236" name="직선 연결선[R] 235"/>
            <p:cNvCxnSpPr/>
            <p:nvPr/>
          </p:nvCxnSpPr>
          <p:spPr>
            <a:xfrm flipH="1">
              <a:off x="8278868" y="4638643"/>
              <a:ext cx="11796" cy="294573"/>
            </a:xfrm>
            <a:prstGeom prst="line">
              <a:avLst/>
            </a:prstGeom>
            <a:ln w="38100">
              <a:solidFill>
                <a:schemeClr val="accent1"/>
              </a:solidFill>
              <a:headEnd type="non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37" name="모서리가 둥근 직사각형 236"/>
            <p:cNvSpPr/>
            <p:nvPr/>
          </p:nvSpPr>
          <p:spPr>
            <a:xfrm rot="16200000">
              <a:off x="8448801" y="3359710"/>
              <a:ext cx="1799568" cy="2905536"/>
            </a:xfrm>
            <a:prstGeom prst="roundRect">
              <a:avLst/>
            </a:prstGeom>
            <a:noFill/>
            <a:ln w="2222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00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38" name="TextBox 237"/>
            <p:cNvSpPr txBox="1"/>
            <p:nvPr/>
          </p:nvSpPr>
          <p:spPr>
            <a:xfrm>
              <a:off x="10193403" y="3940667"/>
              <a:ext cx="941111" cy="349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b="1" dirty="0" smtClean="0">
                  <a:latin typeface="Noto Sans" charset="0"/>
                  <a:ea typeface="Noto Sans" charset="0"/>
                  <a:cs typeface="Noto Sans" charset="0"/>
                </a:rPr>
                <a:t>Pod</a:t>
              </a:r>
              <a:endParaRPr kumimoji="1" lang="ko-KR" altLang="en-US" sz="1200" b="1" dirty="0"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39" name="TextBox 238"/>
            <p:cNvSpPr txBox="1"/>
            <p:nvPr/>
          </p:nvSpPr>
          <p:spPr>
            <a:xfrm>
              <a:off x="8613228" y="4882545"/>
              <a:ext cx="2920855" cy="815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Pod Labels :</a:t>
              </a:r>
            </a:p>
            <a:p>
              <a:r>
                <a:rPr kumimoji="1" lang="en-US" altLang="ko-KR" sz="12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app: recommendation-service</a:t>
              </a:r>
            </a:p>
            <a:p>
              <a:r>
                <a:rPr kumimoji="1" lang="en-US" altLang="ko-KR" sz="1200" i="1" dirty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v</a:t>
              </a:r>
              <a:r>
                <a:rPr kumimoji="1" lang="en-US" altLang="ko-KR" sz="1200" i="1" dirty="0" smtClean="0">
                  <a:solidFill>
                    <a:schemeClr val="bg2">
                      <a:lumMod val="50000"/>
                    </a:schemeClr>
                  </a:solidFill>
                  <a:latin typeface="Noto Sans" charset="0"/>
                  <a:ea typeface="Noto Sans" charset="0"/>
                  <a:cs typeface="Noto Sans" charset="0"/>
                </a:rPr>
                <a:t>ersion: v2</a:t>
              </a:r>
              <a:endParaRPr kumimoji="1" lang="ko-KR" altLang="en-US" sz="12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40" name="TextBox 239"/>
            <p:cNvSpPr txBox="1"/>
            <p:nvPr/>
          </p:nvSpPr>
          <p:spPr>
            <a:xfrm>
              <a:off x="4468685" y="3536886"/>
              <a:ext cx="101547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000" dirty="0">
                  <a:solidFill>
                    <a:srgbClr val="F8F8F8"/>
                  </a:solidFill>
                </a:rPr>
                <a:t>E</a:t>
              </a:r>
              <a:r>
                <a:rPr kumimoji="1" lang="en-US" altLang="ko-KR" sz="1000" dirty="0" smtClean="0">
                  <a:solidFill>
                    <a:srgbClr val="F8F8F8"/>
                  </a:solidFill>
                </a:rPr>
                <a:t>nvoy</a:t>
              </a:r>
              <a:endParaRPr kumimoji="1" lang="ko-KR" altLang="en-US" sz="1000" dirty="0">
                <a:solidFill>
                  <a:srgbClr val="F8F8F8"/>
                </a:solidFill>
              </a:endParaRPr>
            </a:p>
          </p:txBody>
        </p:sp>
        <p:sp>
          <p:nvSpPr>
            <p:cNvPr id="241" name="TextBox 240"/>
            <p:cNvSpPr txBox="1"/>
            <p:nvPr/>
          </p:nvSpPr>
          <p:spPr>
            <a:xfrm>
              <a:off x="8006582" y="2272693"/>
              <a:ext cx="1015471" cy="246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000" dirty="0">
                  <a:solidFill>
                    <a:srgbClr val="F8F8F8"/>
                  </a:solidFill>
                </a:rPr>
                <a:t>E</a:t>
              </a:r>
              <a:r>
                <a:rPr kumimoji="1" lang="en-US" altLang="ko-KR" sz="1000" smtClean="0">
                  <a:solidFill>
                    <a:srgbClr val="F8F8F8"/>
                  </a:solidFill>
                </a:rPr>
                <a:t>nvoy</a:t>
              </a:r>
              <a:endParaRPr kumimoji="1" lang="ko-KR" altLang="en-US" sz="1000" dirty="0">
                <a:solidFill>
                  <a:srgbClr val="F8F8F8"/>
                </a:solidFill>
              </a:endParaRPr>
            </a:p>
          </p:txBody>
        </p:sp>
        <p:sp>
          <p:nvSpPr>
            <p:cNvPr id="242" name="TextBox 241"/>
            <p:cNvSpPr txBox="1"/>
            <p:nvPr/>
          </p:nvSpPr>
          <p:spPr>
            <a:xfrm>
              <a:off x="7995504" y="4315980"/>
              <a:ext cx="1015471" cy="246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000" dirty="0">
                  <a:solidFill>
                    <a:srgbClr val="F8F8F8"/>
                  </a:solidFill>
                </a:rPr>
                <a:t>E</a:t>
              </a:r>
              <a:r>
                <a:rPr kumimoji="1" lang="en-US" altLang="ko-KR" sz="1000" dirty="0" smtClean="0">
                  <a:solidFill>
                    <a:srgbClr val="F8F8F8"/>
                  </a:solidFill>
                </a:rPr>
                <a:t>nvoy</a:t>
              </a:r>
              <a:endParaRPr kumimoji="1" lang="ko-KR" altLang="en-US" sz="1000" dirty="0">
                <a:solidFill>
                  <a:srgbClr val="F8F8F8"/>
                </a:solidFill>
              </a:endParaRPr>
            </a:p>
          </p:txBody>
        </p:sp>
        <p:cxnSp>
          <p:nvCxnSpPr>
            <p:cNvPr id="243" name="직선 연결선[R] 242"/>
            <p:cNvCxnSpPr/>
            <p:nvPr/>
          </p:nvCxnSpPr>
          <p:spPr>
            <a:xfrm flipH="1" flipV="1">
              <a:off x="5046953" y="3497078"/>
              <a:ext cx="2918879" cy="816607"/>
            </a:xfrm>
            <a:prstGeom prst="line">
              <a:avLst/>
            </a:prstGeom>
            <a:ln w="38100">
              <a:solidFill>
                <a:schemeClr val="accent1"/>
              </a:solidFill>
              <a:head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4" name="직선 연결선[R] 243"/>
            <p:cNvCxnSpPr/>
            <p:nvPr/>
          </p:nvCxnSpPr>
          <p:spPr>
            <a:xfrm flipH="1">
              <a:off x="5054921" y="2263913"/>
              <a:ext cx="2910911" cy="1233165"/>
            </a:xfrm>
            <a:prstGeom prst="line">
              <a:avLst/>
            </a:prstGeom>
            <a:ln w="38100">
              <a:solidFill>
                <a:schemeClr val="accent1"/>
              </a:solidFill>
              <a:head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5" name="직선 연결선[R] 244"/>
            <p:cNvCxnSpPr/>
            <p:nvPr/>
          </p:nvCxnSpPr>
          <p:spPr>
            <a:xfrm flipH="1">
              <a:off x="8274652" y="2605660"/>
              <a:ext cx="11796" cy="294573"/>
            </a:xfrm>
            <a:prstGeom prst="line">
              <a:avLst/>
            </a:prstGeom>
            <a:ln w="38100">
              <a:solidFill>
                <a:schemeClr val="accent1"/>
              </a:solidFill>
              <a:headEnd type="non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6" name="TextBox 245"/>
            <p:cNvSpPr txBox="1"/>
            <p:nvPr/>
          </p:nvSpPr>
          <p:spPr>
            <a:xfrm>
              <a:off x="4476482" y="4769680"/>
              <a:ext cx="1015471" cy="246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000" smtClean="0">
                  <a:solidFill>
                    <a:srgbClr val="F8F8F8"/>
                  </a:solidFill>
                </a:rPr>
                <a:t>App</a:t>
              </a:r>
              <a:endParaRPr kumimoji="1" lang="ko-KR" altLang="en-US" sz="1000" dirty="0">
                <a:solidFill>
                  <a:srgbClr val="F8F8F8"/>
                </a:solidFill>
              </a:endParaRPr>
            </a:p>
          </p:txBody>
        </p:sp>
        <p:sp>
          <p:nvSpPr>
            <p:cNvPr id="247" name="TextBox 246"/>
            <p:cNvSpPr txBox="1"/>
            <p:nvPr/>
          </p:nvSpPr>
          <p:spPr>
            <a:xfrm>
              <a:off x="8074786" y="3291718"/>
              <a:ext cx="1015471" cy="246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000" smtClean="0">
                  <a:solidFill>
                    <a:srgbClr val="F8F8F8"/>
                  </a:solidFill>
                </a:rPr>
                <a:t>App</a:t>
              </a:r>
              <a:endParaRPr kumimoji="1" lang="ko-KR" altLang="en-US" sz="1000" dirty="0">
                <a:solidFill>
                  <a:srgbClr val="F8F8F8"/>
                </a:solidFill>
              </a:endParaRPr>
            </a:p>
          </p:txBody>
        </p:sp>
        <p:sp>
          <p:nvSpPr>
            <p:cNvPr id="248" name="TextBox 247"/>
            <p:cNvSpPr txBox="1"/>
            <p:nvPr/>
          </p:nvSpPr>
          <p:spPr>
            <a:xfrm>
              <a:off x="8056791" y="5348879"/>
              <a:ext cx="1015471" cy="246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000" smtClean="0">
                  <a:solidFill>
                    <a:srgbClr val="F8F8F8"/>
                  </a:solidFill>
                </a:rPr>
                <a:t>App</a:t>
              </a:r>
              <a:endParaRPr kumimoji="1" lang="ko-KR" altLang="en-US" sz="1000" dirty="0">
                <a:solidFill>
                  <a:srgbClr val="F8F8F8"/>
                </a:solidFill>
              </a:endParaRPr>
            </a:p>
          </p:txBody>
        </p:sp>
        <p:cxnSp>
          <p:nvCxnSpPr>
            <p:cNvPr id="249" name="직선 연결선[R] 248"/>
            <p:cNvCxnSpPr/>
            <p:nvPr/>
          </p:nvCxnSpPr>
          <p:spPr>
            <a:xfrm flipH="1" flipV="1">
              <a:off x="2569832" y="3475478"/>
              <a:ext cx="1826359" cy="21600"/>
            </a:xfrm>
            <a:prstGeom prst="line">
              <a:avLst/>
            </a:prstGeom>
            <a:ln w="38100">
              <a:solidFill>
                <a:schemeClr val="accent4"/>
              </a:solidFill>
              <a:prstDash val="sysDash"/>
              <a:head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50" name="TextBox 249"/>
            <p:cNvSpPr txBox="1"/>
            <p:nvPr/>
          </p:nvSpPr>
          <p:spPr>
            <a:xfrm>
              <a:off x="4226463" y="2881938"/>
              <a:ext cx="941111" cy="3496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b="1" dirty="0" smtClean="0">
                  <a:latin typeface="Noto Sans" charset="0"/>
                  <a:ea typeface="Noto Sans" charset="0"/>
                  <a:cs typeface="Noto Sans" charset="0"/>
                </a:rPr>
                <a:t>Pod</a:t>
              </a:r>
              <a:endParaRPr kumimoji="1" lang="ko-KR" altLang="en-US" sz="1200" b="1" dirty="0"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204" name="Freeform 138"/>
            <p:cNvSpPr>
              <a:spLocks/>
            </p:cNvSpPr>
            <p:nvPr/>
          </p:nvSpPr>
          <p:spPr bwMode="auto">
            <a:xfrm>
              <a:off x="4609792" y="3382247"/>
              <a:ext cx="351091" cy="189585"/>
            </a:xfrm>
            <a:custGeom>
              <a:avLst/>
              <a:gdLst>
                <a:gd name="T0" fmla="*/ 167 w 184"/>
                <a:gd name="T1" fmla="*/ 55 h 88"/>
                <a:gd name="T2" fmla="*/ 184 w 184"/>
                <a:gd name="T3" fmla="*/ 45 h 88"/>
                <a:gd name="T4" fmla="*/ 184 w 184"/>
                <a:gd name="T5" fmla="*/ 44 h 88"/>
                <a:gd name="T6" fmla="*/ 167 w 184"/>
                <a:gd name="T7" fmla="*/ 34 h 88"/>
                <a:gd name="T8" fmla="*/ 166 w 184"/>
                <a:gd name="T9" fmla="*/ 41 h 88"/>
                <a:gd name="T10" fmla="*/ 135 w 184"/>
                <a:gd name="T11" fmla="*/ 34 h 88"/>
                <a:gd name="T12" fmla="*/ 167 w 184"/>
                <a:gd name="T13" fmla="*/ 13 h 88"/>
                <a:gd name="T14" fmla="*/ 172 w 184"/>
                <a:gd name="T15" fmla="*/ 19 h 88"/>
                <a:gd name="T16" fmla="*/ 182 w 184"/>
                <a:gd name="T17" fmla="*/ 2 h 88"/>
                <a:gd name="T18" fmla="*/ 181 w 184"/>
                <a:gd name="T19" fmla="*/ 0 h 88"/>
                <a:gd name="T20" fmla="*/ 168 w 184"/>
                <a:gd name="T21" fmla="*/ 0 h 88"/>
                <a:gd name="T22" fmla="*/ 161 w 184"/>
                <a:gd name="T23" fmla="*/ 2 h 88"/>
                <a:gd name="T24" fmla="*/ 164 w 184"/>
                <a:gd name="T25" fmla="*/ 7 h 88"/>
                <a:gd name="T26" fmla="*/ 135 w 184"/>
                <a:gd name="T27" fmla="*/ 26 h 88"/>
                <a:gd name="T28" fmla="*/ 118 w 184"/>
                <a:gd name="T29" fmla="*/ 8 h 88"/>
                <a:gd name="T30" fmla="*/ 0 w 184"/>
                <a:gd name="T31" fmla="*/ 24 h 88"/>
                <a:gd name="T32" fmla="*/ 9 w 184"/>
                <a:gd name="T33" fmla="*/ 30 h 88"/>
                <a:gd name="T34" fmla="*/ 18 w 184"/>
                <a:gd name="T35" fmla="*/ 17 h 88"/>
                <a:gd name="T36" fmla="*/ 126 w 184"/>
                <a:gd name="T37" fmla="*/ 25 h 88"/>
                <a:gd name="T38" fmla="*/ 126 w 184"/>
                <a:gd name="T39" fmla="*/ 40 h 88"/>
                <a:gd name="T40" fmla="*/ 126 w 184"/>
                <a:gd name="T41" fmla="*/ 48 h 88"/>
                <a:gd name="T42" fmla="*/ 126 w 184"/>
                <a:gd name="T43" fmla="*/ 57 h 88"/>
                <a:gd name="T44" fmla="*/ 118 w 184"/>
                <a:gd name="T45" fmla="*/ 79 h 88"/>
                <a:gd name="T46" fmla="*/ 9 w 184"/>
                <a:gd name="T47" fmla="*/ 70 h 88"/>
                <a:gd name="T48" fmla="*/ 5 w 184"/>
                <a:gd name="T49" fmla="*/ 63 h 88"/>
                <a:gd name="T50" fmla="*/ 0 w 184"/>
                <a:gd name="T51" fmla="*/ 70 h 88"/>
                <a:gd name="T52" fmla="*/ 118 w 184"/>
                <a:gd name="T53" fmla="*/ 88 h 88"/>
                <a:gd name="T54" fmla="*/ 135 w 184"/>
                <a:gd name="T55" fmla="*/ 63 h 88"/>
                <a:gd name="T56" fmla="*/ 159 w 184"/>
                <a:gd name="T57" fmla="*/ 84 h 88"/>
                <a:gd name="T58" fmla="*/ 160 w 184"/>
                <a:gd name="T59" fmla="*/ 86 h 88"/>
                <a:gd name="T60" fmla="*/ 180 w 184"/>
                <a:gd name="T61" fmla="*/ 85 h 88"/>
                <a:gd name="T62" fmla="*/ 171 w 184"/>
                <a:gd name="T63" fmla="*/ 68 h 88"/>
                <a:gd name="T64" fmla="*/ 169 w 184"/>
                <a:gd name="T65" fmla="*/ 68 h 88"/>
                <a:gd name="T66" fmla="*/ 165 w 184"/>
                <a:gd name="T67" fmla="*/ 74 h 88"/>
                <a:gd name="T68" fmla="*/ 135 w 184"/>
                <a:gd name="T69" fmla="*/ 48 h 88"/>
                <a:gd name="T70" fmla="*/ 166 w 184"/>
                <a:gd name="T71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4" h="88">
                  <a:moveTo>
                    <a:pt x="166" y="55"/>
                  </a:moveTo>
                  <a:cubicBezTo>
                    <a:pt x="166" y="55"/>
                    <a:pt x="166" y="55"/>
                    <a:pt x="167" y="55"/>
                  </a:cubicBezTo>
                  <a:cubicBezTo>
                    <a:pt x="167" y="56"/>
                    <a:pt x="168" y="55"/>
                    <a:pt x="168" y="55"/>
                  </a:cubicBezTo>
                  <a:cubicBezTo>
                    <a:pt x="184" y="45"/>
                    <a:pt x="184" y="45"/>
                    <a:pt x="184" y="45"/>
                  </a:cubicBezTo>
                  <a:cubicBezTo>
                    <a:pt x="184" y="45"/>
                    <a:pt x="184" y="45"/>
                    <a:pt x="184" y="45"/>
                  </a:cubicBezTo>
                  <a:cubicBezTo>
                    <a:pt x="184" y="44"/>
                    <a:pt x="184" y="44"/>
                    <a:pt x="184" y="44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4"/>
                    <a:pt x="167" y="34"/>
                    <a:pt x="167" y="34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35" y="41"/>
                    <a:pt x="135" y="41"/>
                    <a:pt x="135" y="41"/>
                  </a:cubicBezTo>
                  <a:cubicBezTo>
                    <a:pt x="135" y="34"/>
                    <a:pt x="135" y="34"/>
                    <a:pt x="135" y="34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2" y="18"/>
                    <a:pt x="172" y="18"/>
                    <a:pt x="172" y="18"/>
                  </a:cubicBezTo>
                  <a:cubicBezTo>
                    <a:pt x="172" y="19"/>
                    <a:pt x="172" y="19"/>
                    <a:pt x="172" y="19"/>
                  </a:cubicBezTo>
                  <a:cubicBezTo>
                    <a:pt x="173" y="18"/>
                    <a:pt x="173" y="18"/>
                    <a:pt x="173" y="18"/>
                  </a:cubicBezTo>
                  <a:cubicBezTo>
                    <a:pt x="182" y="2"/>
                    <a:pt x="182" y="2"/>
                    <a:pt x="182" y="2"/>
                  </a:cubicBezTo>
                  <a:cubicBezTo>
                    <a:pt x="182" y="1"/>
                    <a:pt x="182" y="1"/>
                    <a:pt x="182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75" y="0"/>
                    <a:pt x="175" y="0"/>
                    <a:pt x="17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1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0" y="2"/>
                    <a:pt x="161" y="3"/>
                    <a:pt x="161" y="3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5" y="16"/>
                    <a:pt x="127" y="8"/>
                    <a:pt x="118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9" y="8"/>
                    <a:pt x="1" y="15"/>
                    <a:pt x="0" y="24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1"/>
                    <a:pt x="13" y="17"/>
                    <a:pt x="18" y="17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22" y="17"/>
                    <a:pt x="126" y="21"/>
                    <a:pt x="126" y="25"/>
                  </a:cubicBezTo>
                  <a:cubicBezTo>
                    <a:pt x="126" y="32"/>
                    <a:pt x="126" y="32"/>
                    <a:pt x="126" y="32"/>
                  </a:cubicBezTo>
                  <a:cubicBezTo>
                    <a:pt x="126" y="40"/>
                    <a:pt x="126" y="40"/>
                    <a:pt x="126" y="40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8"/>
                    <a:pt x="126" y="48"/>
                    <a:pt x="126" y="48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7"/>
                    <a:pt x="126" y="57"/>
                    <a:pt x="126" y="57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126" y="75"/>
                    <a:pt x="122" y="79"/>
                    <a:pt x="118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3" y="79"/>
                    <a:pt x="9" y="75"/>
                    <a:pt x="9" y="7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80"/>
                    <a:pt x="8" y="88"/>
                    <a:pt x="18" y="88"/>
                  </a:cubicBezTo>
                  <a:cubicBezTo>
                    <a:pt x="118" y="88"/>
                    <a:pt x="118" y="88"/>
                    <a:pt x="118" y="88"/>
                  </a:cubicBezTo>
                  <a:cubicBezTo>
                    <a:pt x="127" y="88"/>
                    <a:pt x="135" y="80"/>
                    <a:pt x="135" y="70"/>
                  </a:cubicBezTo>
                  <a:cubicBezTo>
                    <a:pt x="135" y="63"/>
                    <a:pt x="135" y="63"/>
                    <a:pt x="135" y="63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9" y="86"/>
                    <a:pt x="160" y="86"/>
                    <a:pt x="160" y="86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71" y="68"/>
                    <a:pt x="171" y="68"/>
                    <a:pt x="171" y="68"/>
                  </a:cubicBezTo>
                  <a:cubicBezTo>
                    <a:pt x="171" y="68"/>
                    <a:pt x="170" y="68"/>
                    <a:pt x="170" y="67"/>
                  </a:cubicBezTo>
                  <a:cubicBezTo>
                    <a:pt x="169" y="67"/>
                    <a:pt x="169" y="67"/>
                    <a:pt x="169" y="68"/>
                  </a:cubicBezTo>
                  <a:cubicBezTo>
                    <a:pt x="165" y="73"/>
                    <a:pt x="165" y="73"/>
                    <a:pt x="165" y="73"/>
                  </a:cubicBezTo>
                  <a:cubicBezTo>
                    <a:pt x="165" y="74"/>
                    <a:pt x="165" y="74"/>
                    <a:pt x="165" y="74"/>
                  </a:cubicBezTo>
                  <a:cubicBezTo>
                    <a:pt x="135" y="55"/>
                    <a:pt x="135" y="55"/>
                    <a:pt x="135" y="55"/>
                  </a:cubicBezTo>
                  <a:cubicBezTo>
                    <a:pt x="135" y="48"/>
                    <a:pt x="135" y="48"/>
                    <a:pt x="13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6" y="48"/>
                    <a:pt x="166" y="48"/>
                    <a:pt x="166" y="48"/>
                  </a:cubicBezTo>
                  <a:lnTo>
                    <a:pt x="166" y="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</p:grpSp>
      <p:sp>
        <p:nvSpPr>
          <p:cNvPr id="267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2.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 (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1)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Weight Based Routing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73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91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472455" cy="547526"/>
          </a:xfrm>
        </p:spPr>
        <p:txBody>
          <a:bodyPr/>
          <a:lstStyle/>
          <a:p>
            <a:r>
              <a:rPr lang="en-US" altLang="ko-KR" sz="1400" dirty="0" err="1" smtClean="0">
                <a:latin typeface="Noto Sans" charset="0"/>
                <a:ea typeface="Noto Sans" charset="0"/>
                <a:cs typeface="Noto Sans" charset="0"/>
              </a:rPr>
              <a:t>VirtualService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와 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400" dirty="0" err="1" smtClean="0">
                <a:latin typeface="Noto Sans" charset="0"/>
                <a:ea typeface="Noto Sans" charset="0"/>
                <a:cs typeface="Noto Sans" charset="0"/>
              </a:rPr>
              <a:t>DestinationRule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2" name="텍스트 개체 틀 10"/>
          <p:cNvSpPr>
            <a:spLocks noGrp="1"/>
          </p:cNvSpPr>
          <p:nvPr>
            <p:ph type="body" sz="quarter" idx="20"/>
          </p:nvPr>
        </p:nvSpPr>
        <p:spPr>
          <a:xfrm>
            <a:off x="541494" y="1439503"/>
            <a:ext cx="11226522" cy="536576"/>
          </a:xfrm>
        </p:spPr>
        <p:txBody>
          <a:bodyPr/>
          <a:lstStyle/>
          <a:p>
            <a:pPr marL="370350" indent="-285750" algn="l">
              <a:buFont typeface="Wingdings" charset="2"/>
              <a:buChar char="ü"/>
            </a:pPr>
            <a:r>
              <a:rPr lang="en-US" altLang="ko-KR" sz="1400" dirty="0">
                <a:latin typeface="Noto Sans" charset="0"/>
                <a:ea typeface="Noto Sans" charset="0"/>
                <a:cs typeface="Noto Sans" charset="0"/>
              </a:rPr>
              <a:t>r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ecommendation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서비스에 대한 </a:t>
            </a:r>
            <a:r>
              <a:rPr lang="en-US" altLang="ko-KR" sz="1400" dirty="0" err="1" smtClean="0">
                <a:latin typeface="Noto Sans" charset="0"/>
                <a:ea typeface="Noto Sans" charset="0"/>
                <a:cs typeface="Noto Sans" charset="0"/>
              </a:rPr>
              <a:t>VirtualService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와 </a:t>
            </a:r>
            <a:r>
              <a:rPr lang="en-US" altLang="ko-KR" sz="1400" dirty="0" err="1" smtClean="0">
                <a:latin typeface="Noto Sans" charset="0"/>
                <a:ea typeface="Noto Sans" charset="0"/>
                <a:cs typeface="Noto Sans" charset="0"/>
              </a:rPr>
              <a:t>DestinationRule</a:t>
            </a:r>
            <a:endParaRPr lang="ko-KR" altLang="en-US" sz="1400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273210" y="2202339"/>
            <a:ext cx="4589306" cy="387798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374653" y="2202338"/>
            <a:ext cx="5300662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apiVersion</a:t>
            </a:r>
            <a:r>
              <a:rPr lang="en-US" altLang="ko-KR" sz="1400" dirty="0"/>
              <a:t>: </a:t>
            </a:r>
            <a:r>
              <a:rPr lang="en-US" altLang="ko-KR" sz="1400" dirty="0" err="1"/>
              <a:t>networking.istio.io</a:t>
            </a:r>
            <a:r>
              <a:rPr lang="en-US" altLang="ko-KR" sz="1400" dirty="0"/>
              <a:t>/v1alpha3</a:t>
            </a:r>
          </a:p>
          <a:p>
            <a:r>
              <a:rPr lang="en-US" altLang="ko-KR" sz="1400" dirty="0"/>
              <a:t>kind: </a:t>
            </a:r>
            <a:r>
              <a:rPr lang="en-US" altLang="ko-KR" sz="1400" dirty="0" err="1"/>
              <a:t>VirtualService</a:t>
            </a:r>
            <a:endParaRPr lang="en-US" altLang="ko-KR" sz="1400" dirty="0"/>
          </a:p>
          <a:p>
            <a:r>
              <a:rPr lang="en-US" altLang="ko-KR" sz="1400" dirty="0"/>
              <a:t>metadata:</a:t>
            </a:r>
          </a:p>
          <a:p>
            <a:r>
              <a:rPr lang="en-US" altLang="ko-KR" sz="1400" dirty="0"/>
              <a:t>  name: recommendation-service</a:t>
            </a:r>
          </a:p>
          <a:p>
            <a:r>
              <a:rPr lang="en-US" altLang="ko-KR" sz="1400" dirty="0"/>
              <a:t>spec:</a:t>
            </a:r>
          </a:p>
          <a:p>
            <a:r>
              <a:rPr lang="en-US" altLang="ko-KR" sz="1400" dirty="0"/>
              <a:t>  hosts:</a:t>
            </a:r>
          </a:p>
          <a:p>
            <a:r>
              <a:rPr lang="en-US" altLang="ko-KR" sz="1400" dirty="0"/>
              <a:t>  - recommendation-service</a:t>
            </a:r>
          </a:p>
          <a:p>
            <a:r>
              <a:rPr lang="de-DE" altLang="ko-KR" sz="1400" dirty="0"/>
              <a:t>  http:</a:t>
            </a:r>
          </a:p>
          <a:p>
            <a:r>
              <a:rPr lang="mr-IN" altLang="ko-KR" sz="1400" dirty="0"/>
              <a:t>  - </a:t>
            </a:r>
            <a:r>
              <a:rPr lang="mr-IN" altLang="ko-KR" sz="1400" dirty="0" err="1"/>
              <a:t>route</a:t>
            </a:r>
            <a:r>
              <a:rPr lang="mr-IN" altLang="ko-KR" sz="1400" dirty="0"/>
              <a:t>: </a:t>
            </a:r>
          </a:p>
          <a:p>
            <a:r>
              <a:rPr lang="en-US" altLang="ko-KR" sz="1400" dirty="0"/>
              <a:t>    - destination:</a:t>
            </a:r>
          </a:p>
          <a:p>
            <a:r>
              <a:rPr lang="en-US" altLang="ko-KR" sz="1400" dirty="0"/>
              <a:t>        host: recommendation-service</a:t>
            </a:r>
          </a:p>
          <a:p>
            <a:r>
              <a:rPr lang="mr-IN" altLang="ko-KR" sz="1400" dirty="0"/>
              <a:t>        </a:t>
            </a:r>
            <a:r>
              <a:rPr lang="mr-IN" altLang="ko-KR" sz="1400" dirty="0" err="1"/>
              <a:t>subset</a:t>
            </a:r>
            <a:r>
              <a:rPr lang="mr-IN" altLang="ko-KR" sz="1400" dirty="0"/>
              <a:t>: v1</a:t>
            </a:r>
          </a:p>
          <a:p>
            <a:r>
              <a:rPr lang="en-US" altLang="ko-KR" sz="1400" dirty="0"/>
              <a:t>      weight: 10</a:t>
            </a:r>
          </a:p>
          <a:p>
            <a:r>
              <a:rPr lang="en-US" altLang="ko-KR" sz="1400" dirty="0"/>
              <a:t>    - destination:</a:t>
            </a:r>
          </a:p>
          <a:p>
            <a:r>
              <a:rPr lang="en-US" altLang="ko-KR" sz="1400" dirty="0"/>
              <a:t>        host: recommendation-service</a:t>
            </a:r>
          </a:p>
          <a:p>
            <a:r>
              <a:rPr lang="mr-IN" altLang="ko-KR" sz="1400" dirty="0"/>
              <a:t>        </a:t>
            </a:r>
            <a:r>
              <a:rPr lang="mr-IN" altLang="ko-KR" sz="1400" dirty="0" err="1"/>
              <a:t>subset</a:t>
            </a:r>
            <a:r>
              <a:rPr lang="mr-IN" altLang="ko-KR" sz="1400" dirty="0"/>
              <a:t>: v2</a:t>
            </a:r>
          </a:p>
          <a:p>
            <a:r>
              <a:rPr lang="en-US" altLang="ko-KR" sz="1400" dirty="0"/>
              <a:t>      weight: 90</a:t>
            </a:r>
            <a:endParaRPr kumimoji="1" lang="ko-KR" altLang="en-US" sz="1400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365911" y="2202337"/>
            <a:ext cx="4589306" cy="387798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6467354" y="2202337"/>
            <a:ext cx="530066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apiVersion</a:t>
            </a:r>
            <a:r>
              <a:rPr lang="en-US" altLang="ko-KR" sz="1400" dirty="0"/>
              <a:t>: </a:t>
            </a:r>
            <a:r>
              <a:rPr lang="en-US" altLang="ko-KR" sz="1400" dirty="0" err="1"/>
              <a:t>networking.istio.io</a:t>
            </a:r>
            <a:r>
              <a:rPr lang="en-US" altLang="ko-KR" sz="1400" dirty="0"/>
              <a:t>/v1alpha3</a:t>
            </a:r>
          </a:p>
          <a:p>
            <a:r>
              <a:rPr lang="en-US" altLang="ko-KR" sz="1400" dirty="0"/>
              <a:t>kind: </a:t>
            </a:r>
            <a:r>
              <a:rPr lang="en-US" altLang="ko-KR" sz="1400" dirty="0" err="1"/>
              <a:t>DestinationRule</a:t>
            </a:r>
            <a:endParaRPr lang="en-US" altLang="ko-KR" sz="1400" dirty="0"/>
          </a:p>
          <a:p>
            <a:r>
              <a:rPr lang="en-US" altLang="ko-KR" sz="1400" dirty="0"/>
              <a:t>metadata:</a:t>
            </a:r>
          </a:p>
          <a:p>
            <a:r>
              <a:rPr lang="en-US" altLang="ko-KR" sz="1400" dirty="0"/>
              <a:t>  name: recommendation-service</a:t>
            </a:r>
          </a:p>
          <a:p>
            <a:r>
              <a:rPr lang="en-US" altLang="ko-KR" sz="1400" dirty="0"/>
              <a:t>spec:</a:t>
            </a:r>
          </a:p>
          <a:p>
            <a:r>
              <a:rPr lang="en-US" altLang="ko-KR" sz="1400" dirty="0"/>
              <a:t>  host: recommendation-service</a:t>
            </a:r>
          </a:p>
          <a:p>
            <a:r>
              <a:rPr lang="en-US" altLang="ko-KR" sz="1400" dirty="0"/>
              <a:t>  subsets:</a:t>
            </a:r>
          </a:p>
          <a:p>
            <a:r>
              <a:rPr lang="mr-IN" altLang="ko-KR" sz="1400" dirty="0"/>
              <a:t>  - </a:t>
            </a:r>
            <a:r>
              <a:rPr lang="mr-IN" altLang="ko-KR" sz="1400" dirty="0" err="1"/>
              <a:t>name</a:t>
            </a:r>
            <a:r>
              <a:rPr lang="mr-IN" altLang="ko-KR" sz="1400" dirty="0"/>
              <a:t>: v1</a:t>
            </a:r>
          </a:p>
          <a:p>
            <a:r>
              <a:rPr lang="mr-IN" altLang="ko-KR" sz="1400" dirty="0"/>
              <a:t>    </a:t>
            </a:r>
            <a:r>
              <a:rPr lang="mr-IN" altLang="ko-KR" sz="1400" dirty="0" err="1"/>
              <a:t>labels</a:t>
            </a:r>
            <a:r>
              <a:rPr lang="mr-IN" altLang="ko-KR" sz="1400" dirty="0"/>
              <a:t>:</a:t>
            </a:r>
          </a:p>
          <a:p>
            <a:r>
              <a:rPr lang="mr-IN" altLang="ko-KR" sz="1400" dirty="0"/>
              <a:t>      </a:t>
            </a:r>
            <a:r>
              <a:rPr lang="mr-IN" altLang="ko-KR" sz="1400" dirty="0" err="1"/>
              <a:t>version</a:t>
            </a:r>
            <a:r>
              <a:rPr lang="mr-IN" altLang="ko-KR" sz="1400" dirty="0"/>
              <a:t>: v1</a:t>
            </a:r>
          </a:p>
          <a:p>
            <a:r>
              <a:rPr lang="mr-IN" altLang="ko-KR" sz="1400" dirty="0"/>
              <a:t>  - </a:t>
            </a:r>
            <a:r>
              <a:rPr lang="mr-IN" altLang="ko-KR" sz="1400" dirty="0" err="1"/>
              <a:t>name</a:t>
            </a:r>
            <a:r>
              <a:rPr lang="mr-IN" altLang="ko-KR" sz="1400" dirty="0"/>
              <a:t>: v2</a:t>
            </a:r>
          </a:p>
          <a:p>
            <a:r>
              <a:rPr lang="mr-IN" altLang="ko-KR" sz="1400" dirty="0"/>
              <a:t>    </a:t>
            </a:r>
            <a:r>
              <a:rPr lang="mr-IN" altLang="ko-KR" sz="1400" dirty="0" err="1"/>
              <a:t>labels</a:t>
            </a:r>
            <a:r>
              <a:rPr lang="mr-IN" altLang="ko-KR" sz="1400" dirty="0"/>
              <a:t>:</a:t>
            </a:r>
          </a:p>
          <a:p>
            <a:r>
              <a:rPr lang="mr-IN" altLang="ko-KR" sz="1400" dirty="0"/>
              <a:t>      </a:t>
            </a:r>
            <a:r>
              <a:rPr lang="mr-IN" altLang="ko-KR" sz="1400" dirty="0" err="1"/>
              <a:t>version</a:t>
            </a:r>
            <a:r>
              <a:rPr lang="mr-IN" altLang="ko-KR" sz="1400" dirty="0"/>
              <a:t>: v2</a:t>
            </a:r>
            <a:endParaRPr kumimoji="1" lang="ko-KR" altLang="en-US" sz="1400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8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2.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 (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1)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Weight Based Routing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009899" y="6080322"/>
            <a:ext cx="36654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00" dirty="0" smtClean="0"/>
              <a:t>* </a:t>
            </a:r>
            <a:r>
              <a:rPr kumimoji="1" lang="en-US" altLang="ko-KR" sz="1000" dirty="0"/>
              <a:t>s</a:t>
            </a:r>
            <a:r>
              <a:rPr kumimoji="1" lang="en-US" altLang="ko-KR" sz="1000" dirty="0" smtClean="0"/>
              <a:t>ubset</a:t>
            </a:r>
            <a:r>
              <a:rPr kumimoji="1" lang="ko-KR" altLang="en-US" sz="1000" dirty="0" smtClean="0"/>
              <a:t> </a:t>
            </a:r>
            <a:r>
              <a:rPr kumimoji="1" lang="en-US" altLang="ko-KR" sz="1000" dirty="0" smtClean="0"/>
              <a:t>:</a:t>
            </a:r>
            <a:r>
              <a:rPr kumimoji="1" lang="ko-KR" altLang="en-US" sz="1000" dirty="0" smtClean="0"/>
              <a:t> </a:t>
            </a:r>
            <a:r>
              <a:rPr kumimoji="1" lang="ko-KR" altLang="en-US" sz="1000" dirty="0"/>
              <a:t>서비스 버전 별로 관리하기 위한 개념</a:t>
            </a:r>
          </a:p>
        </p:txBody>
      </p:sp>
      <p:sp>
        <p:nvSpPr>
          <p:cNvPr id="13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8530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472455" cy="547526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Weight Based Routing 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기능을 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통해 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애플리케이션의 업데이트 전에 일부 사용자들로 하여금 새 버전의 테스트가 가능하여 리스크를 줄일 수 있습니다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endParaRPr lang="en-US" altLang="ko-KR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6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2.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 (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1)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Weight Based Routing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 rot="16200000">
            <a:off x="3826643" y="3699701"/>
            <a:ext cx="1923880" cy="1219333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Oval 6"/>
          <p:cNvSpPr>
            <a:spLocks noChangeArrowheads="1"/>
          </p:cNvSpPr>
          <p:nvPr/>
        </p:nvSpPr>
        <p:spPr bwMode="auto">
          <a:xfrm>
            <a:off x="4507390" y="4556280"/>
            <a:ext cx="535536" cy="565069"/>
          </a:xfrm>
          <a:prstGeom prst="ellipse">
            <a:avLst/>
          </a:prstGeom>
          <a:solidFill>
            <a:srgbClr val="6D6E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4693291" y="4729918"/>
            <a:ext cx="187551" cy="230323"/>
            <a:chOff x="11277600" y="2381251"/>
            <a:chExt cx="527051" cy="612775"/>
          </a:xfrm>
        </p:grpSpPr>
        <p:sp>
          <p:nvSpPr>
            <p:cNvPr id="79" name="Freeform 64"/>
            <p:cNvSpPr>
              <a:spLocks/>
            </p:cNvSpPr>
            <p:nvPr/>
          </p:nvSpPr>
          <p:spPr bwMode="auto">
            <a:xfrm>
              <a:off x="11296650" y="2381251"/>
              <a:ext cx="493713" cy="282575"/>
            </a:xfrm>
            <a:custGeom>
              <a:avLst/>
              <a:gdLst>
                <a:gd name="T0" fmla="*/ 66 w 131"/>
                <a:gd name="T1" fmla="*/ 0 h 75"/>
                <a:gd name="T2" fmla="*/ 65 w 131"/>
                <a:gd name="T3" fmla="*/ 0 h 75"/>
                <a:gd name="T4" fmla="*/ 65 w 131"/>
                <a:gd name="T5" fmla="*/ 0 h 75"/>
                <a:gd name="T6" fmla="*/ 0 w 131"/>
                <a:gd name="T7" fmla="*/ 38 h 75"/>
                <a:gd name="T8" fmla="*/ 1 w 131"/>
                <a:gd name="T9" fmla="*/ 39 h 75"/>
                <a:gd name="T10" fmla="*/ 65 w 131"/>
                <a:gd name="T11" fmla="*/ 75 h 75"/>
                <a:gd name="T12" fmla="*/ 131 w 131"/>
                <a:gd name="T13" fmla="*/ 39 h 75"/>
                <a:gd name="T14" fmla="*/ 66 w 131"/>
                <a:gd name="T1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" h="75">
                  <a:moveTo>
                    <a:pt x="66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8"/>
                    <a:pt x="1" y="38"/>
                    <a:pt x="1" y="39"/>
                  </a:cubicBezTo>
                  <a:cubicBezTo>
                    <a:pt x="65" y="75"/>
                    <a:pt x="65" y="75"/>
                    <a:pt x="65" y="75"/>
                  </a:cubicBezTo>
                  <a:cubicBezTo>
                    <a:pt x="131" y="39"/>
                    <a:pt x="131" y="39"/>
                    <a:pt x="131" y="39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80" name="Freeform 65"/>
            <p:cNvSpPr>
              <a:spLocks/>
            </p:cNvSpPr>
            <p:nvPr/>
          </p:nvSpPr>
          <p:spPr bwMode="auto">
            <a:xfrm>
              <a:off x="11277600" y="2578101"/>
              <a:ext cx="238125" cy="415925"/>
            </a:xfrm>
            <a:custGeom>
              <a:avLst/>
              <a:gdLst>
                <a:gd name="T0" fmla="*/ 0 w 63"/>
                <a:gd name="T1" fmla="*/ 72 h 111"/>
                <a:gd name="T2" fmla="*/ 1 w 63"/>
                <a:gd name="T3" fmla="*/ 74 h 111"/>
                <a:gd name="T4" fmla="*/ 63 w 63"/>
                <a:gd name="T5" fmla="*/ 111 h 111"/>
                <a:gd name="T6" fmla="*/ 63 w 63"/>
                <a:gd name="T7" fmla="*/ 35 h 111"/>
                <a:gd name="T8" fmla="*/ 0 w 63"/>
                <a:gd name="T9" fmla="*/ 0 h 111"/>
                <a:gd name="T10" fmla="*/ 0 w 63"/>
                <a:gd name="T11" fmla="*/ 7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1">
                  <a:moveTo>
                    <a:pt x="0" y="72"/>
                  </a:moveTo>
                  <a:cubicBezTo>
                    <a:pt x="0" y="73"/>
                    <a:pt x="1" y="73"/>
                    <a:pt x="1" y="74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81" name="Freeform 66"/>
            <p:cNvSpPr>
              <a:spLocks/>
            </p:cNvSpPr>
            <p:nvPr/>
          </p:nvSpPr>
          <p:spPr bwMode="auto">
            <a:xfrm>
              <a:off x="11568113" y="2581276"/>
              <a:ext cx="236538" cy="412750"/>
            </a:xfrm>
            <a:custGeom>
              <a:avLst/>
              <a:gdLst>
                <a:gd name="T0" fmla="*/ 0 w 63"/>
                <a:gd name="T1" fmla="*/ 110 h 110"/>
                <a:gd name="T2" fmla="*/ 63 w 63"/>
                <a:gd name="T3" fmla="*/ 73 h 110"/>
                <a:gd name="T4" fmla="*/ 63 w 63"/>
                <a:gd name="T5" fmla="*/ 71 h 110"/>
                <a:gd name="T6" fmla="*/ 63 w 63"/>
                <a:gd name="T7" fmla="*/ 0 h 110"/>
                <a:gd name="T8" fmla="*/ 0 w 63"/>
                <a:gd name="T9" fmla="*/ 35 h 110"/>
                <a:gd name="T10" fmla="*/ 0 w 63"/>
                <a:gd name="T11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0">
                  <a:moveTo>
                    <a:pt x="0" y="110"/>
                  </a:moveTo>
                  <a:cubicBezTo>
                    <a:pt x="63" y="73"/>
                    <a:pt x="63" y="73"/>
                    <a:pt x="63" y="73"/>
                  </a:cubicBezTo>
                  <a:cubicBezTo>
                    <a:pt x="63" y="72"/>
                    <a:pt x="63" y="72"/>
                    <a:pt x="63" y="71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35"/>
                    <a:pt x="0" y="35"/>
                    <a:pt x="0" y="35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</p:grpSp>
      <p:sp>
        <p:nvSpPr>
          <p:cNvPr id="21" name="Freeform 95"/>
          <p:cNvSpPr>
            <a:spLocks/>
          </p:cNvSpPr>
          <p:nvPr/>
        </p:nvSpPr>
        <p:spPr bwMode="auto">
          <a:xfrm>
            <a:off x="4563073" y="3514926"/>
            <a:ext cx="553669" cy="735717"/>
          </a:xfrm>
          <a:custGeom>
            <a:avLst/>
            <a:gdLst>
              <a:gd name="T0" fmla="*/ 0 w 342"/>
              <a:gd name="T1" fmla="*/ 218 h 430"/>
              <a:gd name="T2" fmla="*/ 272 w 342"/>
              <a:gd name="T3" fmla="*/ 331 h 430"/>
              <a:gd name="T4" fmla="*/ 342 w 342"/>
              <a:gd name="T5" fmla="*/ 218 h 430"/>
              <a:gd name="T6" fmla="*/ 284 w 342"/>
              <a:gd name="T7" fmla="*/ 118 h 430"/>
              <a:gd name="T8" fmla="*/ 0 w 342"/>
              <a:gd name="T9" fmla="*/ 218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2" h="430">
                <a:moveTo>
                  <a:pt x="0" y="218"/>
                </a:moveTo>
                <a:cubicBezTo>
                  <a:pt x="0" y="361"/>
                  <a:pt x="172" y="430"/>
                  <a:pt x="272" y="331"/>
                </a:cubicBezTo>
                <a:cubicBezTo>
                  <a:pt x="300" y="302"/>
                  <a:pt x="321" y="253"/>
                  <a:pt x="342" y="218"/>
                </a:cubicBezTo>
                <a:cubicBezTo>
                  <a:pt x="321" y="183"/>
                  <a:pt x="306" y="147"/>
                  <a:pt x="284" y="118"/>
                </a:cubicBezTo>
                <a:cubicBezTo>
                  <a:pt x="192" y="0"/>
                  <a:pt x="0" y="65"/>
                  <a:pt x="0" y="218"/>
                </a:cubicBezTo>
                <a:close/>
              </a:path>
            </a:pathLst>
          </a:custGeom>
          <a:solidFill>
            <a:srgbClr val="D971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2" name="Freeform 139"/>
          <p:cNvSpPr>
            <a:spLocks/>
          </p:cNvSpPr>
          <p:nvPr/>
        </p:nvSpPr>
        <p:spPr bwMode="auto">
          <a:xfrm>
            <a:off x="4612290" y="3792073"/>
            <a:ext cx="123038" cy="161006"/>
          </a:xfrm>
          <a:custGeom>
            <a:avLst/>
            <a:gdLst>
              <a:gd name="T0" fmla="*/ 49 w 76"/>
              <a:gd name="T1" fmla="*/ 64 h 94"/>
              <a:gd name="T2" fmla="*/ 49 w 76"/>
              <a:gd name="T3" fmla="*/ 66 h 94"/>
              <a:gd name="T4" fmla="*/ 56 w 76"/>
              <a:gd name="T5" fmla="*/ 61 h 94"/>
              <a:gd name="T6" fmla="*/ 61 w 76"/>
              <a:gd name="T7" fmla="*/ 58 h 94"/>
              <a:gd name="T8" fmla="*/ 65 w 76"/>
              <a:gd name="T9" fmla="*/ 55 h 94"/>
              <a:gd name="T10" fmla="*/ 76 w 76"/>
              <a:gd name="T11" fmla="*/ 48 h 94"/>
              <a:gd name="T12" fmla="*/ 65 w 76"/>
              <a:gd name="T13" fmla="*/ 40 h 94"/>
              <a:gd name="T14" fmla="*/ 61 w 76"/>
              <a:gd name="T15" fmla="*/ 38 h 94"/>
              <a:gd name="T16" fmla="*/ 56 w 76"/>
              <a:gd name="T17" fmla="*/ 35 h 94"/>
              <a:gd name="T18" fmla="*/ 49 w 76"/>
              <a:gd name="T19" fmla="*/ 30 h 94"/>
              <a:gd name="T20" fmla="*/ 49 w 76"/>
              <a:gd name="T21" fmla="*/ 37 h 94"/>
              <a:gd name="T22" fmla="*/ 49 w 76"/>
              <a:gd name="T23" fmla="*/ 38 h 94"/>
              <a:gd name="T24" fmla="*/ 49 w 76"/>
              <a:gd name="T25" fmla="*/ 39 h 94"/>
              <a:gd name="T26" fmla="*/ 49 w 76"/>
              <a:gd name="T27" fmla="*/ 39 h 94"/>
              <a:gd name="T28" fmla="*/ 45 w 76"/>
              <a:gd name="T29" fmla="*/ 39 h 94"/>
              <a:gd name="T30" fmla="*/ 45 w 76"/>
              <a:gd name="T31" fmla="*/ 39 h 94"/>
              <a:gd name="T32" fmla="*/ 42 w 76"/>
              <a:gd name="T33" fmla="*/ 39 h 94"/>
              <a:gd name="T34" fmla="*/ 42 w 76"/>
              <a:gd name="T35" fmla="*/ 39 h 94"/>
              <a:gd name="T36" fmla="*/ 13 w 76"/>
              <a:gd name="T37" fmla="*/ 4 h 94"/>
              <a:gd name="T38" fmla="*/ 10 w 76"/>
              <a:gd name="T39" fmla="*/ 0 h 94"/>
              <a:gd name="T40" fmla="*/ 7 w 76"/>
              <a:gd name="T41" fmla="*/ 4 h 94"/>
              <a:gd name="T42" fmla="*/ 19 w 76"/>
              <a:gd name="T43" fmla="*/ 34 h 94"/>
              <a:gd name="T44" fmla="*/ 39 w 76"/>
              <a:gd name="T45" fmla="*/ 45 h 94"/>
              <a:gd name="T46" fmla="*/ 4 w 76"/>
              <a:gd name="T47" fmla="*/ 45 h 94"/>
              <a:gd name="T48" fmla="*/ 0 w 76"/>
              <a:gd name="T49" fmla="*/ 48 h 94"/>
              <a:gd name="T50" fmla="*/ 4 w 76"/>
              <a:gd name="T51" fmla="*/ 51 h 94"/>
              <a:gd name="T52" fmla="*/ 33 w 76"/>
              <a:gd name="T53" fmla="*/ 51 h 94"/>
              <a:gd name="T54" fmla="*/ 19 w 76"/>
              <a:gd name="T55" fmla="*/ 60 h 94"/>
              <a:gd name="T56" fmla="*/ 7 w 76"/>
              <a:gd name="T57" fmla="*/ 90 h 94"/>
              <a:gd name="T58" fmla="*/ 10 w 76"/>
              <a:gd name="T59" fmla="*/ 94 h 94"/>
              <a:gd name="T60" fmla="*/ 13 w 76"/>
              <a:gd name="T61" fmla="*/ 90 h 94"/>
              <a:gd name="T62" fmla="*/ 42 w 76"/>
              <a:gd name="T63" fmla="*/ 55 h 94"/>
              <a:gd name="T64" fmla="*/ 42 w 76"/>
              <a:gd name="T65" fmla="*/ 55 h 94"/>
              <a:gd name="T66" fmla="*/ 45 w 76"/>
              <a:gd name="T67" fmla="*/ 55 h 94"/>
              <a:gd name="T68" fmla="*/ 45 w 76"/>
              <a:gd name="T69" fmla="*/ 55 h 94"/>
              <a:gd name="T70" fmla="*/ 49 w 76"/>
              <a:gd name="T71" fmla="*/ 55 h 94"/>
              <a:gd name="T72" fmla="*/ 49 w 76"/>
              <a:gd name="T73" fmla="*/ 55 h 94"/>
              <a:gd name="T74" fmla="*/ 49 w 76"/>
              <a:gd name="T75" fmla="*/ 6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6" h="94">
                <a:moveTo>
                  <a:pt x="49" y="64"/>
                </a:moveTo>
                <a:cubicBezTo>
                  <a:pt x="49" y="66"/>
                  <a:pt x="49" y="66"/>
                  <a:pt x="49" y="66"/>
                </a:cubicBezTo>
                <a:cubicBezTo>
                  <a:pt x="56" y="61"/>
                  <a:pt x="56" y="61"/>
                  <a:pt x="56" y="61"/>
                </a:cubicBezTo>
                <a:cubicBezTo>
                  <a:pt x="61" y="58"/>
                  <a:pt x="61" y="58"/>
                  <a:pt x="61" y="58"/>
                </a:cubicBezTo>
                <a:cubicBezTo>
                  <a:pt x="65" y="55"/>
                  <a:pt x="65" y="55"/>
                  <a:pt x="65" y="55"/>
                </a:cubicBezTo>
                <a:cubicBezTo>
                  <a:pt x="76" y="48"/>
                  <a:pt x="76" y="48"/>
                  <a:pt x="76" y="48"/>
                </a:cubicBezTo>
                <a:cubicBezTo>
                  <a:pt x="65" y="40"/>
                  <a:pt x="65" y="40"/>
                  <a:pt x="65" y="40"/>
                </a:cubicBezTo>
                <a:cubicBezTo>
                  <a:pt x="61" y="38"/>
                  <a:pt x="61" y="38"/>
                  <a:pt x="61" y="38"/>
                </a:cubicBezTo>
                <a:cubicBezTo>
                  <a:pt x="56" y="35"/>
                  <a:pt x="56" y="35"/>
                  <a:pt x="56" y="35"/>
                </a:cubicBezTo>
                <a:cubicBezTo>
                  <a:pt x="49" y="30"/>
                  <a:pt x="49" y="30"/>
                  <a:pt x="49" y="30"/>
                </a:cubicBezTo>
                <a:cubicBezTo>
                  <a:pt x="49" y="37"/>
                  <a:pt x="49" y="37"/>
                  <a:pt x="49" y="37"/>
                </a:cubicBezTo>
                <a:cubicBezTo>
                  <a:pt x="49" y="38"/>
                  <a:pt x="49" y="38"/>
                  <a:pt x="49" y="38"/>
                </a:cubicBezTo>
                <a:cubicBezTo>
                  <a:pt x="49" y="39"/>
                  <a:pt x="49" y="39"/>
                  <a:pt x="49" y="39"/>
                </a:cubicBezTo>
                <a:cubicBezTo>
                  <a:pt x="49" y="39"/>
                  <a:pt x="49" y="39"/>
                  <a:pt x="49" y="39"/>
                </a:cubicBezTo>
                <a:cubicBezTo>
                  <a:pt x="48" y="39"/>
                  <a:pt x="47" y="39"/>
                  <a:pt x="45" y="39"/>
                </a:cubicBezTo>
                <a:cubicBezTo>
                  <a:pt x="45" y="39"/>
                  <a:pt x="45" y="39"/>
                  <a:pt x="45" y="39"/>
                </a:cubicBezTo>
                <a:cubicBezTo>
                  <a:pt x="44" y="39"/>
                  <a:pt x="43" y="39"/>
                  <a:pt x="42" y="39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5"/>
                  <a:pt x="13" y="21"/>
                  <a:pt x="13" y="4"/>
                </a:cubicBezTo>
                <a:cubicBezTo>
                  <a:pt x="13" y="2"/>
                  <a:pt x="12" y="0"/>
                  <a:pt x="10" y="0"/>
                </a:cubicBezTo>
                <a:cubicBezTo>
                  <a:pt x="8" y="0"/>
                  <a:pt x="7" y="2"/>
                  <a:pt x="7" y="4"/>
                </a:cubicBezTo>
                <a:cubicBezTo>
                  <a:pt x="7" y="15"/>
                  <a:pt x="11" y="26"/>
                  <a:pt x="19" y="34"/>
                </a:cubicBezTo>
                <a:cubicBezTo>
                  <a:pt x="24" y="39"/>
                  <a:pt x="31" y="43"/>
                  <a:pt x="39" y="45"/>
                </a:cubicBezTo>
                <a:cubicBezTo>
                  <a:pt x="4" y="45"/>
                  <a:pt x="4" y="45"/>
                  <a:pt x="4" y="45"/>
                </a:cubicBezTo>
                <a:cubicBezTo>
                  <a:pt x="2" y="45"/>
                  <a:pt x="0" y="46"/>
                  <a:pt x="0" y="48"/>
                </a:cubicBezTo>
                <a:cubicBezTo>
                  <a:pt x="0" y="50"/>
                  <a:pt x="2" y="51"/>
                  <a:pt x="4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28" y="53"/>
                  <a:pt x="23" y="56"/>
                  <a:pt x="19" y="60"/>
                </a:cubicBezTo>
                <a:cubicBezTo>
                  <a:pt x="11" y="68"/>
                  <a:pt x="7" y="79"/>
                  <a:pt x="7" y="90"/>
                </a:cubicBezTo>
                <a:cubicBezTo>
                  <a:pt x="7" y="92"/>
                  <a:pt x="8" y="94"/>
                  <a:pt x="10" y="94"/>
                </a:cubicBezTo>
                <a:cubicBezTo>
                  <a:pt x="12" y="94"/>
                  <a:pt x="13" y="92"/>
                  <a:pt x="13" y="90"/>
                </a:cubicBezTo>
                <a:cubicBezTo>
                  <a:pt x="13" y="73"/>
                  <a:pt x="26" y="59"/>
                  <a:pt x="42" y="55"/>
                </a:cubicBezTo>
                <a:cubicBezTo>
                  <a:pt x="42" y="55"/>
                  <a:pt x="42" y="55"/>
                  <a:pt x="42" y="55"/>
                </a:cubicBezTo>
                <a:cubicBezTo>
                  <a:pt x="43" y="55"/>
                  <a:pt x="44" y="55"/>
                  <a:pt x="45" y="55"/>
                </a:cubicBezTo>
                <a:cubicBezTo>
                  <a:pt x="45" y="55"/>
                  <a:pt x="45" y="55"/>
                  <a:pt x="45" y="55"/>
                </a:cubicBezTo>
                <a:cubicBezTo>
                  <a:pt x="47" y="55"/>
                  <a:pt x="48" y="55"/>
                  <a:pt x="49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9" y="64"/>
                  <a:pt x="49" y="64"/>
                  <a:pt x="49" y="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cxnSp>
        <p:nvCxnSpPr>
          <p:cNvPr id="23" name="직선 연결선[R] 22"/>
          <p:cNvCxnSpPr/>
          <p:nvPr/>
        </p:nvCxnSpPr>
        <p:spPr>
          <a:xfrm flipH="1">
            <a:off x="4787914" y="4144693"/>
            <a:ext cx="150" cy="387347"/>
          </a:xfrm>
          <a:prstGeom prst="line">
            <a:avLst/>
          </a:prstGeom>
          <a:ln w="38100">
            <a:solidFill>
              <a:schemeClr val="accent1"/>
            </a:solidFill>
            <a:head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553430" y="3216814"/>
            <a:ext cx="1214471" cy="219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Pilot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 rot="16200000">
            <a:off x="3904323" y="3893668"/>
            <a:ext cx="1749116" cy="774154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1754796" y="2373271"/>
            <a:ext cx="549714" cy="422522"/>
            <a:chOff x="11571288" y="1119188"/>
            <a:chExt cx="646113" cy="533401"/>
          </a:xfrm>
        </p:grpSpPr>
        <p:sp>
          <p:nvSpPr>
            <p:cNvPr id="73" name="Oval 56"/>
            <p:cNvSpPr>
              <a:spLocks noChangeArrowheads="1"/>
            </p:cNvSpPr>
            <p:nvPr/>
          </p:nvSpPr>
          <p:spPr bwMode="auto">
            <a:xfrm>
              <a:off x="11807826" y="1212851"/>
              <a:ext cx="180975" cy="180975"/>
            </a:xfrm>
            <a:prstGeom prst="ellipse">
              <a:avLst/>
            </a:pr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Freeform 57"/>
            <p:cNvSpPr>
              <a:spLocks/>
            </p:cNvSpPr>
            <p:nvPr/>
          </p:nvSpPr>
          <p:spPr bwMode="auto">
            <a:xfrm>
              <a:off x="11649076" y="1119188"/>
              <a:ext cx="180975" cy="179388"/>
            </a:xfrm>
            <a:custGeom>
              <a:avLst/>
              <a:gdLst>
                <a:gd name="T0" fmla="*/ 24 w 48"/>
                <a:gd name="T1" fmla="*/ 48 h 48"/>
                <a:gd name="T2" fmla="*/ 37 w 48"/>
                <a:gd name="T3" fmla="*/ 45 h 48"/>
                <a:gd name="T4" fmla="*/ 48 w 48"/>
                <a:gd name="T5" fmla="*/ 26 h 48"/>
                <a:gd name="T6" fmla="*/ 48 w 48"/>
                <a:gd name="T7" fmla="*/ 24 h 48"/>
                <a:gd name="T8" fmla="*/ 24 w 48"/>
                <a:gd name="T9" fmla="*/ 0 h 48"/>
                <a:gd name="T10" fmla="*/ 0 w 48"/>
                <a:gd name="T11" fmla="*/ 24 h 48"/>
                <a:gd name="T12" fmla="*/ 24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24" y="48"/>
                  </a:moveTo>
                  <a:cubicBezTo>
                    <a:pt x="29" y="48"/>
                    <a:pt x="33" y="47"/>
                    <a:pt x="37" y="45"/>
                  </a:cubicBezTo>
                  <a:cubicBezTo>
                    <a:pt x="38" y="37"/>
                    <a:pt x="42" y="30"/>
                    <a:pt x="48" y="26"/>
                  </a:cubicBezTo>
                  <a:cubicBezTo>
                    <a:pt x="48" y="25"/>
                    <a:pt x="48" y="25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Freeform 58"/>
            <p:cNvSpPr>
              <a:spLocks/>
            </p:cNvSpPr>
            <p:nvPr/>
          </p:nvSpPr>
          <p:spPr bwMode="auto">
            <a:xfrm>
              <a:off x="11958638" y="1119188"/>
              <a:ext cx="179388" cy="179388"/>
            </a:xfrm>
            <a:custGeom>
              <a:avLst/>
              <a:gdLst>
                <a:gd name="T0" fmla="*/ 14 w 48"/>
                <a:gd name="T1" fmla="*/ 46 h 48"/>
                <a:gd name="T2" fmla="*/ 24 w 48"/>
                <a:gd name="T3" fmla="*/ 48 h 48"/>
                <a:gd name="T4" fmla="*/ 48 w 48"/>
                <a:gd name="T5" fmla="*/ 24 h 48"/>
                <a:gd name="T6" fmla="*/ 24 w 48"/>
                <a:gd name="T7" fmla="*/ 0 h 48"/>
                <a:gd name="T8" fmla="*/ 0 w 48"/>
                <a:gd name="T9" fmla="*/ 24 h 48"/>
                <a:gd name="T10" fmla="*/ 14 w 48"/>
                <a:gd name="T11" fmla="*/ 4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48">
                  <a:moveTo>
                    <a:pt x="14" y="46"/>
                  </a:moveTo>
                  <a:cubicBezTo>
                    <a:pt x="17" y="48"/>
                    <a:pt x="20" y="48"/>
                    <a:pt x="24" y="48"/>
                  </a:cubicBezTo>
                  <a:cubicBezTo>
                    <a:pt x="37" y="48"/>
                    <a:pt x="48" y="38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8" y="29"/>
                    <a:pt x="13" y="37"/>
                    <a:pt x="14" y="46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Freeform 59"/>
            <p:cNvSpPr>
              <a:spLocks/>
            </p:cNvSpPr>
            <p:nvPr/>
          </p:nvSpPr>
          <p:spPr bwMode="auto">
            <a:xfrm>
              <a:off x="11991976" y="1322388"/>
              <a:ext cx="225425" cy="236538"/>
            </a:xfrm>
            <a:custGeom>
              <a:avLst/>
              <a:gdLst>
                <a:gd name="T0" fmla="*/ 29 w 60"/>
                <a:gd name="T1" fmla="*/ 0 h 63"/>
                <a:gd name="T2" fmla="*/ 9 w 60"/>
                <a:gd name="T3" fmla="*/ 0 h 63"/>
                <a:gd name="T4" fmla="*/ 0 w 60"/>
                <a:gd name="T5" fmla="*/ 21 h 63"/>
                <a:gd name="T6" fmla="*/ 26 w 60"/>
                <a:gd name="T7" fmla="*/ 56 h 63"/>
                <a:gd name="T8" fmla="*/ 26 w 60"/>
                <a:gd name="T9" fmla="*/ 63 h 63"/>
                <a:gd name="T10" fmla="*/ 58 w 60"/>
                <a:gd name="T11" fmla="*/ 57 h 63"/>
                <a:gd name="T12" fmla="*/ 60 w 60"/>
                <a:gd name="T13" fmla="*/ 56 h 63"/>
                <a:gd name="T14" fmla="*/ 60 w 60"/>
                <a:gd name="T15" fmla="*/ 56 h 63"/>
                <a:gd name="T16" fmla="*/ 60 w 60"/>
                <a:gd name="T17" fmla="*/ 31 h 63"/>
                <a:gd name="T18" fmla="*/ 29 w 60"/>
                <a:gd name="T1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63">
                  <a:moveTo>
                    <a:pt x="2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8"/>
                    <a:pt x="5" y="16"/>
                    <a:pt x="0" y="21"/>
                  </a:cubicBezTo>
                  <a:cubicBezTo>
                    <a:pt x="15" y="25"/>
                    <a:pt x="26" y="39"/>
                    <a:pt x="26" y="56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46" y="63"/>
                    <a:pt x="58" y="57"/>
                    <a:pt x="58" y="57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4"/>
                    <a:pt x="46" y="0"/>
                    <a:pt x="29" y="0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Freeform 60"/>
            <p:cNvSpPr>
              <a:spLocks/>
            </p:cNvSpPr>
            <p:nvPr/>
          </p:nvSpPr>
          <p:spPr bwMode="auto">
            <a:xfrm>
              <a:off x="11744326" y="1416051"/>
              <a:ext cx="307975" cy="236538"/>
            </a:xfrm>
            <a:custGeom>
              <a:avLst/>
              <a:gdLst>
                <a:gd name="T0" fmla="*/ 51 w 82"/>
                <a:gd name="T1" fmla="*/ 0 h 63"/>
                <a:gd name="T2" fmla="*/ 31 w 82"/>
                <a:gd name="T3" fmla="*/ 0 h 63"/>
                <a:gd name="T4" fmla="*/ 0 w 82"/>
                <a:gd name="T5" fmla="*/ 31 h 63"/>
                <a:gd name="T6" fmla="*/ 0 w 82"/>
                <a:gd name="T7" fmla="*/ 56 h 63"/>
                <a:gd name="T8" fmla="*/ 0 w 82"/>
                <a:gd name="T9" fmla="*/ 56 h 63"/>
                <a:gd name="T10" fmla="*/ 2 w 82"/>
                <a:gd name="T11" fmla="*/ 57 h 63"/>
                <a:gd name="T12" fmla="*/ 44 w 82"/>
                <a:gd name="T13" fmla="*/ 63 h 63"/>
                <a:gd name="T14" fmla="*/ 81 w 82"/>
                <a:gd name="T15" fmla="*/ 57 h 63"/>
                <a:gd name="T16" fmla="*/ 82 w 82"/>
                <a:gd name="T17" fmla="*/ 56 h 63"/>
                <a:gd name="T18" fmla="*/ 82 w 82"/>
                <a:gd name="T19" fmla="*/ 56 h 63"/>
                <a:gd name="T20" fmla="*/ 82 w 82"/>
                <a:gd name="T21" fmla="*/ 31 h 63"/>
                <a:gd name="T22" fmla="*/ 51 w 82"/>
                <a:gd name="T2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2" h="63">
                  <a:moveTo>
                    <a:pt x="51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" y="57"/>
                    <a:pt x="2" y="57"/>
                    <a:pt x="2" y="57"/>
                  </a:cubicBezTo>
                  <a:cubicBezTo>
                    <a:pt x="18" y="62"/>
                    <a:pt x="32" y="63"/>
                    <a:pt x="44" y="63"/>
                  </a:cubicBezTo>
                  <a:cubicBezTo>
                    <a:pt x="67" y="63"/>
                    <a:pt x="80" y="57"/>
                    <a:pt x="81" y="57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14"/>
                    <a:pt x="68" y="0"/>
                    <a:pt x="51" y="0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Freeform 61"/>
            <p:cNvSpPr>
              <a:spLocks/>
            </p:cNvSpPr>
            <p:nvPr/>
          </p:nvSpPr>
          <p:spPr bwMode="auto">
            <a:xfrm>
              <a:off x="11571288" y="1322388"/>
              <a:ext cx="236538" cy="236538"/>
            </a:xfrm>
            <a:custGeom>
              <a:avLst/>
              <a:gdLst>
                <a:gd name="T0" fmla="*/ 63 w 63"/>
                <a:gd name="T1" fmla="*/ 21 h 63"/>
                <a:gd name="T2" fmla="*/ 54 w 63"/>
                <a:gd name="T3" fmla="*/ 0 h 63"/>
                <a:gd name="T4" fmla="*/ 51 w 63"/>
                <a:gd name="T5" fmla="*/ 0 h 63"/>
                <a:gd name="T6" fmla="*/ 31 w 63"/>
                <a:gd name="T7" fmla="*/ 0 h 63"/>
                <a:gd name="T8" fmla="*/ 0 w 63"/>
                <a:gd name="T9" fmla="*/ 31 h 63"/>
                <a:gd name="T10" fmla="*/ 0 w 63"/>
                <a:gd name="T11" fmla="*/ 56 h 63"/>
                <a:gd name="T12" fmla="*/ 0 w 63"/>
                <a:gd name="T13" fmla="*/ 56 h 63"/>
                <a:gd name="T14" fmla="*/ 2 w 63"/>
                <a:gd name="T15" fmla="*/ 57 h 63"/>
                <a:gd name="T16" fmla="*/ 37 w 63"/>
                <a:gd name="T17" fmla="*/ 63 h 63"/>
                <a:gd name="T18" fmla="*/ 37 w 63"/>
                <a:gd name="T19" fmla="*/ 56 h 63"/>
                <a:gd name="T20" fmla="*/ 63 w 63"/>
                <a:gd name="T21" fmla="*/ 2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63">
                  <a:moveTo>
                    <a:pt x="63" y="21"/>
                  </a:moveTo>
                  <a:cubicBezTo>
                    <a:pt x="57" y="16"/>
                    <a:pt x="54" y="8"/>
                    <a:pt x="54" y="0"/>
                  </a:cubicBezTo>
                  <a:cubicBezTo>
                    <a:pt x="53" y="0"/>
                    <a:pt x="52" y="0"/>
                    <a:pt x="5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" y="57"/>
                    <a:pt x="2" y="57"/>
                    <a:pt x="2" y="57"/>
                  </a:cubicBezTo>
                  <a:cubicBezTo>
                    <a:pt x="15" y="61"/>
                    <a:pt x="26" y="63"/>
                    <a:pt x="37" y="63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39"/>
                    <a:pt x="48" y="25"/>
                    <a:pt x="63" y="21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7" name="모서리가 둥근 직사각형 26"/>
          <p:cNvSpPr/>
          <p:nvPr/>
        </p:nvSpPr>
        <p:spPr>
          <a:xfrm>
            <a:off x="1523790" y="3217567"/>
            <a:ext cx="1507322" cy="864792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673329" y="3441347"/>
            <a:ext cx="822051" cy="223707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731152" y="3440586"/>
            <a:ext cx="1214471" cy="219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Rule API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cxnSp>
        <p:nvCxnSpPr>
          <p:cNvPr id="30" name="직선 연결선[R] 29"/>
          <p:cNvCxnSpPr/>
          <p:nvPr/>
        </p:nvCxnSpPr>
        <p:spPr>
          <a:xfrm flipV="1">
            <a:off x="2040553" y="2777242"/>
            <a:ext cx="949" cy="662691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모서리가 둥근 직사각형 30"/>
          <p:cNvSpPr/>
          <p:nvPr/>
        </p:nvSpPr>
        <p:spPr>
          <a:xfrm>
            <a:off x="2131951" y="3761853"/>
            <a:ext cx="822051" cy="223707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076287" y="3750510"/>
            <a:ext cx="1214471" cy="219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Envoy API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048281" y="2757936"/>
            <a:ext cx="264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r</a:t>
            </a:r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ecommendation-service</a:t>
            </a:r>
          </a:p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Weight based routing rule</a:t>
            </a:r>
            <a:r>
              <a:rPr kumimoji="1" lang="ko-KR" altLang="en-US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 작성</a:t>
            </a:r>
            <a:endParaRPr kumimoji="1" lang="ko-KR" altLang="en-US" sz="1200" i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982735" y="5301164"/>
            <a:ext cx="23243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smtClean="0">
                <a:latin typeface="Noto Sans" charset="0"/>
                <a:ea typeface="Noto Sans" charset="0"/>
                <a:cs typeface="Noto Sans" charset="0"/>
              </a:rPr>
              <a:t>Service (</a:t>
            </a:r>
            <a:r>
              <a:rPr kumimoji="1" lang="en-US" altLang="ko-KR" sz="1400" b="1" dirty="0" err="1" smtClean="0">
                <a:latin typeface="Noto Sans" charset="0"/>
                <a:ea typeface="Noto Sans" charset="0"/>
                <a:cs typeface="Noto Sans" charset="0"/>
              </a:rPr>
              <a:t>bff</a:t>
            </a:r>
            <a:r>
              <a:rPr kumimoji="1" lang="en-US" altLang="ko-KR" sz="1400" b="1" dirty="0" smtClean="0">
                <a:latin typeface="Noto Sans" charset="0"/>
                <a:ea typeface="Noto Sans" charset="0"/>
                <a:cs typeface="Noto Sans" charset="0"/>
              </a:rPr>
              <a:t>-service)</a:t>
            </a:r>
            <a:endParaRPr kumimoji="1" lang="ko-KR" altLang="en-US" sz="14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286935" y="5889915"/>
            <a:ext cx="3837760" cy="24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smtClean="0">
                <a:latin typeface="Noto Sans" charset="0"/>
                <a:ea typeface="Noto Sans" charset="0"/>
                <a:cs typeface="Noto Sans" charset="0"/>
              </a:rPr>
              <a:t>Service (recommendation-service)</a:t>
            </a:r>
            <a:endParaRPr kumimoji="1" lang="ko-KR" altLang="en-US" sz="14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935547" y="4247100"/>
            <a:ext cx="3371511" cy="414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  <a:hlinkClick r:id="rId3"/>
              </a:rPr>
              <a:t>http://recommendation-service:8080</a:t>
            </a:r>
            <a:endParaRPr kumimoji="1" lang="en-US" altLang="ko-KR" sz="1400" i="1" dirty="0" smtClean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  <a:p>
            <a:pPr algn="ctr"/>
            <a:r>
              <a:rPr kumimoji="1" lang="ko-KR" altLang="en-US" sz="14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 </a:t>
            </a:r>
            <a:endParaRPr kumimoji="1" lang="en-US" altLang="ko-KR" sz="1400" i="1" dirty="0" smtClean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 rot="16200000">
            <a:off x="7068671" y="2591536"/>
            <a:ext cx="3426861" cy="2990333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8" name="Oval 6"/>
          <p:cNvSpPr>
            <a:spLocks noChangeArrowheads="1"/>
          </p:cNvSpPr>
          <p:nvPr/>
        </p:nvSpPr>
        <p:spPr bwMode="auto">
          <a:xfrm>
            <a:off x="7557351" y="3397768"/>
            <a:ext cx="535536" cy="565069"/>
          </a:xfrm>
          <a:prstGeom prst="ellipse">
            <a:avLst/>
          </a:prstGeom>
          <a:solidFill>
            <a:srgbClr val="6D6E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7743252" y="3571405"/>
            <a:ext cx="187551" cy="230323"/>
            <a:chOff x="11277600" y="2381251"/>
            <a:chExt cx="527051" cy="612775"/>
          </a:xfrm>
        </p:grpSpPr>
        <p:sp>
          <p:nvSpPr>
            <p:cNvPr id="70" name="Freeform 64"/>
            <p:cNvSpPr>
              <a:spLocks/>
            </p:cNvSpPr>
            <p:nvPr/>
          </p:nvSpPr>
          <p:spPr bwMode="auto">
            <a:xfrm>
              <a:off x="11296650" y="2381251"/>
              <a:ext cx="493713" cy="282575"/>
            </a:xfrm>
            <a:custGeom>
              <a:avLst/>
              <a:gdLst>
                <a:gd name="T0" fmla="*/ 66 w 131"/>
                <a:gd name="T1" fmla="*/ 0 h 75"/>
                <a:gd name="T2" fmla="*/ 65 w 131"/>
                <a:gd name="T3" fmla="*/ 0 h 75"/>
                <a:gd name="T4" fmla="*/ 65 w 131"/>
                <a:gd name="T5" fmla="*/ 0 h 75"/>
                <a:gd name="T6" fmla="*/ 0 w 131"/>
                <a:gd name="T7" fmla="*/ 38 h 75"/>
                <a:gd name="T8" fmla="*/ 1 w 131"/>
                <a:gd name="T9" fmla="*/ 39 h 75"/>
                <a:gd name="T10" fmla="*/ 65 w 131"/>
                <a:gd name="T11" fmla="*/ 75 h 75"/>
                <a:gd name="T12" fmla="*/ 131 w 131"/>
                <a:gd name="T13" fmla="*/ 39 h 75"/>
                <a:gd name="T14" fmla="*/ 66 w 131"/>
                <a:gd name="T1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" h="75">
                  <a:moveTo>
                    <a:pt x="66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8"/>
                    <a:pt x="1" y="38"/>
                    <a:pt x="1" y="39"/>
                  </a:cubicBezTo>
                  <a:cubicBezTo>
                    <a:pt x="65" y="75"/>
                    <a:pt x="65" y="75"/>
                    <a:pt x="65" y="75"/>
                  </a:cubicBezTo>
                  <a:cubicBezTo>
                    <a:pt x="131" y="39"/>
                    <a:pt x="131" y="39"/>
                    <a:pt x="131" y="39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71" name="Freeform 65"/>
            <p:cNvSpPr>
              <a:spLocks/>
            </p:cNvSpPr>
            <p:nvPr/>
          </p:nvSpPr>
          <p:spPr bwMode="auto">
            <a:xfrm>
              <a:off x="11277600" y="2578101"/>
              <a:ext cx="238125" cy="415925"/>
            </a:xfrm>
            <a:custGeom>
              <a:avLst/>
              <a:gdLst>
                <a:gd name="T0" fmla="*/ 0 w 63"/>
                <a:gd name="T1" fmla="*/ 72 h 111"/>
                <a:gd name="T2" fmla="*/ 1 w 63"/>
                <a:gd name="T3" fmla="*/ 74 h 111"/>
                <a:gd name="T4" fmla="*/ 63 w 63"/>
                <a:gd name="T5" fmla="*/ 111 h 111"/>
                <a:gd name="T6" fmla="*/ 63 w 63"/>
                <a:gd name="T7" fmla="*/ 35 h 111"/>
                <a:gd name="T8" fmla="*/ 0 w 63"/>
                <a:gd name="T9" fmla="*/ 0 h 111"/>
                <a:gd name="T10" fmla="*/ 0 w 63"/>
                <a:gd name="T11" fmla="*/ 7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1">
                  <a:moveTo>
                    <a:pt x="0" y="72"/>
                  </a:moveTo>
                  <a:cubicBezTo>
                    <a:pt x="0" y="73"/>
                    <a:pt x="1" y="73"/>
                    <a:pt x="1" y="74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72" name="Freeform 66"/>
            <p:cNvSpPr>
              <a:spLocks/>
            </p:cNvSpPr>
            <p:nvPr/>
          </p:nvSpPr>
          <p:spPr bwMode="auto">
            <a:xfrm>
              <a:off x="11568113" y="2581276"/>
              <a:ext cx="236538" cy="412750"/>
            </a:xfrm>
            <a:custGeom>
              <a:avLst/>
              <a:gdLst>
                <a:gd name="T0" fmla="*/ 0 w 63"/>
                <a:gd name="T1" fmla="*/ 110 h 110"/>
                <a:gd name="T2" fmla="*/ 63 w 63"/>
                <a:gd name="T3" fmla="*/ 73 h 110"/>
                <a:gd name="T4" fmla="*/ 63 w 63"/>
                <a:gd name="T5" fmla="*/ 71 h 110"/>
                <a:gd name="T6" fmla="*/ 63 w 63"/>
                <a:gd name="T7" fmla="*/ 0 h 110"/>
                <a:gd name="T8" fmla="*/ 0 w 63"/>
                <a:gd name="T9" fmla="*/ 35 h 110"/>
                <a:gd name="T10" fmla="*/ 0 w 63"/>
                <a:gd name="T11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0">
                  <a:moveTo>
                    <a:pt x="0" y="110"/>
                  </a:moveTo>
                  <a:cubicBezTo>
                    <a:pt x="63" y="73"/>
                    <a:pt x="63" y="73"/>
                    <a:pt x="63" y="73"/>
                  </a:cubicBezTo>
                  <a:cubicBezTo>
                    <a:pt x="63" y="72"/>
                    <a:pt x="63" y="72"/>
                    <a:pt x="63" y="71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35"/>
                    <a:pt x="0" y="35"/>
                    <a:pt x="0" y="35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</p:grpSp>
      <p:sp>
        <p:nvSpPr>
          <p:cNvPr id="40" name="Freeform 95"/>
          <p:cNvSpPr>
            <a:spLocks/>
          </p:cNvSpPr>
          <p:nvPr/>
        </p:nvSpPr>
        <p:spPr bwMode="auto">
          <a:xfrm>
            <a:off x="7548752" y="2537469"/>
            <a:ext cx="553669" cy="735717"/>
          </a:xfrm>
          <a:custGeom>
            <a:avLst/>
            <a:gdLst>
              <a:gd name="T0" fmla="*/ 0 w 342"/>
              <a:gd name="T1" fmla="*/ 218 h 430"/>
              <a:gd name="T2" fmla="*/ 272 w 342"/>
              <a:gd name="T3" fmla="*/ 331 h 430"/>
              <a:gd name="T4" fmla="*/ 342 w 342"/>
              <a:gd name="T5" fmla="*/ 218 h 430"/>
              <a:gd name="T6" fmla="*/ 284 w 342"/>
              <a:gd name="T7" fmla="*/ 118 h 430"/>
              <a:gd name="T8" fmla="*/ 0 w 342"/>
              <a:gd name="T9" fmla="*/ 218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2" h="430">
                <a:moveTo>
                  <a:pt x="0" y="218"/>
                </a:moveTo>
                <a:cubicBezTo>
                  <a:pt x="0" y="361"/>
                  <a:pt x="172" y="430"/>
                  <a:pt x="272" y="331"/>
                </a:cubicBezTo>
                <a:cubicBezTo>
                  <a:pt x="300" y="302"/>
                  <a:pt x="321" y="253"/>
                  <a:pt x="342" y="218"/>
                </a:cubicBezTo>
                <a:cubicBezTo>
                  <a:pt x="321" y="183"/>
                  <a:pt x="306" y="147"/>
                  <a:pt x="284" y="118"/>
                </a:cubicBezTo>
                <a:cubicBezTo>
                  <a:pt x="192" y="0"/>
                  <a:pt x="0" y="65"/>
                  <a:pt x="0" y="218"/>
                </a:cubicBezTo>
                <a:close/>
              </a:path>
            </a:pathLst>
          </a:custGeom>
          <a:solidFill>
            <a:srgbClr val="D971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41" name="Freeform 138"/>
          <p:cNvSpPr>
            <a:spLocks/>
          </p:cNvSpPr>
          <p:nvPr/>
        </p:nvSpPr>
        <p:spPr bwMode="auto">
          <a:xfrm>
            <a:off x="7730484" y="2819499"/>
            <a:ext cx="298709" cy="150176"/>
          </a:xfrm>
          <a:custGeom>
            <a:avLst/>
            <a:gdLst>
              <a:gd name="T0" fmla="*/ 167 w 184"/>
              <a:gd name="T1" fmla="*/ 55 h 88"/>
              <a:gd name="T2" fmla="*/ 184 w 184"/>
              <a:gd name="T3" fmla="*/ 45 h 88"/>
              <a:gd name="T4" fmla="*/ 184 w 184"/>
              <a:gd name="T5" fmla="*/ 44 h 88"/>
              <a:gd name="T6" fmla="*/ 167 w 184"/>
              <a:gd name="T7" fmla="*/ 34 h 88"/>
              <a:gd name="T8" fmla="*/ 166 w 184"/>
              <a:gd name="T9" fmla="*/ 41 h 88"/>
              <a:gd name="T10" fmla="*/ 135 w 184"/>
              <a:gd name="T11" fmla="*/ 34 h 88"/>
              <a:gd name="T12" fmla="*/ 167 w 184"/>
              <a:gd name="T13" fmla="*/ 13 h 88"/>
              <a:gd name="T14" fmla="*/ 172 w 184"/>
              <a:gd name="T15" fmla="*/ 19 h 88"/>
              <a:gd name="T16" fmla="*/ 182 w 184"/>
              <a:gd name="T17" fmla="*/ 2 h 88"/>
              <a:gd name="T18" fmla="*/ 181 w 184"/>
              <a:gd name="T19" fmla="*/ 0 h 88"/>
              <a:gd name="T20" fmla="*/ 168 w 184"/>
              <a:gd name="T21" fmla="*/ 0 h 88"/>
              <a:gd name="T22" fmla="*/ 161 w 184"/>
              <a:gd name="T23" fmla="*/ 2 h 88"/>
              <a:gd name="T24" fmla="*/ 164 w 184"/>
              <a:gd name="T25" fmla="*/ 7 h 88"/>
              <a:gd name="T26" fmla="*/ 135 w 184"/>
              <a:gd name="T27" fmla="*/ 26 h 88"/>
              <a:gd name="T28" fmla="*/ 118 w 184"/>
              <a:gd name="T29" fmla="*/ 8 h 88"/>
              <a:gd name="T30" fmla="*/ 0 w 184"/>
              <a:gd name="T31" fmla="*/ 24 h 88"/>
              <a:gd name="T32" fmla="*/ 9 w 184"/>
              <a:gd name="T33" fmla="*/ 30 h 88"/>
              <a:gd name="T34" fmla="*/ 18 w 184"/>
              <a:gd name="T35" fmla="*/ 17 h 88"/>
              <a:gd name="T36" fmla="*/ 126 w 184"/>
              <a:gd name="T37" fmla="*/ 25 h 88"/>
              <a:gd name="T38" fmla="*/ 126 w 184"/>
              <a:gd name="T39" fmla="*/ 40 h 88"/>
              <a:gd name="T40" fmla="*/ 126 w 184"/>
              <a:gd name="T41" fmla="*/ 48 h 88"/>
              <a:gd name="T42" fmla="*/ 126 w 184"/>
              <a:gd name="T43" fmla="*/ 57 h 88"/>
              <a:gd name="T44" fmla="*/ 118 w 184"/>
              <a:gd name="T45" fmla="*/ 79 h 88"/>
              <a:gd name="T46" fmla="*/ 9 w 184"/>
              <a:gd name="T47" fmla="*/ 70 h 88"/>
              <a:gd name="T48" fmla="*/ 5 w 184"/>
              <a:gd name="T49" fmla="*/ 63 h 88"/>
              <a:gd name="T50" fmla="*/ 0 w 184"/>
              <a:gd name="T51" fmla="*/ 70 h 88"/>
              <a:gd name="T52" fmla="*/ 118 w 184"/>
              <a:gd name="T53" fmla="*/ 88 h 88"/>
              <a:gd name="T54" fmla="*/ 135 w 184"/>
              <a:gd name="T55" fmla="*/ 63 h 88"/>
              <a:gd name="T56" fmla="*/ 159 w 184"/>
              <a:gd name="T57" fmla="*/ 84 h 88"/>
              <a:gd name="T58" fmla="*/ 160 w 184"/>
              <a:gd name="T59" fmla="*/ 86 h 88"/>
              <a:gd name="T60" fmla="*/ 180 w 184"/>
              <a:gd name="T61" fmla="*/ 85 h 88"/>
              <a:gd name="T62" fmla="*/ 171 w 184"/>
              <a:gd name="T63" fmla="*/ 68 h 88"/>
              <a:gd name="T64" fmla="*/ 169 w 184"/>
              <a:gd name="T65" fmla="*/ 68 h 88"/>
              <a:gd name="T66" fmla="*/ 165 w 184"/>
              <a:gd name="T67" fmla="*/ 74 h 88"/>
              <a:gd name="T68" fmla="*/ 135 w 184"/>
              <a:gd name="T69" fmla="*/ 48 h 88"/>
              <a:gd name="T70" fmla="*/ 166 w 184"/>
              <a:gd name="T71" fmla="*/ 4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4" h="88">
                <a:moveTo>
                  <a:pt x="166" y="55"/>
                </a:moveTo>
                <a:cubicBezTo>
                  <a:pt x="166" y="55"/>
                  <a:pt x="166" y="55"/>
                  <a:pt x="167" y="55"/>
                </a:cubicBezTo>
                <a:cubicBezTo>
                  <a:pt x="167" y="56"/>
                  <a:pt x="168" y="55"/>
                  <a:pt x="168" y="5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168" y="35"/>
                  <a:pt x="168" y="35"/>
                  <a:pt x="168" y="35"/>
                </a:cubicBezTo>
                <a:cubicBezTo>
                  <a:pt x="168" y="34"/>
                  <a:pt x="167" y="34"/>
                  <a:pt x="167" y="34"/>
                </a:cubicBezTo>
                <a:cubicBezTo>
                  <a:pt x="166" y="35"/>
                  <a:pt x="166" y="35"/>
                  <a:pt x="166" y="35"/>
                </a:cubicBezTo>
                <a:cubicBezTo>
                  <a:pt x="166" y="41"/>
                  <a:pt x="166" y="41"/>
                  <a:pt x="166" y="41"/>
                </a:cubicBezTo>
                <a:cubicBezTo>
                  <a:pt x="135" y="41"/>
                  <a:pt x="135" y="41"/>
                  <a:pt x="135" y="41"/>
                </a:cubicBezTo>
                <a:cubicBezTo>
                  <a:pt x="135" y="34"/>
                  <a:pt x="135" y="34"/>
                  <a:pt x="135" y="34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72" y="18"/>
                  <a:pt x="172" y="18"/>
                  <a:pt x="172" y="18"/>
                </a:cubicBezTo>
                <a:cubicBezTo>
                  <a:pt x="172" y="19"/>
                  <a:pt x="172" y="19"/>
                  <a:pt x="172" y="19"/>
                </a:cubicBezTo>
                <a:cubicBezTo>
                  <a:pt x="173" y="18"/>
                  <a:pt x="173" y="18"/>
                  <a:pt x="173" y="18"/>
                </a:cubicBezTo>
                <a:cubicBezTo>
                  <a:pt x="182" y="2"/>
                  <a:pt x="182" y="2"/>
                  <a:pt x="182" y="2"/>
                </a:cubicBezTo>
                <a:cubicBezTo>
                  <a:pt x="182" y="1"/>
                  <a:pt x="182" y="1"/>
                  <a:pt x="182" y="0"/>
                </a:cubicBezTo>
                <a:cubicBezTo>
                  <a:pt x="181" y="0"/>
                  <a:pt x="181" y="0"/>
                  <a:pt x="181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68" y="0"/>
                  <a:pt x="168" y="0"/>
                  <a:pt x="168" y="0"/>
                </a:cubicBezTo>
                <a:cubicBezTo>
                  <a:pt x="161" y="1"/>
                  <a:pt x="161" y="1"/>
                  <a:pt x="161" y="1"/>
                </a:cubicBezTo>
                <a:cubicBezTo>
                  <a:pt x="161" y="1"/>
                  <a:pt x="161" y="1"/>
                  <a:pt x="161" y="2"/>
                </a:cubicBezTo>
                <a:cubicBezTo>
                  <a:pt x="160" y="2"/>
                  <a:pt x="161" y="3"/>
                  <a:pt x="161" y="3"/>
                </a:cubicBezTo>
                <a:cubicBezTo>
                  <a:pt x="164" y="7"/>
                  <a:pt x="164" y="7"/>
                  <a:pt x="164" y="7"/>
                </a:cubicBezTo>
                <a:cubicBezTo>
                  <a:pt x="164" y="7"/>
                  <a:pt x="164" y="7"/>
                  <a:pt x="164" y="7"/>
                </a:cubicBezTo>
                <a:cubicBezTo>
                  <a:pt x="135" y="26"/>
                  <a:pt x="135" y="26"/>
                  <a:pt x="135" y="26"/>
                </a:cubicBezTo>
                <a:cubicBezTo>
                  <a:pt x="135" y="25"/>
                  <a:pt x="135" y="25"/>
                  <a:pt x="135" y="25"/>
                </a:cubicBezTo>
                <a:cubicBezTo>
                  <a:pt x="135" y="16"/>
                  <a:pt x="127" y="8"/>
                  <a:pt x="118" y="8"/>
                </a:cubicBezTo>
                <a:cubicBezTo>
                  <a:pt x="18" y="8"/>
                  <a:pt x="18" y="8"/>
                  <a:pt x="18" y="8"/>
                </a:cubicBezTo>
                <a:cubicBezTo>
                  <a:pt x="9" y="8"/>
                  <a:pt x="1" y="15"/>
                  <a:pt x="0" y="24"/>
                </a:cubicBezTo>
                <a:cubicBezTo>
                  <a:pt x="5" y="27"/>
                  <a:pt x="5" y="27"/>
                  <a:pt x="5" y="27"/>
                </a:cubicBezTo>
                <a:cubicBezTo>
                  <a:pt x="9" y="30"/>
                  <a:pt x="9" y="30"/>
                  <a:pt x="9" y="30"/>
                </a:cubicBezTo>
                <a:cubicBezTo>
                  <a:pt x="9" y="25"/>
                  <a:pt x="9" y="25"/>
                  <a:pt x="9" y="25"/>
                </a:cubicBezTo>
                <a:cubicBezTo>
                  <a:pt x="9" y="21"/>
                  <a:pt x="13" y="17"/>
                  <a:pt x="18" y="17"/>
                </a:cubicBezTo>
                <a:cubicBezTo>
                  <a:pt x="118" y="17"/>
                  <a:pt x="118" y="17"/>
                  <a:pt x="118" y="17"/>
                </a:cubicBezTo>
                <a:cubicBezTo>
                  <a:pt x="122" y="17"/>
                  <a:pt x="126" y="21"/>
                  <a:pt x="126" y="25"/>
                </a:cubicBezTo>
                <a:cubicBezTo>
                  <a:pt x="126" y="32"/>
                  <a:pt x="126" y="32"/>
                  <a:pt x="126" y="32"/>
                </a:cubicBezTo>
                <a:cubicBezTo>
                  <a:pt x="126" y="40"/>
                  <a:pt x="126" y="40"/>
                  <a:pt x="126" y="40"/>
                </a:cubicBezTo>
                <a:cubicBezTo>
                  <a:pt x="126" y="41"/>
                  <a:pt x="126" y="41"/>
                  <a:pt x="126" y="41"/>
                </a:cubicBezTo>
                <a:cubicBezTo>
                  <a:pt x="126" y="48"/>
                  <a:pt x="126" y="48"/>
                  <a:pt x="126" y="48"/>
                </a:cubicBezTo>
                <a:cubicBezTo>
                  <a:pt x="126" y="49"/>
                  <a:pt x="126" y="49"/>
                  <a:pt x="126" y="49"/>
                </a:cubicBezTo>
                <a:cubicBezTo>
                  <a:pt x="126" y="57"/>
                  <a:pt x="126" y="57"/>
                  <a:pt x="126" y="57"/>
                </a:cubicBezTo>
                <a:cubicBezTo>
                  <a:pt x="126" y="70"/>
                  <a:pt x="126" y="70"/>
                  <a:pt x="126" y="70"/>
                </a:cubicBezTo>
                <a:cubicBezTo>
                  <a:pt x="126" y="75"/>
                  <a:pt x="122" y="79"/>
                  <a:pt x="118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13" y="79"/>
                  <a:pt x="9" y="75"/>
                  <a:pt x="9" y="70"/>
                </a:cubicBezTo>
                <a:cubicBezTo>
                  <a:pt x="9" y="60"/>
                  <a:pt x="9" y="60"/>
                  <a:pt x="9" y="60"/>
                </a:cubicBezTo>
                <a:cubicBezTo>
                  <a:pt x="5" y="63"/>
                  <a:pt x="5" y="63"/>
                  <a:pt x="5" y="63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80"/>
                  <a:pt x="8" y="88"/>
                  <a:pt x="18" y="88"/>
                </a:cubicBezTo>
                <a:cubicBezTo>
                  <a:pt x="118" y="88"/>
                  <a:pt x="118" y="88"/>
                  <a:pt x="118" y="88"/>
                </a:cubicBezTo>
                <a:cubicBezTo>
                  <a:pt x="127" y="88"/>
                  <a:pt x="135" y="80"/>
                  <a:pt x="135" y="70"/>
                </a:cubicBezTo>
                <a:cubicBezTo>
                  <a:pt x="135" y="63"/>
                  <a:pt x="135" y="63"/>
                  <a:pt x="135" y="63"/>
                </a:cubicBezTo>
                <a:cubicBezTo>
                  <a:pt x="161" y="80"/>
                  <a:pt x="161" y="80"/>
                  <a:pt x="161" y="80"/>
                </a:cubicBezTo>
                <a:cubicBezTo>
                  <a:pt x="159" y="84"/>
                  <a:pt x="159" y="84"/>
                  <a:pt x="159" y="84"/>
                </a:cubicBezTo>
                <a:cubicBezTo>
                  <a:pt x="159" y="86"/>
                  <a:pt x="159" y="86"/>
                  <a:pt x="159" y="86"/>
                </a:cubicBezTo>
                <a:cubicBezTo>
                  <a:pt x="159" y="86"/>
                  <a:pt x="160" y="86"/>
                  <a:pt x="160" y="86"/>
                </a:cubicBezTo>
                <a:cubicBezTo>
                  <a:pt x="179" y="86"/>
                  <a:pt x="179" y="86"/>
                  <a:pt x="179" y="86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71" y="68"/>
                  <a:pt x="171" y="68"/>
                  <a:pt x="171" y="68"/>
                </a:cubicBezTo>
                <a:cubicBezTo>
                  <a:pt x="171" y="68"/>
                  <a:pt x="170" y="68"/>
                  <a:pt x="170" y="67"/>
                </a:cubicBezTo>
                <a:cubicBezTo>
                  <a:pt x="169" y="67"/>
                  <a:pt x="169" y="67"/>
                  <a:pt x="169" y="68"/>
                </a:cubicBezTo>
                <a:cubicBezTo>
                  <a:pt x="165" y="73"/>
                  <a:pt x="165" y="73"/>
                  <a:pt x="165" y="73"/>
                </a:cubicBezTo>
                <a:cubicBezTo>
                  <a:pt x="165" y="74"/>
                  <a:pt x="165" y="74"/>
                  <a:pt x="165" y="74"/>
                </a:cubicBezTo>
                <a:cubicBezTo>
                  <a:pt x="135" y="55"/>
                  <a:pt x="135" y="55"/>
                  <a:pt x="135" y="55"/>
                </a:cubicBezTo>
                <a:cubicBezTo>
                  <a:pt x="135" y="48"/>
                  <a:pt x="135" y="48"/>
                  <a:pt x="135" y="48"/>
                </a:cubicBezTo>
                <a:cubicBezTo>
                  <a:pt x="166" y="48"/>
                  <a:pt x="166" y="48"/>
                  <a:pt x="166" y="48"/>
                </a:cubicBezTo>
                <a:cubicBezTo>
                  <a:pt x="166" y="48"/>
                  <a:pt x="166" y="48"/>
                  <a:pt x="166" y="48"/>
                </a:cubicBezTo>
                <a:lnTo>
                  <a:pt x="166" y="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42" name="Freeform 139"/>
          <p:cNvSpPr>
            <a:spLocks/>
          </p:cNvSpPr>
          <p:nvPr/>
        </p:nvSpPr>
        <p:spPr bwMode="auto">
          <a:xfrm>
            <a:off x="7658452" y="2813724"/>
            <a:ext cx="123038" cy="161006"/>
          </a:xfrm>
          <a:custGeom>
            <a:avLst/>
            <a:gdLst>
              <a:gd name="T0" fmla="*/ 49 w 76"/>
              <a:gd name="T1" fmla="*/ 64 h 94"/>
              <a:gd name="T2" fmla="*/ 49 w 76"/>
              <a:gd name="T3" fmla="*/ 66 h 94"/>
              <a:gd name="T4" fmla="*/ 56 w 76"/>
              <a:gd name="T5" fmla="*/ 61 h 94"/>
              <a:gd name="T6" fmla="*/ 61 w 76"/>
              <a:gd name="T7" fmla="*/ 58 h 94"/>
              <a:gd name="T8" fmla="*/ 65 w 76"/>
              <a:gd name="T9" fmla="*/ 55 h 94"/>
              <a:gd name="T10" fmla="*/ 76 w 76"/>
              <a:gd name="T11" fmla="*/ 48 h 94"/>
              <a:gd name="T12" fmla="*/ 65 w 76"/>
              <a:gd name="T13" fmla="*/ 40 h 94"/>
              <a:gd name="T14" fmla="*/ 61 w 76"/>
              <a:gd name="T15" fmla="*/ 38 h 94"/>
              <a:gd name="T16" fmla="*/ 56 w 76"/>
              <a:gd name="T17" fmla="*/ 35 h 94"/>
              <a:gd name="T18" fmla="*/ 49 w 76"/>
              <a:gd name="T19" fmla="*/ 30 h 94"/>
              <a:gd name="T20" fmla="*/ 49 w 76"/>
              <a:gd name="T21" fmla="*/ 37 h 94"/>
              <a:gd name="T22" fmla="*/ 49 w 76"/>
              <a:gd name="T23" fmla="*/ 38 h 94"/>
              <a:gd name="T24" fmla="*/ 49 w 76"/>
              <a:gd name="T25" fmla="*/ 39 h 94"/>
              <a:gd name="T26" fmla="*/ 49 w 76"/>
              <a:gd name="T27" fmla="*/ 39 h 94"/>
              <a:gd name="T28" fmla="*/ 45 w 76"/>
              <a:gd name="T29" fmla="*/ 39 h 94"/>
              <a:gd name="T30" fmla="*/ 45 w 76"/>
              <a:gd name="T31" fmla="*/ 39 h 94"/>
              <a:gd name="T32" fmla="*/ 42 w 76"/>
              <a:gd name="T33" fmla="*/ 39 h 94"/>
              <a:gd name="T34" fmla="*/ 42 w 76"/>
              <a:gd name="T35" fmla="*/ 39 h 94"/>
              <a:gd name="T36" fmla="*/ 13 w 76"/>
              <a:gd name="T37" fmla="*/ 4 h 94"/>
              <a:gd name="T38" fmla="*/ 10 w 76"/>
              <a:gd name="T39" fmla="*/ 0 h 94"/>
              <a:gd name="T40" fmla="*/ 7 w 76"/>
              <a:gd name="T41" fmla="*/ 4 h 94"/>
              <a:gd name="T42" fmla="*/ 19 w 76"/>
              <a:gd name="T43" fmla="*/ 34 h 94"/>
              <a:gd name="T44" fmla="*/ 39 w 76"/>
              <a:gd name="T45" fmla="*/ 45 h 94"/>
              <a:gd name="T46" fmla="*/ 4 w 76"/>
              <a:gd name="T47" fmla="*/ 45 h 94"/>
              <a:gd name="T48" fmla="*/ 0 w 76"/>
              <a:gd name="T49" fmla="*/ 48 h 94"/>
              <a:gd name="T50" fmla="*/ 4 w 76"/>
              <a:gd name="T51" fmla="*/ 51 h 94"/>
              <a:gd name="T52" fmla="*/ 33 w 76"/>
              <a:gd name="T53" fmla="*/ 51 h 94"/>
              <a:gd name="T54" fmla="*/ 19 w 76"/>
              <a:gd name="T55" fmla="*/ 60 h 94"/>
              <a:gd name="T56" fmla="*/ 7 w 76"/>
              <a:gd name="T57" fmla="*/ 90 h 94"/>
              <a:gd name="T58" fmla="*/ 10 w 76"/>
              <a:gd name="T59" fmla="*/ 94 h 94"/>
              <a:gd name="T60" fmla="*/ 13 w 76"/>
              <a:gd name="T61" fmla="*/ 90 h 94"/>
              <a:gd name="T62" fmla="*/ 42 w 76"/>
              <a:gd name="T63" fmla="*/ 55 h 94"/>
              <a:gd name="T64" fmla="*/ 42 w 76"/>
              <a:gd name="T65" fmla="*/ 55 h 94"/>
              <a:gd name="T66" fmla="*/ 45 w 76"/>
              <a:gd name="T67" fmla="*/ 55 h 94"/>
              <a:gd name="T68" fmla="*/ 45 w 76"/>
              <a:gd name="T69" fmla="*/ 55 h 94"/>
              <a:gd name="T70" fmla="*/ 49 w 76"/>
              <a:gd name="T71" fmla="*/ 55 h 94"/>
              <a:gd name="T72" fmla="*/ 49 w 76"/>
              <a:gd name="T73" fmla="*/ 55 h 94"/>
              <a:gd name="T74" fmla="*/ 49 w 76"/>
              <a:gd name="T75" fmla="*/ 6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6" h="94">
                <a:moveTo>
                  <a:pt x="49" y="64"/>
                </a:moveTo>
                <a:cubicBezTo>
                  <a:pt x="49" y="66"/>
                  <a:pt x="49" y="66"/>
                  <a:pt x="49" y="66"/>
                </a:cubicBezTo>
                <a:cubicBezTo>
                  <a:pt x="56" y="61"/>
                  <a:pt x="56" y="61"/>
                  <a:pt x="56" y="61"/>
                </a:cubicBezTo>
                <a:cubicBezTo>
                  <a:pt x="61" y="58"/>
                  <a:pt x="61" y="58"/>
                  <a:pt x="61" y="58"/>
                </a:cubicBezTo>
                <a:cubicBezTo>
                  <a:pt x="65" y="55"/>
                  <a:pt x="65" y="55"/>
                  <a:pt x="65" y="55"/>
                </a:cubicBezTo>
                <a:cubicBezTo>
                  <a:pt x="76" y="48"/>
                  <a:pt x="76" y="48"/>
                  <a:pt x="76" y="48"/>
                </a:cubicBezTo>
                <a:cubicBezTo>
                  <a:pt x="65" y="40"/>
                  <a:pt x="65" y="40"/>
                  <a:pt x="65" y="40"/>
                </a:cubicBezTo>
                <a:cubicBezTo>
                  <a:pt x="61" y="38"/>
                  <a:pt x="61" y="38"/>
                  <a:pt x="61" y="38"/>
                </a:cubicBezTo>
                <a:cubicBezTo>
                  <a:pt x="56" y="35"/>
                  <a:pt x="56" y="35"/>
                  <a:pt x="56" y="35"/>
                </a:cubicBezTo>
                <a:cubicBezTo>
                  <a:pt x="49" y="30"/>
                  <a:pt x="49" y="30"/>
                  <a:pt x="49" y="30"/>
                </a:cubicBezTo>
                <a:cubicBezTo>
                  <a:pt x="49" y="37"/>
                  <a:pt x="49" y="37"/>
                  <a:pt x="49" y="37"/>
                </a:cubicBezTo>
                <a:cubicBezTo>
                  <a:pt x="49" y="38"/>
                  <a:pt x="49" y="38"/>
                  <a:pt x="49" y="38"/>
                </a:cubicBezTo>
                <a:cubicBezTo>
                  <a:pt x="49" y="39"/>
                  <a:pt x="49" y="39"/>
                  <a:pt x="49" y="39"/>
                </a:cubicBezTo>
                <a:cubicBezTo>
                  <a:pt x="49" y="39"/>
                  <a:pt x="49" y="39"/>
                  <a:pt x="49" y="39"/>
                </a:cubicBezTo>
                <a:cubicBezTo>
                  <a:pt x="48" y="39"/>
                  <a:pt x="47" y="39"/>
                  <a:pt x="45" y="39"/>
                </a:cubicBezTo>
                <a:cubicBezTo>
                  <a:pt x="45" y="39"/>
                  <a:pt x="45" y="39"/>
                  <a:pt x="45" y="39"/>
                </a:cubicBezTo>
                <a:cubicBezTo>
                  <a:pt x="44" y="39"/>
                  <a:pt x="43" y="39"/>
                  <a:pt x="42" y="39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5"/>
                  <a:pt x="13" y="21"/>
                  <a:pt x="13" y="4"/>
                </a:cubicBezTo>
                <a:cubicBezTo>
                  <a:pt x="13" y="2"/>
                  <a:pt x="12" y="0"/>
                  <a:pt x="10" y="0"/>
                </a:cubicBezTo>
                <a:cubicBezTo>
                  <a:pt x="8" y="0"/>
                  <a:pt x="7" y="2"/>
                  <a:pt x="7" y="4"/>
                </a:cubicBezTo>
                <a:cubicBezTo>
                  <a:pt x="7" y="15"/>
                  <a:pt x="11" y="26"/>
                  <a:pt x="19" y="34"/>
                </a:cubicBezTo>
                <a:cubicBezTo>
                  <a:pt x="24" y="39"/>
                  <a:pt x="31" y="43"/>
                  <a:pt x="39" y="45"/>
                </a:cubicBezTo>
                <a:cubicBezTo>
                  <a:pt x="4" y="45"/>
                  <a:pt x="4" y="45"/>
                  <a:pt x="4" y="45"/>
                </a:cubicBezTo>
                <a:cubicBezTo>
                  <a:pt x="2" y="45"/>
                  <a:pt x="0" y="46"/>
                  <a:pt x="0" y="48"/>
                </a:cubicBezTo>
                <a:cubicBezTo>
                  <a:pt x="0" y="50"/>
                  <a:pt x="2" y="51"/>
                  <a:pt x="4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28" y="53"/>
                  <a:pt x="23" y="56"/>
                  <a:pt x="19" y="60"/>
                </a:cubicBezTo>
                <a:cubicBezTo>
                  <a:pt x="11" y="68"/>
                  <a:pt x="7" y="79"/>
                  <a:pt x="7" y="90"/>
                </a:cubicBezTo>
                <a:cubicBezTo>
                  <a:pt x="7" y="92"/>
                  <a:pt x="8" y="94"/>
                  <a:pt x="10" y="94"/>
                </a:cubicBezTo>
                <a:cubicBezTo>
                  <a:pt x="12" y="94"/>
                  <a:pt x="13" y="92"/>
                  <a:pt x="13" y="90"/>
                </a:cubicBezTo>
                <a:cubicBezTo>
                  <a:pt x="13" y="73"/>
                  <a:pt x="26" y="59"/>
                  <a:pt x="42" y="55"/>
                </a:cubicBezTo>
                <a:cubicBezTo>
                  <a:pt x="42" y="55"/>
                  <a:pt x="42" y="55"/>
                  <a:pt x="42" y="55"/>
                </a:cubicBezTo>
                <a:cubicBezTo>
                  <a:pt x="43" y="55"/>
                  <a:pt x="44" y="55"/>
                  <a:pt x="45" y="55"/>
                </a:cubicBezTo>
                <a:cubicBezTo>
                  <a:pt x="45" y="55"/>
                  <a:pt x="45" y="55"/>
                  <a:pt x="45" y="55"/>
                </a:cubicBezTo>
                <a:cubicBezTo>
                  <a:pt x="47" y="55"/>
                  <a:pt x="48" y="55"/>
                  <a:pt x="49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9" y="64"/>
                  <a:pt x="49" y="64"/>
                  <a:pt x="49" y="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 rot="16200000">
            <a:off x="8012456" y="2069551"/>
            <a:ext cx="1425488" cy="2472034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441031" y="2619437"/>
            <a:ext cx="8006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latin typeface="Noto Sans" charset="0"/>
                <a:ea typeface="Noto Sans" charset="0"/>
                <a:cs typeface="Noto Sans" charset="0"/>
              </a:rPr>
              <a:t>Pod</a:t>
            </a:r>
            <a:endParaRPr kumimoji="1" lang="ko-KR" altLang="en-US" sz="12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068515" y="3350268"/>
            <a:ext cx="2437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Pod Labels :</a:t>
            </a:r>
          </a:p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app: recommendation-service</a:t>
            </a:r>
          </a:p>
          <a:p>
            <a:r>
              <a:rPr kumimoji="1" lang="en-US" altLang="ko-KR" sz="12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v</a:t>
            </a:r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ersion: v1</a:t>
            </a:r>
            <a:endParaRPr kumimoji="1" lang="ko-KR" altLang="en-US" sz="1200" i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7557351" y="5021450"/>
            <a:ext cx="535536" cy="565069"/>
          </a:xfrm>
          <a:prstGeom prst="ellipse">
            <a:avLst/>
          </a:prstGeom>
          <a:solidFill>
            <a:srgbClr val="6D6E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47" name="그룹 46"/>
          <p:cNvGrpSpPr/>
          <p:nvPr/>
        </p:nvGrpSpPr>
        <p:grpSpPr>
          <a:xfrm>
            <a:off x="7743252" y="5195087"/>
            <a:ext cx="187551" cy="230323"/>
            <a:chOff x="11277600" y="2381251"/>
            <a:chExt cx="527051" cy="612775"/>
          </a:xfrm>
        </p:grpSpPr>
        <p:sp>
          <p:nvSpPr>
            <p:cNvPr id="67" name="Freeform 64"/>
            <p:cNvSpPr>
              <a:spLocks/>
            </p:cNvSpPr>
            <p:nvPr/>
          </p:nvSpPr>
          <p:spPr bwMode="auto">
            <a:xfrm>
              <a:off x="11296650" y="2381251"/>
              <a:ext cx="493713" cy="282575"/>
            </a:xfrm>
            <a:custGeom>
              <a:avLst/>
              <a:gdLst>
                <a:gd name="T0" fmla="*/ 66 w 131"/>
                <a:gd name="T1" fmla="*/ 0 h 75"/>
                <a:gd name="T2" fmla="*/ 65 w 131"/>
                <a:gd name="T3" fmla="*/ 0 h 75"/>
                <a:gd name="T4" fmla="*/ 65 w 131"/>
                <a:gd name="T5" fmla="*/ 0 h 75"/>
                <a:gd name="T6" fmla="*/ 0 w 131"/>
                <a:gd name="T7" fmla="*/ 38 h 75"/>
                <a:gd name="T8" fmla="*/ 1 w 131"/>
                <a:gd name="T9" fmla="*/ 39 h 75"/>
                <a:gd name="T10" fmla="*/ 65 w 131"/>
                <a:gd name="T11" fmla="*/ 75 h 75"/>
                <a:gd name="T12" fmla="*/ 131 w 131"/>
                <a:gd name="T13" fmla="*/ 39 h 75"/>
                <a:gd name="T14" fmla="*/ 66 w 131"/>
                <a:gd name="T1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" h="75">
                  <a:moveTo>
                    <a:pt x="66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8"/>
                    <a:pt x="1" y="38"/>
                    <a:pt x="1" y="39"/>
                  </a:cubicBezTo>
                  <a:cubicBezTo>
                    <a:pt x="65" y="75"/>
                    <a:pt x="65" y="75"/>
                    <a:pt x="65" y="75"/>
                  </a:cubicBezTo>
                  <a:cubicBezTo>
                    <a:pt x="131" y="39"/>
                    <a:pt x="131" y="39"/>
                    <a:pt x="131" y="39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68" name="Freeform 65"/>
            <p:cNvSpPr>
              <a:spLocks/>
            </p:cNvSpPr>
            <p:nvPr/>
          </p:nvSpPr>
          <p:spPr bwMode="auto">
            <a:xfrm>
              <a:off x="11277600" y="2578101"/>
              <a:ext cx="238125" cy="415925"/>
            </a:xfrm>
            <a:custGeom>
              <a:avLst/>
              <a:gdLst>
                <a:gd name="T0" fmla="*/ 0 w 63"/>
                <a:gd name="T1" fmla="*/ 72 h 111"/>
                <a:gd name="T2" fmla="*/ 1 w 63"/>
                <a:gd name="T3" fmla="*/ 74 h 111"/>
                <a:gd name="T4" fmla="*/ 63 w 63"/>
                <a:gd name="T5" fmla="*/ 111 h 111"/>
                <a:gd name="T6" fmla="*/ 63 w 63"/>
                <a:gd name="T7" fmla="*/ 35 h 111"/>
                <a:gd name="T8" fmla="*/ 0 w 63"/>
                <a:gd name="T9" fmla="*/ 0 h 111"/>
                <a:gd name="T10" fmla="*/ 0 w 63"/>
                <a:gd name="T11" fmla="*/ 7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1">
                  <a:moveTo>
                    <a:pt x="0" y="72"/>
                  </a:moveTo>
                  <a:cubicBezTo>
                    <a:pt x="0" y="73"/>
                    <a:pt x="1" y="73"/>
                    <a:pt x="1" y="74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69" name="Freeform 66"/>
            <p:cNvSpPr>
              <a:spLocks/>
            </p:cNvSpPr>
            <p:nvPr/>
          </p:nvSpPr>
          <p:spPr bwMode="auto">
            <a:xfrm>
              <a:off x="11568113" y="2581276"/>
              <a:ext cx="236538" cy="412750"/>
            </a:xfrm>
            <a:custGeom>
              <a:avLst/>
              <a:gdLst>
                <a:gd name="T0" fmla="*/ 0 w 63"/>
                <a:gd name="T1" fmla="*/ 110 h 110"/>
                <a:gd name="T2" fmla="*/ 63 w 63"/>
                <a:gd name="T3" fmla="*/ 73 h 110"/>
                <a:gd name="T4" fmla="*/ 63 w 63"/>
                <a:gd name="T5" fmla="*/ 71 h 110"/>
                <a:gd name="T6" fmla="*/ 63 w 63"/>
                <a:gd name="T7" fmla="*/ 0 h 110"/>
                <a:gd name="T8" fmla="*/ 0 w 63"/>
                <a:gd name="T9" fmla="*/ 35 h 110"/>
                <a:gd name="T10" fmla="*/ 0 w 63"/>
                <a:gd name="T11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0">
                  <a:moveTo>
                    <a:pt x="0" y="110"/>
                  </a:moveTo>
                  <a:cubicBezTo>
                    <a:pt x="63" y="73"/>
                    <a:pt x="63" y="73"/>
                    <a:pt x="63" y="73"/>
                  </a:cubicBezTo>
                  <a:cubicBezTo>
                    <a:pt x="63" y="72"/>
                    <a:pt x="63" y="72"/>
                    <a:pt x="63" y="71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35"/>
                    <a:pt x="0" y="35"/>
                    <a:pt x="0" y="35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</p:grpSp>
      <p:sp>
        <p:nvSpPr>
          <p:cNvPr id="48" name="Freeform 95"/>
          <p:cNvSpPr>
            <a:spLocks/>
          </p:cNvSpPr>
          <p:nvPr/>
        </p:nvSpPr>
        <p:spPr bwMode="auto">
          <a:xfrm>
            <a:off x="7548752" y="4161151"/>
            <a:ext cx="553669" cy="735717"/>
          </a:xfrm>
          <a:custGeom>
            <a:avLst/>
            <a:gdLst>
              <a:gd name="T0" fmla="*/ 0 w 342"/>
              <a:gd name="T1" fmla="*/ 218 h 430"/>
              <a:gd name="T2" fmla="*/ 272 w 342"/>
              <a:gd name="T3" fmla="*/ 331 h 430"/>
              <a:gd name="T4" fmla="*/ 342 w 342"/>
              <a:gd name="T5" fmla="*/ 218 h 430"/>
              <a:gd name="T6" fmla="*/ 284 w 342"/>
              <a:gd name="T7" fmla="*/ 118 h 430"/>
              <a:gd name="T8" fmla="*/ 0 w 342"/>
              <a:gd name="T9" fmla="*/ 218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2" h="430">
                <a:moveTo>
                  <a:pt x="0" y="218"/>
                </a:moveTo>
                <a:cubicBezTo>
                  <a:pt x="0" y="361"/>
                  <a:pt x="172" y="430"/>
                  <a:pt x="272" y="331"/>
                </a:cubicBezTo>
                <a:cubicBezTo>
                  <a:pt x="300" y="302"/>
                  <a:pt x="321" y="253"/>
                  <a:pt x="342" y="218"/>
                </a:cubicBezTo>
                <a:cubicBezTo>
                  <a:pt x="321" y="183"/>
                  <a:pt x="306" y="147"/>
                  <a:pt x="284" y="118"/>
                </a:cubicBezTo>
                <a:cubicBezTo>
                  <a:pt x="192" y="0"/>
                  <a:pt x="0" y="65"/>
                  <a:pt x="0" y="218"/>
                </a:cubicBezTo>
                <a:close/>
              </a:path>
            </a:pathLst>
          </a:custGeom>
          <a:solidFill>
            <a:srgbClr val="D971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49" name="Freeform 138"/>
          <p:cNvSpPr>
            <a:spLocks/>
          </p:cNvSpPr>
          <p:nvPr/>
        </p:nvSpPr>
        <p:spPr bwMode="auto">
          <a:xfrm>
            <a:off x="7730484" y="4443181"/>
            <a:ext cx="298709" cy="150176"/>
          </a:xfrm>
          <a:custGeom>
            <a:avLst/>
            <a:gdLst>
              <a:gd name="T0" fmla="*/ 167 w 184"/>
              <a:gd name="T1" fmla="*/ 55 h 88"/>
              <a:gd name="T2" fmla="*/ 184 w 184"/>
              <a:gd name="T3" fmla="*/ 45 h 88"/>
              <a:gd name="T4" fmla="*/ 184 w 184"/>
              <a:gd name="T5" fmla="*/ 44 h 88"/>
              <a:gd name="T6" fmla="*/ 167 w 184"/>
              <a:gd name="T7" fmla="*/ 34 h 88"/>
              <a:gd name="T8" fmla="*/ 166 w 184"/>
              <a:gd name="T9" fmla="*/ 41 h 88"/>
              <a:gd name="T10" fmla="*/ 135 w 184"/>
              <a:gd name="T11" fmla="*/ 34 h 88"/>
              <a:gd name="T12" fmla="*/ 167 w 184"/>
              <a:gd name="T13" fmla="*/ 13 h 88"/>
              <a:gd name="T14" fmla="*/ 172 w 184"/>
              <a:gd name="T15" fmla="*/ 19 h 88"/>
              <a:gd name="T16" fmla="*/ 182 w 184"/>
              <a:gd name="T17" fmla="*/ 2 h 88"/>
              <a:gd name="T18" fmla="*/ 181 w 184"/>
              <a:gd name="T19" fmla="*/ 0 h 88"/>
              <a:gd name="T20" fmla="*/ 168 w 184"/>
              <a:gd name="T21" fmla="*/ 0 h 88"/>
              <a:gd name="T22" fmla="*/ 161 w 184"/>
              <a:gd name="T23" fmla="*/ 2 h 88"/>
              <a:gd name="T24" fmla="*/ 164 w 184"/>
              <a:gd name="T25" fmla="*/ 7 h 88"/>
              <a:gd name="T26" fmla="*/ 135 w 184"/>
              <a:gd name="T27" fmla="*/ 26 h 88"/>
              <a:gd name="T28" fmla="*/ 118 w 184"/>
              <a:gd name="T29" fmla="*/ 8 h 88"/>
              <a:gd name="T30" fmla="*/ 0 w 184"/>
              <a:gd name="T31" fmla="*/ 24 h 88"/>
              <a:gd name="T32" fmla="*/ 9 w 184"/>
              <a:gd name="T33" fmla="*/ 30 h 88"/>
              <a:gd name="T34" fmla="*/ 18 w 184"/>
              <a:gd name="T35" fmla="*/ 17 h 88"/>
              <a:gd name="T36" fmla="*/ 126 w 184"/>
              <a:gd name="T37" fmla="*/ 25 h 88"/>
              <a:gd name="T38" fmla="*/ 126 w 184"/>
              <a:gd name="T39" fmla="*/ 40 h 88"/>
              <a:gd name="T40" fmla="*/ 126 w 184"/>
              <a:gd name="T41" fmla="*/ 48 h 88"/>
              <a:gd name="T42" fmla="*/ 126 w 184"/>
              <a:gd name="T43" fmla="*/ 57 h 88"/>
              <a:gd name="T44" fmla="*/ 118 w 184"/>
              <a:gd name="T45" fmla="*/ 79 h 88"/>
              <a:gd name="T46" fmla="*/ 9 w 184"/>
              <a:gd name="T47" fmla="*/ 70 h 88"/>
              <a:gd name="T48" fmla="*/ 5 w 184"/>
              <a:gd name="T49" fmla="*/ 63 h 88"/>
              <a:gd name="T50" fmla="*/ 0 w 184"/>
              <a:gd name="T51" fmla="*/ 70 h 88"/>
              <a:gd name="T52" fmla="*/ 118 w 184"/>
              <a:gd name="T53" fmla="*/ 88 h 88"/>
              <a:gd name="T54" fmla="*/ 135 w 184"/>
              <a:gd name="T55" fmla="*/ 63 h 88"/>
              <a:gd name="T56" fmla="*/ 159 w 184"/>
              <a:gd name="T57" fmla="*/ 84 h 88"/>
              <a:gd name="T58" fmla="*/ 160 w 184"/>
              <a:gd name="T59" fmla="*/ 86 h 88"/>
              <a:gd name="T60" fmla="*/ 180 w 184"/>
              <a:gd name="T61" fmla="*/ 85 h 88"/>
              <a:gd name="T62" fmla="*/ 171 w 184"/>
              <a:gd name="T63" fmla="*/ 68 h 88"/>
              <a:gd name="T64" fmla="*/ 169 w 184"/>
              <a:gd name="T65" fmla="*/ 68 h 88"/>
              <a:gd name="T66" fmla="*/ 165 w 184"/>
              <a:gd name="T67" fmla="*/ 74 h 88"/>
              <a:gd name="T68" fmla="*/ 135 w 184"/>
              <a:gd name="T69" fmla="*/ 48 h 88"/>
              <a:gd name="T70" fmla="*/ 166 w 184"/>
              <a:gd name="T71" fmla="*/ 4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4" h="88">
                <a:moveTo>
                  <a:pt x="166" y="55"/>
                </a:moveTo>
                <a:cubicBezTo>
                  <a:pt x="166" y="55"/>
                  <a:pt x="166" y="55"/>
                  <a:pt x="167" y="55"/>
                </a:cubicBezTo>
                <a:cubicBezTo>
                  <a:pt x="167" y="56"/>
                  <a:pt x="168" y="55"/>
                  <a:pt x="168" y="5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168" y="35"/>
                  <a:pt x="168" y="35"/>
                  <a:pt x="168" y="35"/>
                </a:cubicBezTo>
                <a:cubicBezTo>
                  <a:pt x="168" y="34"/>
                  <a:pt x="167" y="34"/>
                  <a:pt x="167" y="34"/>
                </a:cubicBezTo>
                <a:cubicBezTo>
                  <a:pt x="166" y="35"/>
                  <a:pt x="166" y="35"/>
                  <a:pt x="166" y="35"/>
                </a:cubicBezTo>
                <a:cubicBezTo>
                  <a:pt x="166" y="41"/>
                  <a:pt x="166" y="41"/>
                  <a:pt x="166" y="41"/>
                </a:cubicBezTo>
                <a:cubicBezTo>
                  <a:pt x="135" y="41"/>
                  <a:pt x="135" y="41"/>
                  <a:pt x="135" y="41"/>
                </a:cubicBezTo>
                <a:cubicBezTo>
                  <a:pt x="135" y="34"/>
                  <a:pt x="135" y="34"/>
                  <a:pt x="135" y="34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72" y="18"/>
                  <a:pt x="172" y="18"/>
                  <a:pt x="172" y="18"/>
                </a:cubicBezTo>
                <a:cubicBezTo>
                  <a:pt x="172" y="19"/>
                  <a:pt x="172" y="19"/>
                  <a:pt x="172" y="19"/>
                </a:cubicBezTo>
                <a:cubicBezTo>
                  <a:pt x="173" y="18"/>
                  <a:pt x="173" y="18"/>
                  <a:pt x="173" y="18"/>
                </a:cubicBezTo>
                <a:cubicBezTo>
                  <a:pt x="182" y="2"/>
                  <a:pt x="182" y="2"/>
                  <a:pt x="182" y="2"/>
                </a:cubicBezTo>
                <a:cubicBezTo>
                  <a:pt x="182" y="1"/>
                  <a:pt x="182" y="1"/>
                  <a:pt x="182" y="0"/>
                </a:cubicBezTo>
                <a:cubicBezTo>
                  <a:pt x="181" y="0"/>
                  <a:pt x="181" y="0"/>
                  <a:pt x="181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68" y="0"/>
                  <a:pt x="168" y="0"/>
                  <a:pt x="168" y="0"/>
                </a:cubicBezTo>
                <a:cubicBezTo>
                  <a:pt x="161" y="1"/>
                  <a:pt x="161" y="1"/>
                  <a:pt x="161" y="1"/>
                </a:cubicBezTo>
                <a:cubicBezTo>
                  <a:pt x="161" y="1"/>
                  <a:pt x="161" y="1"/>
                  <a:pt x="161" y="2"/>
                </a:cubicBezTo>
                <a:cubicBezTo>
                  <a:pt x="160" y="2"/>
                  <a:pt x="161" y="3"/>
                  <a:pt x="161" y="3"/>
                </a:cubicBezTo>
                <a:cubicBezTo>
                  <a:pt x="164" y="7"/>
                  <a:pt x="164" y="7"/>
                  <a:pt x="164" y="7"/>
                </a:cubicBezTo>
                <a:cubicBezTo>
                  <a:pt x="164" y="7"/>
                  <a:pt x="164" y="7"/>
                  <a:pt x="164" y="7"/>
                </a:cubicBezTo>
                <a:cubicBezTo>
                  <a:pt x="135" y="26"/>
                  <a:pt x="135" y="26"/>
                  <a:pt x="135" y="26"/>
                </a:cubicBezTo>
                <a:cubicBezTo>
                  <a:pt x="135" y="25"/>
                  <a:pt x="135" y="25"/>
                  <a:pt x="135" y="25"/>
                </a:cubicBezTo>
                <a:cubicBezTo>
                  <a:pt x="135" y="16"/>
                  <a:pt x="127" y="8"/>
                  <a:pt x="118" y="8"/>
                </a:cubicBezTo>
                <a:cubicBezTo>
                  <a:pt x="18" y="8"/>
                  <a:pt x="18" y="8"/>
                  <a:pt x="18" y="8"/>
                </a:cubicBezTo>
                <a:cubicBezTo>
                  <a:pt x="9" y="8"/>
                  <a:pt x="1" y="15"/>
                  <a:pt x="0" y="24"/>
                </a:cubicBezTo>
                <a:cubicBezTo>
                  <a:pt x="5" y="27"/>
                  <a:pt x="5" y="27"/>
                  <a:pt x="5" y="27"/>
                </a:cubicBezTo>
                <a:cubicBezTo>
                  <a:pt x="9" y="30"/>
                  <a:pt x="9" y="30"/>
                  <a:pt x="9" y="30"/>
                </a:cubicBezTo>
                <a:cubicBezTo>
                  <a:pt x="9" y="25"/>
                  <a:pt x="9" y="25"/>
                  <a:pt x="9" y="25"/>
                </a:cubicBezTo>
                <a:cubicBezTo>
                  <a:pt x="9" y="21"/>
                  <a:pt x="13" y="17"/>
                  <a:pt x="18" y="17"/>
                </a:cubicBezTo>
                <a:cubicBezTo>
                  <a:pt x="118" y="17"/>
                  <a:pt x="118" y="17"/>
                  <a:pt x="118" y="17"/>
                </a:cubicBezTo>
                <a:cubicBezTo>
                  <a:pt x="122" y="17"/>
                  <a:pt x="126" y="21"/>
                  <a:pt x="126" y="25"/>
                </a:cubicBezTo>
                <a:cubicBezTo>
                  <a:pt x="126" y="32"/>
                  <a:pt x="126" y="32"/>
                  <a:pt x="126" y="32"/>
                </a:cubicBezTo>
                <a:cubicBezTo>
                  <a:pt x="126" y="40"/>
                  <a:pt x="126" y="40"/>
                  <a:pt x="126" y="40"/>
                </a:cubicBezTo>
                <a:cubicBezTo>
                  <a:pt x="126" y="41"/>
                  <a:pt x="126" y="41"/>
                  <a:pt x="126" y="41"/>
                </a:cubicBezTo>
                <a:cubicBezTo>
                  <a:pt x="126" y="48"/>
                  <a:pt x="126" y="48"/>
                  <a:pt x="126" y="48"/>
                </a:cubicBezTo>
                <a:cubicBezTo>
                  <a:pt x="126" y="49"/>
                  <a:pt x="126" y="49"/>
                  <a:pt x="126" y="49"/>
                </a:cubicBezTo>
                <a:cubicBezTo>
                  <a:pt x="126" y="57"/>
                  <a:pt x="126" y="57"/>
                  <a:pt x="126" y="57"/>
                </a:cubicBezTo>
                <a:cubicBezTo>
                  <a:pt x="126" y="70"/>
                  <a:pt x="126" y="70"/>
                  <a:pt x="126" y="70"/>
                </a:cubicBezTo>
                <a:cubicBezTo>
                  <a:pt x="126" y="75"/>
                  <a:pt x="122" y="79"/>
                  <a:pt x="118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13" y="79"/>
                  <a:pt x="9" y="75"/>
                  <a:pt x="9" y="70"/>
                </a:cubicBezTo>
                <a:cubicBezTo>
                  <a:pt x="9" y="60"/>
                  <a:pt x="9" y="60"/>
                  <a:pt x="9" y="60"/>
                </a:cubicBezTo>
                <a:cubicBezTo>
                  <a:pt x="5" y="63"/>
                  <a:pt x="5" y="63"/>
                  <a:pt x="5" y="63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80"/>
                  <a:pt x="8" y="88"/>
                  <a:pt x="18" y="88"/>
                </a:cubicBezTo>
                <a:cubicBezTo>
                  <a:pt x="118" y="88"/>
                  <a:pt x="118" y="88"/>
                  <a:pt x="118" y="88"/>
                </a:cubicBezTo>
                <a:cubicBezTo>
                  <a:pt x="127" y="88"/>
                  <a:pt x="135" y="80"/>
                  <a:pt x="135" y="70"/>
                </a:cubicBezTo>
                <a:cubicBezTo>
                  <a:pt x="135" y="63"/>
                  <a:pt x="135" y="63"/>
                  <a:pt x="135" y="63"/>
                </a:cubicBezTo>
                <a:cubicBezTo>
                  <a:pt x="161" y="80"/>
                  <a:pt x="161" y="80"/>
                  <a:pt x="161" y="80"/>
                </a:cubicBezTo>
                <a:cubicBezTo>
                  <a:pt x="159" y="84"/>
                  <a:pt x="159" y="84"/>
                  <a:pt x="159" y="84"/>
                </a:cubicBezTo>
                <a:cubicBezTo>
                  <a:pt x="159" y="86"/>
                  <a:pt x="159" y="86"/>
                  <a:pt x="159" y="86"/>
                </a:cubicBezTo>
                <a:cubicBezTo>
                  <a:pt x="159" y="86"/>
                  <a:pt x="160" y="86"/>
                  <a:pt x="160" y="86"/>
                </a:cubicBezTo>
                <a:cubicBezTo>
                  <a:pt x="179" y="86"/>
                  <a:pt x="179" y="86"/>
                  <a:pt x="179" y="86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71" y="68"/>
                  <a:pt x="171" y="68"/>
                  <a:pt x="171" y="68"/>
                </a:cubicBezTo>
                <a:cubicBezTo>
                  <a:pt x="171" y="68"/>
                  <a:pt x="170" y="68"/>
                  <a:pt x="170" y="67"/>
                </a:cubicBezTo>
                <a:cubicBezTo>
                  <a:pt x="169" y="67"/>
                  <a:pt x="169" y="67"/>
                  <a:pt x="169" y="68"/>
                </a:cubicBezTo>
                <a:cubicBezTo>
                  <a:pt x="165" y="73"/>
                  <a:pt x="165" y="73"/>
                  <a:pt x="165" y="73"/>
                </a:cubicBezTo>
                <a:cubicBezTo>
                  <a:pt x="165" y="74"/>
                  <a:pt x="165" y="74"/>
                  <a:pt x="165" y="74"/>
                </a:cubicBezTo>
                <a:cubicBezTo>
                  <a:pt x="135" y="55"/>
                  <a:pt x="135" y="55"/>
                  <a:pt x="135" y="55"/>
                </a:cubicBezTo>
                <a:cubicBezTo>
                  <a:pt x="135" y="48"/>
                  <a:pt x="135" y="48"/>
                  <a:pt x="135" y="48"/>
                </a:cubicBezTo>
                <a:cubicBezTo>
                  <a:pt x="166" y="48"/>
                  <a:pt x="166" y="48"/>
                  <a:pt x="166" y="48"/>
                </a:cubicBezTo>
                <a:cubicBezTo>
                  <a:pt x="166" y="48"/>
                  <a:pt x="166" y="48"/>
                  <a:pt x="166" y="48"/>
                </a:cubicBezTo>
                <a:lnTo>
                  <a:pt x="166" y="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0" name="Freeform 139"/>
          <p:cNvSpPr>
            <a:spLocks/>
          </p:cNvSpPr>
          <p:nvPr/>
        </p:nvSpPr>
        <p:spPr bwMode="auto">
          <a:xfrm>
            <a:off x="7658452" y="4437406"/>
            <a:ext cx="123038" cy="161006"/>
          </a:xfrm>
          <a:custGeom>
            <a:avLst/>
            <a:gdLst>
              <a:gd name="T0" fmla="*/ 49 w 76"/>
              <a:gd name="T1" fmla="*/ 64 h 94"/>
              <a:gd name="T2" fmla="*/ 49 w 76"/>
              <a:gd name="T3" fmla="*/ 66 h 94"/>
              <a:gd name="T4" fmla="*/ 56 w 76"/>
              <a:gd name="T5" fmla="*/ 61 h 94"/>
              <a:gd name="T6" fmla="*/ 61 w 76"/>
              <a:gd name="T7" fmla="*/ 58 h 94"/>
              <a:gd name="T8" fmla="*/ 65 w 76"/>
              <a:gd name="T9" fmla="*/ 55 h 94"/>
              <a:gd name="T10" fmla="*/ 76 w 76"/>
              <a:gd name="T11" fmla="*/ 48 h 94"/>
              <a:gd name="T12" fmla="*/ 65 w 76"/>
              <a:gd name="T13" fmla="*/ 40 h 94"/>
              <a:gd name="T14" fmla="*/ 61 w 76"/>
              <a:gd name="T15" fmla="*/ 38 h 94"/>
              <a:gd name="T16" fmla="*/ 56 w 76"/>
              <a:gd name="T17" fmla="*/ 35 h 94"/>
              <a:gd name="T18" fmla="*/ 49 w 76"/>
              <a:gd name="T19" fmla="*/ 30 h 94"/>
              <a:gd name="T20" fmla="*/ 49 w 76"/>
              <a:gd name="T21" fmla="*/ 37 h 94"/>
              <a:gd name="T22" fmla="*/ 49 w 76"/>
              <a:gd name="T23" fmla="*/ 38 h 94"/>
              <a:gd name="T24" fmla="*/ 49 w 76"/>
              <a:gd name="T25" fmla="*/ 39 h 94"/>
              <a:gd name="T26" fmla="*/ 49 w 76"/>
              <a:gd name="T27" fmla="*/ 39 h 94"/>
              <a:gd name="T28" fmla="*/ 45 w 76"/>
              <a:gd name="T29" fmla="*/ 39 h 94"/>
              <a:gd name="T30" fmla="*/ 45 w 76"/>
              <a:gd name="T31" fmla="*/ 39 h 94"/>
              <a:gd name="T32" fmla="*/ 42 w 76"/>
              <a:gd name="T33" fmla="*/ 39 h 94"/>
              <a:gd name="T34" fmla="*/ 42 w 76"/>
              <a:gd name="T35" fmla="*/ 39 h 94"/>
              <a:gd name="T36" fmla="*/ 13 w 76"/>
              <a:gd name="T37" fmla="*/ 4 h 94"/>
              <a:gd name="T38" fmla="*/ 10 w 76"/>
              <a:gd name="T39" fmla="*/ 0 h 94"/>
              <a:gd name="T40" fmla="*/ 7 w 76"/>
              <a:gd name="T41" fmla="*/ 4 h 94"/>
              <a:gd name="T42" fmla="*/ 19 w 76"/>
              <a:gd name="T43" fmla="*/ 34 h 94"/>
              <a:gd name="T44" fmla="*/ 39 w 76"/>
              <a:gd name="T45" fmla="*/ 45 h 94"/>
              <a:gd name="T46" fmla="*/ 4 w 76"/>
              <a:gd name="T47" fmla="*/ 45 h 94"/>
              <a:gd name="T48" fmla="*/ 0 w 76"/>
              <a:gd name="T49" fmla="*/ 48 h 94"/>
              <a:gd name="T50" fmla="*/ 4 w 76"/>
              <a:gd name="T51" fmla="*/ 51 h 94"/>
              <a:gd name="T52" fmla="*/ 33 w 76"/>
              <a:gd name="T53" fmla="*/ 51 h 94"/>
              <a:gd name="T54" fmla="*/ 19 w 76"/>
              <a:gd name="T55" fmla="*/ 60 h 94"/>
              <a:gd name="T56" fmla="*/ 7 w 76"/>
              <a:gd name="T57" fmla="*/ 90 h 94"/>
              <a:gd name="T58" fmla="*/ 10 w 76"/>
              <a:gd name="T59" fmla="*/ 94 h 94"/>
              <a:gd name="T60" fmla="*/ 13 w 76"/>
              <a:gd name="T61" fmla="*/ 90 h 94"/>
              <a:gd name="T62" fmla="*/ 42 w 76"/>
              <a:gd name="T63" fmla="*/ 55 h 94"/>
              <a:gd name="T64" fmla="*/ 42 w 76"/>
              <a:gd name="T65" fmla="*/ 55 h 94"/>
              <a:gd name="T66" fmla="*/ 45 w 76"/>
              <a:gd name="T67" fmla="*/ 55 h 94"/>
              <a:gd name="T68" fmla="*/ 45 w 76"/>
              <a:gd name="T69" fmla="*/ 55 h 94"/>
              <a:gd name="T70" fmla="*/ 49 w 76"/>
              <a:gd name="T71" fmla="*/ 55 h 94"/>
              <a:gd name="T72" fmla="*/ 49 w 76"/>
              <a:gd name="T73" fmla="*/ 55 h 94"/>
              <a:gd name="T74" fmla="*/ 49 w 76"/>
              <a:gd name="T75" fmla="*/ 6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6" h="94">
                <a:moveTo>
                  <a:pt x="49" y="64"/>
                </a:moveTo>
                <a:cubicBezTo>
                  <a:pt x="49" y="66"/>
                  <a:pt x="49" y="66"/>
                  <a:pt x="49" y="66"/>
                </a:cubicBezTo>
                <a:cubicBezTo>
                  <a:pt x="56" y="61"/>
                  <a:pt x="56" y="61"/>
                  <a:pt x="56" y="61"/>
                </a:cubicBezTo>
                <a:cubicBezTo>
                  <a:pt x="61" y="58"/>
                  <a:pt x="61" y="58"/>
                  <a:pt x="61" y="58"/>
                </a:cubicBezTo>
                <a:cubicBezTo>
                  <a:pt x="65" y="55"/>
                  <a:pt x="65" y="55"/>
                  <a:pt x="65" y="55"/>
                </a:cubicBezTo>
                <a:cubicBezTo>
                  <a:pt x="76" y="48"/>
                  <a:pt x="76" y="48"/>
                  <a:pt x="76" y="48"/>
                </a:cubicBezTo>
                <a:cubicBezTo>
                  <a:pt x="65" y="40"/>
                  <a:pt x="65" y="40"/>
                  <a:pt x="65" y="40"/>
                </a:cubicBezTo>
                <a:cubicBezTo>
                  <a:pt x="61" y="38"/>
                  <a:pt x="61" y="38"/>
                  <a:pt x="61" y="38"/>
                </a:cubicBezTo>
                <a:cubicBezTo>
                  <a:pt x="56" y="35"/>
                  <a:pt x="56" y="35"/>
                  <a:pt x="56" y="35"/>
                </a:cubicBezTo>
                <a:cubicBezTo>
                  <a:pt x="49" y="30"/>
                  <a:pt x="49" y="30"/>
                  <a:pt x="49" y="30"/>
                </a:cubicBezTo>
                <a:cubicBezTo>
                  <a:pt x="49" y="37"/>
                  <a:pt x="49" y="37"/>
                  <a:pt x="49" y="37"/>
                </a:cubicBezTo>
                <a:cubicBezTo>
                  <a:pt x="49" y="38"/>
                  <a:pt x="49" y="38"/>
                  <a:pt x="49" y="38"/>
                </a:cubicBezTo>
                <a:cubicBezTo>
                  <a:pt x="49" y="39"/>
                  <a:pt x="49" y="39"/>
                  <a:pt x="49" y="39"/>
                </a:cubicBezTo>
                <a:cubicBezTo>
                  <a:pt x="49" y="39"/>
                  <a:pt x="49" y="39"/>
                  <a:pt x="49" y="39"/>
                </a:cubicBezTo>
                <a:cubicBezTo>
                  <a:pt x="48" y="39"/>
                  <a:pt x="47" y="39"/>
                  <a:pt x="45" y="39"/>
                </a:cubicBezTo>
                <a:cubicBezTo>
                  <a:pt x="45" y="39"/>
                  <a:pt x="45" y="39"/>
                  <a:pt x="45" y="39"/>
                </a:cubicBezTo>
                <a:cubicBezTo>
                  <a:pt x="44" y="39"/>
                  <a:pt x="43" y="39"/>
                  <a:pt x="42" y="39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5"/>
                  <a:pt x="13" y="21"/>
                  <a:pt x="13" y="4"/>
                </a:cubicBezTo>
                <a:cubicBezTo>
                  <a:pt x="13" y="2"/>
                  <a:pt x="12" y="0"/>
                  <a:pt x="10" y="0"/>
                </a:cubicBezTo>
                <a:cubicBezTo>
                  <a:pt x="8" y="0"/>
                  <a:pt x="7" y="2"/>
                  <a:pt x="7" y="4"/>
                </a:cubicBezTo>
                <a:cubicBezTo>
                  <a:pt x="7" y="15"/>
                  <a:pt x="11" y="26"/>
                  <a:pt x="19" y="34"/>
                </a:cubicBezTo>
                <a:cubicBezTo>
                  <a:pt x="24" y="39"/>
                  <a:pt x="31" y="43"/>
                  <a:pt x="39" y="45"/>
                </a:cubicBezTo>
                <a:cubicBezTo>
                  <a:pt x="4" y="45"/>
                  <a:pt x="4" y="45"/>
                  <a:pt x="4" y="45"/>
                </a:cubicBezTo>
                <a:cubicBezTo>
                  <a:pt x="2" y="45"/>
                  <a:pt x="0" y="46"/>
                  <a:pt x="0" y="48"/>
                </a:cubicBezTo>
                <a:cubicBezTo>
                  <a:pt x="0" y="50"/>
                  <a:pt x="2" y="51"/>
                  <a:pt x="4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28" y="53"/>
                  <a:pt x="23" y="56"/>
                  <a:pt x="19" y="60"/>
                </a:cubicBezTo>
                <a:cubicBezTo>
                  <a:pt x="11" y="68"/>
                  <a:pt x="7" y="79"/>
                  <a:pt x="7" y="90"/>
                </a:cubicBezTo>
                <a:cubicBezTo>
                  <a:pt x="7" y="92"/>
                  <a:pt x="8" y="94"/>
                  <a:pt x="10" y="94"/>
                </a:cubicBezTo>
                <a:cubicBezTo>
                  <a:pt x="12" y="94"/>
                  <a:pt x="13" y="92"/>
                  <a:pt x="13" y="90"/>
                </a:cubicBezTo>
                <a:cubicBezTo>
                  <a:pt x="13" y="73"/>
                  <a:pt x="26" y="59"/>
                  <a:pt x="42" y="55"/>
                </a:cubicBezTo>
                <a:cubicBezTo>
                  <a:pt x="42" y="55"/>
                  <a:pt x="42" y="55"/>
                  <a:pt x="42" y="55"/>
                </a:cubicBezTo>
                <a:cubicBezTo>
                  <a:pt x="43" y="55"/>
                  <a:pt x="44" y="55"/>
                  <a:pt x="45" y="55"/>
                </a:cubicBezTo>
                <a:cubicBezTo>
                  <a:pt x="45" y="55"/>
                  <a:pt x="45" y="55"/>
                  <a:pt x="45" y="55"/>
                </a:cubicBezTo>
                <a:cubicBezTo>
                  <a:pt x="47" y="55"/>
                  <a:pt x="48" y="55"/>
                  <a:pt x="49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9" y="64"/>
                  <a:pt x="49" y="64"/>
                  <a:pt x="49" y="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cxnSp>
        <p:nvCxnSpPr>
          <p:cNvPr id="51" name="직선 연결선[R] 50"/>
          <p:cNvCxnSpPr/>
          <p:nvPr/>
        </p:nvCxnSpPr>
        <p:spPr>
          <a:xfrm flipH="1">
            <a:off x="7815083" y="4791550"/>
            <a:ext cx="10036" cy="233340"/>
          </a:xfrm>
          <a:prstGeom prst="line">
            <a:avLst/>
          </a:prstGeom>
          <a:ln w="38100">
            <a:solidFill>
              <a:schemeClr val="accent1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2" name="모서리가 둥근 직사각형 51"/>
          <p:cNvSpPr/>
          <p:nvPr/>
        </p:nvSpPr>
        <p:spPr>
          <a:xfrm rot="16200000">
            <a:off x="8012456" y="3693233"/>
            <a:ext cx="1425488" cy="2472034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443972" y="4238664"/>
            <a:ext cx="8006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latin typeface="Noto Sans" charset="0"/>
                <a:ea typeface="Noto Sans" charset="0"/>
                <a:cs typeface="Noto Sans" charset="0"/>
              </a:rPr>
              <a:t>Pod</a:t>
            </a:r>
            <a:endParaRPr kumimoji="1" lang="ko-KR" altLang="en-US" sz="12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099557" y="4984752"/>
            <a:ext cx="248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Pod Labels :</a:t>
            </a:r>
          </a:p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app: recommendation-service</a:t>
            </a:r>
          </a:p>
          <a:p>
            <a:r>
              <a:rPr kumimoji="1" lang="en-US" altLang="ko-KR" sz="12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v</a:t>
            </a:r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ersion: v2</a:t>
            </a:r>
            <a:endParaRPr kumimoji="1" lang="ko-KR" altLang="en-US" sz="1200" i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573374" y="3918818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dirty="0">
                <a:solidFill>
                  <a:srgbClr val="F8F8F8"/>
                </a:solidFill>
              </a:rPr>
              <a:t>E</a:t>
            </a:r>
            <a:r>
              <a:rPr kumimoji="1" lang="en-US" altLang="ko-KR" sz="1000" dirty="0" smtClean="0">
                <a:solidFill>
                  <a:srgbClr val="F8F8F8"/>
                </a:solidFill>
              </a:rPr>
              <a:t>nvoy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583422" y="2917415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dirty="0">
                <a:solidFill>
                  <a:srgbClr val="F8F8F8"/>
                </a:solidFill>
              </a:rPr>
              <a:t>E</a:t>
            </a:r>
            <a:r>
              <a:rPr kumimoji="1" lang="en-US" altLang="ko-KR" sz="1000" smtClean="0">
                <a:solidFill>
                  <a:srgbClr val="F8F8F8"/>
                </a:solidFill>
              </a:rPr>
              <a:t>nvoy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573997" y="4535960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dirty="0">
                <a:solidFill>
                  <a:srgbClr val="F8F8F8"/>
                </a:solidFill>
              </a:rPr>
              <a:t>E</a:t>
            </a:r>
            <a:r>
              <a:rPr kumimoji="1" lang="en-US" altLang="ko-KR" sz="1000" dirty="0" smtClean="0">
                <a:solidFill>
                  <a:srgbClr val="F8F8F8"/>
                </a:solidFill>
              </a:rPr>
              <a:t>nvoy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cxnSp>
        <p:nvCxnSpPr>
          <p:cNvPr id="58" name="직선 연결선[R] 57"/>
          <p:cNvCxnSpPr/>
          <p:nvPr/>
        </p:nvCxnSpPr>
        <p:spPr>
          <a:xfrm flipH="1" flipV="1">
            <a:off x="5065365" y="3887285"/>
            <a:ext cx="2483387" cy="646857"/>
          </a:xfrm>
          <a:prstGeom prst="line">
            <a:avLst/>
          </a:prstGeom>
          <a:ln w="38100">
            <a:solidFill>
              <a:schemeClr val="accent1"/>
            </a:solidFill>
            <a:head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9" name="직선 연결선[R] 58"/>
          <p:cNvCxnSpPr/>
          <p:nvPr/>
        </p:nvCxnSpPr>
        <p:spPr>
          <a:xfrm flipH="1">
            <a:off x="5072144" y="2910460"/>
            <a:ext cx="2476607" cy="976825"/>
          </a:xfrm>
          <a:prstGeom prst="line">
            <a:avLst/>
          </a:prstGeom>
          <a:ln w="38100">
            <a:solidFill>
              <a:schemeClr val="accent1"/>
            </a:solidFill>
            <a:head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0" name="직선 연결선[R] 59"/>
          <p:cNvCxnSpPr/>
          <p:nvPr/>
        </p:nvCxnSpPr>
        <p:spPr>
          <a:xfrm flipH="1">
            <a:off x="7811496" y="3181167"/>
            <a:ext cx="10036" cy="233340"/>
          </a:xfrm>
          <a:prstGeom prst="line">
            <a:avLst/>
          </a:prstGeom>
          <a:ln w="38100">
            <a:solidFill>
              <a:schemeClr val="accent1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4580008" y="4895348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smtClean="0">
                <a:solidFill>
                  <a:srgbClr val="F8F8F8"/>
                </a:solidFill>
              </a:rPr>
              <a:t>App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641450" y="3724613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smtClean="0">
                <a:solidFill>
                  <a:srgbClr val="F8F8F8"/>
                </a:solidFill>
              </a:rPr>
              <a:t>App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626140" y="5354148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smtClean="0">
                <a:solidFill>
                  <a:srgbClr val="F8F8F8"/>
                </a:solidFill>
              </a:rPr>
              <a:t>App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cxnSp>
        <p:nvCxnSpPr>
          <p:cNvPr id="64" name="직선 연결선[R] 63"/>
          <p:cNvCxnSpPr/>
          <p:nvPr/>
        </p:nvCxnSpPr>
        <p:spPr>
          <a:xfrm flipH="1" flipV="1">
            <a:off x="2957827" y="3870175"/>
            <a:ext cx="1553869" cy="17110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367291" y="3400015"/>
            <a:ext cx="8006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latin typeface="Noto Sans" charset="0"/>
                <a:ea typeface="Noto Sans" charset="0"/>
                <a:cs typeface="Noto Sans" charset="0"/>
              </a:rPr>
              <a:t>Pod</a:t>
            </a:r>
            <a:endParaRPr kumimoji="1" lang="ko-KR" altLang="en-US" sz="12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6" name="Freeform 138"/>
          <p:cNvSpPr>
            <a:spLocks/>
          </p:cNvSpPr>
          <p:nvPr/>
        </p:nvSpPr>
        <p:spPr bwMode="auto">
          <a:xfrm>
            <a:off x="4693428" y="3796324"/>
            <a:ext cx="298709" cy="150176"/>
          </a:xfrm>
          <a:custGeom>
            <a:avLst/>
            <a:gdLst>
              <a:gd name="T0" fmla="*/ 167 w 184"/>
              <a:gd name="T1" fmla="*/ 55 h 88"/>
              <a:gd name="T2" fmla="*/ 184 w 184"/>
              <a:gd name="T3" fmla="*/ 45 h 88"/>
              <a:gd name="T4" fmla="*/ 184 w 184"/>
              <a:gd name="T5" fmla="*/ 44 h 88"/>
              <a:gd name="T6" fmla="*/ 167 w 184"/>
              <a:gd name="T7" fmla="*/ 34 h 88"/>
              <a:gd name="T8" fmla="*/ 166 w 184"/>
              <a:gd name="T9" fmla="*/ 41 h 88"/>
              <a:gd name="T10" fmla="*/ 135 w 184"/>
              <a:gd name="T11" fmla="*/ 34 h 88"/>
              <a:gd name="T12" fmla="*/ 167 w 184"/>
              <a:gd name="T13" fmla="*/ 13 h 88"/>
              <a:gd name="T14" fmla="*/ 172 w 184"/>
              <a:gd name="T15" fmla="*/ 19 h 88"/>
              <a:gd name="T16" fmla="*/ 182 w 184"/>
              <a:gd name="T17" fmla="*/ 2 h 88"/>
              <a:gd name="T18" fmla="*/ 181 w 184"/>
              <a:gd name="T19" fmla="*/ 0 h 88"/>
              <a:gd name="T20" fmla="*/ 168 w 184"/>
              <a:gd name="T21" fmla="*/ 0 h 88"/>
              <a:gd name="T22" fmla="*/ 161 w 184"/>
              <a:gd name="T23" fmla="*/ 2 h 88"/>
              <a:gd name="T24" fmla="*/ 164 w 184"/>
              <a:gd name="T25" fmla="*/ 7 h 88"/>
              <a:gd name="T26" fmla="*/ 135 w 184"/>
              <a:gd name="T27" fmla="*/ 26 h 88"/>
              <a:gd name="T28" fmla="*/ 118 w 184"/>
              <a:gd name="T29" fmla="*/ 8 h 88"/>
              <a:gd name="T30" fmla="*/ 0 w 184"/>
              <a:gd name="T31" fmla="*/ 24 h 88"/>
              <a:gd name="T32" fmla="*/ 9 w 184"/>
              <a:gd name="T33" fmla="*/ 30 h 88"/>
              <a:gd name="T34" fmla="*/ 18 w 184"/>
              <a:gd name="T35" fmla="*/ 17 h 88"/>
              <a:gd name="T36" fmla="*/ 126 w 184"/>
              <a:gd name="T37" fmla="*/ 25 h 88"/>
              <a:gd name="T38" fmla="*/ 126 w 184"/>
              <a:gd name="T39" fmla="*/ 40 h 88"/>
              <a:gd name="T40" fmla="*/ 126 w 184"/>
              <a:gd name="T41" fmla="*/ 48 h 88"/>
              <a:gd name="T42" fmla="*/ 126 w 184"/>
              <a:gd name="T43" fmla="*/ 57 h 88"/>
              <a:gd name="T44" fmla="*/ 118 w 184"/>
              <a:gd name="T45" fmla="*/ 79 h 88"/>
              <a:gd name="T46" fmla="*/ 9 w 184"/>
              <a:gd name="T47" fmla="*/ 70 h 88"/>
              <a:gd name="T48" fmla="*/ 5 w 184"/>
              <a:gd name="T49" fmla="*/ 63 h 88"/>
              <a:gd name="T50" fmla="*/ 0 w 184"/>
              <a:gd name="T51" fmla="*/ 70 h 88"/>
              <a:gd name="T52" fmla="*/ 118 w 184"/>
              <a:gd name="T53" fmla="*/ 88 h 88"/>
              <a:gd name="T54" fmla="*/ 135 w 184"/>
              <a:gd name="T55" fmla="*/ 63 h 88"/>
              <a:gd name="T56" fmla="*/ 159 w 184"/>
              <a:gd name="T57" fmla="*/ 84 h 88"/>
              <a:gd name="T58" fmla="*/ 160 w 184"/>
              <a:gd name="T59" fmla="*/ 86 h 88"/>
              <a:gd name="T60" fmla="*/ 180 w 184"/>
              <a:gd name="T61" fmla="*/ 85 h 88"/>
              <a:gd name="T62" fmla="*/ 171 w 184"/>
              <a:gd name="T63" fmla="*/ 68 h 88"/>
              <a:gd name="T64" fmla="*/ 169 w 184"/>
              <a:gd name="T65" fmla="*/ 68 h 88"/>
              <a:gd name="T66" fmla="*/ 165 w 184"/>
              <a:gd name="T67" fmla="*/ 74 h 88"/>
              <a:gd name="T68" fmla="*/ 135 w 184"/>
              <a:gd name="T69" fmla="*/ 48 h 88"/>
              <a:gd name="T70" fmla="*/ 166 w 184"/>
              <a:gd name="T71" fmla="*/ 4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4" h="88">
                <a:moveTo>
                  <a:pt x="166" y="55"/>
                </a:moveTo>
                <a:cubicBezTo>
                  <a:pt x="166" y="55"/>
                  <a:pt x="166" y="55"/>
                  <a:pt x="167" y="55"/>
                </a:cubicBezTo>
                <a:cubicBezTo>
                  <a:pt x="167" y="56"/>
                  <a:pt x="168" y="55"/>
                  <a:pt x="168" y="5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168" y="35"/>
                  <a:pt x="168" y="35"/>
                  <a:pt x="168" y="35"/>
                </a:cubicBezTo>
                <a:cubicBezTo>
                  <a:pt x="168" y="34"/>
                  <a:pt x="167" y="34"/>
                  <a:pt x="167" y="34"/>
                </a:cubicBezTo>
                <a:cubicBezTo>
                  <a:pt x="166" y="35"/>
                  <a:pt x="166" y="35"/>
                  <a:pt x="166" y="35"/>
                </a:cubicBezTo>
                <a:cubicBezTo>
                  <a:pt x="166" y="41"/>
                  <a:pt x="166" y="41"/>
                  <a:pt x="166" y="41"/>
                </a:cubicBezTo>
                <a:cubicBezTo>
                  <a:pt x="135" y="41"/>
                  <a:pt x="135" y="41"/>
                  <a:pt x="135" y="41"/>
                </a:cubicBezTo>
                <a:cubicBezTo>
                  <a:pt x="135" y="34"/>
                  <a:pt x="135" y="34"/>
                  <a:pt x="135" y="34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72" y="18"/>
                  <a:pt x="172" y="18"/>
                  <a:pt x="172" y="18"/>
                </a:cubicBezTo>
                <a:cubicBezTo>
                  <a:pt x="172" y="19"/>
                  <a:pt x="172" y="19"/>
                  <a:pt x="172" y="19"/>
                </a:cubicBezTo>
                <a:cubicBezTo>
                  <a:pt x="173" y="18"/>
                  <a:pt x="173" y="18"/>
                  <a:pt x="173" y="18"/>
                </a:cubicBezTo>
                <a:cubicBezTo>
                  <a:pt x="182" y="2"/>
                  <a:pt x="182" y="2"/>
                  <a:pt x="182" y="2"/>
                </a:cubicBezTo>
                <a:cubicBezTo>
                  <a:pt x="182" y="1"/>
                  <a:pt x="182" y="1"/>
                  <a:pt x="182" y="0"/>
                </a:cubicBezTo>
                <a:cubicBezTo>
                  <a:pt x="181" y="0"/>
                  <a:pt x="181" y="0"/>
                  <a:pt x="181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68" y="0"/>
                  <a:pt x="168" y="0"/>
                  <a:pt x="168" y="0"/>
                </a:cubicBezTo>
                <a:cubicBezTo>
                  <a:pt x="161" y="1"/>
                  <a:pt x="161" y="1"/>
                  <a:pt x="161" y="1"/>
                </a:cubicBezTo>
                <a:cubicBezTo>
                  <a:pt x="161" y="1"/>
                  <a:pt x="161" y="1"/>
                  <a:pt x="161" y="2"/>
                </a:cubicBezTo>
                <a:cubicBezTo>
                  <a:pt x="160" y="2"/>
                  <a:pt x="161" y="3"/>
                  <a:pt x="161" y="3"/>
                </a:cubicBezTo>
                <a:cubicBezTo>
                  <a:pt x="164" y="7"/>
                  <a:pt x="164" y="7"/>
                  <a:pt x="164" y="7"/>
                </a:cubicBezTo>
                <a:cubicBezTo>
                  <a:pt x="164" y="7"/>
                  <a:pt x="164" y="7"/>
                  <a:pt x="164" y="7"/>
                </a:cubicBezTo>
                <a:cubicBezTo>
                  <a:pt x="135" y="26"/>
                  <a:pt x="135" y="26"/>
                  <a:pt x="135" y="26"/>
                </a:cubicBezTo>
                <a:cubicBezTo>
                  <a:pt x="135" y="25"/>
                  <a:pt x="135" y="25"/>
                  <a:pt x="135" y="25"/>
                </a:cubicBezTo>
                <a:cubicBezTo>
                  <a:pt x="135" y="16"/>
                  <a:pt x="127" y="8"/>
                  <a:pt x="118" y="8"/>
                </a:cubicBezTo>
                <a:cubicBezTo>
                  <a:pt x="18" y="8"/>
                  <a:pt x="18" y="8"/>
                  <a:pt x="18" y="8"/>
                </a:cubicBezTo>
                <a:cubicBezTo>
                  <a:pt x="9" y="8"/>
                  <a:pt x="1" y="15"/>
                  <a:pt x="0" y="24"/>
                </a:cubicBezTo>
                <a:cubicBezTo>
                  <a:pt x="5" y="27"/>
                  <a:pt x="5" y="27"/>
                  <a:pt x="5" y="27"/>
                </a:cubicBezTo>
                <a:cubicBezTo>
                  <a:pt x="9" y="30"/>
                  <a:pt x="9" y="30"/>
                  <a:pt x="9" y="30"/>
                </a:cubicBezTo>
                <a:cubicBezTo>
                  <a:pt x="9" y="25"/>
                  <a:pt x="9" y="25"/>
                  <a:pt x="9" y="25"/>
                </a:cubicBezTo>
                <a:cubicBezTo>
                  <a:pt x="9" y="21"/>
                  <a:pt x="13" y="17"/>
                  <a:pt x="18" y="17"/>
                </a:cubicBezTo>
                <a:cubicBezTo>
                  <a:pt x="118" y="17"/>
                  <a:pt x="118" y="17"/>
                  <a:pt x="118" y="17"/>
                </a:cubicBezTo>
                <a:cubicBezTo>
                  <a:pt x="122" y="17"/>
                  <a:pt x="126" y="21"/>
                  <a:pt x="126" y="25"/>
                </a:cubicBezTo>
                <a:cubicBezTo>
                  <a:pt x="126" y="32"/>
                  <a:pt x="126" y="32"/>
                  <a:pt x="126" y="32"/>
                </a:cubicBezTo>
                <a:cubicBezTo>
                  <a:pt x="126" y="40"/>
                  <a:pt x="126" y="40"/>
                  <a:pt x="126" y="40"/>
                </a:cubicBezTo>
                <a:cubicBezTo>
                  <a:pt x="126" y="41"/>
                  <a:pt x="126" y="41"/>
                  <a:pt x="126" y="41"/>
                </a:cubicBezTo>
                <a:cubicBezTo>
                  <a:pt x="126" y="48"/>
                  <a:pt x="126" y="48"/>
                  <a:pt x="126" y="48"/>
                </a:cubicBezTo>
                <a:cubicBezTo>
                  <a:pt x="126" y="49"/>
                  <a:pt x="126" y="49"/>
                  <a:pt x="126" y="49"/>
                </a:cubicBezTo>
                <a:cubicBezTo>
                  <a:pt x="126" y="57"/>
                  <a:pt x="126" y="57"/>
                  <a:pt x="126" y="57"/>
                </a:cubicBezTo>
                <a:cubicBezTo>
                  <a:pt x="126" y="70"/>
                  <a:pt x="126" y="70"/>
                  <a:pt x="126" y="70"/>
                </a:cubicBezTo>
                <a:cubicBezTo>
                  <a:pt x="126" y="75"/>
                  <a:pt x="122" y="79"/>
                  <a:pt x="118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13" y="79"/>
                  <a:pt x="9" y="75"/>
                  <a:pt x="9" y="70"/>
                </a:cubicBezTo>
                <a:cubicBezTo>
                  <a:pt x="9" y="60"/>
                  <a:pt x="9" y="60"/>
                  <a:pt x="9" y="60"/>
                </a:cubicBezTo>
                <a:cubicBezTo>
                  <a:pt x="5" y="63"/>
                  <a:pt x="5" y="63"/>
                  <a:pt x="5" y="63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80"/>
                  <a:pt x="8" y="88"/>
                  <a:pt x="18" y="88"/>
                </a:cubicBezTo>
                <a:cubicBezTo>
                  <a:pt x="118" y="88"/>
                  <a:pt x="118" y="88"/>
                  <a:pt x="118" y="88"/>
                </a:cubicBezTo>
                <a:cubicBezTo>
                  <a:pt x="127" y="88"/>
                  <a:pt x="135" y="80"/>
                  <a:pt x="135" y="70"/>
                </a:cubicBezTo>
                <a:cubicBezTo>
                  <a:pt x="135" y="63"/>
                  <a:pt x="135" y="63"/>
                  <a:pt x="135" y="63"/>
                </a:cubicBezTo>
                <a:cubicBezTo>
                  <a:pt x="161" y="80"/>
                  <a:pt x="161" y="80"/>
                  <a:pt x="161" y="80"/>
                </a:cubicBezTo>
                <a:cubicBezTo>
                  <a:pt x="159" y="84"/>
                  <a:pt x="159" y="84"/>
                  <a:pt x="159" y="84"/>
                </a:cubicBezTo>
                <a:cubicBezTo>
                  <a:pt x="159" y="86"/>
                  <a:pt x="159" y="86"/>
                  <a:pt x="159" y="86"/>
                </a:cubicBezTo>
                <a:cubicBezTo>
                  <a:pt x="159" y="86"/>
                  <a:pt x="160" y="86"/>
                  <a:pt x="160" y="86"/>
                </a:cubicBezTo>
                <a:cubicBezTo>
                  <a:pt x="179" y="86"/>
                  <a:pt x="179" y="86"/>
                  <a:pt x="179" y="86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71" y="68"/>
                  <a:pt x="171" y="68"/>
                  <a:pt x="171" y="68"/>
                </a:cubicBezTo>
                <a:cubicBezTo>
                  <a:pt x="171" y="68"/>
                  <a:pt x="170" y="68"/>
                  <a:pt x="170" y="67"/>
                </a:cubicBezTo>
                <a:cubicBezTo>
                  <a:pt x="169" y="67"/>
                  <a:pt x="169" y="67"/>
                  <a:pt x="169" y="68"/>
                </a:cubicBezTo>
                <a:cubicBezTo>
                  <a:pt x="165" y="73"/>
                  <a:pt x="165" y="73"/>
                  <a:pt x="165" y="73"/>
                </a:cubicBezTo>
                <a:cubicBezTo>
                  <a:pt x="165" y="74"/>
                  <a:pt x="165" y="74"/>
                  <a:pt x="165" y="74"/>
                </a:cubicBezTo>
                <a:cubicBezTo>
                  <a:pt x="135" y="55"/>
                  <a:pt x="135" y="55"/>
                  <a:pt x="135" y="55"/>
                </a:cubicBezTo>
                <a:cubicBezTo>
                  <a:pt x="135" y="48"/>
                  <a:pt x="135" y="48"/>
                  <a:pt x="135" y="48"/>
                </a:cubicBezTo>
                <a:cubicBezTo>
                  <a:pt x="166" y="48"/>
                  <a:pt x="166" y="48"/>
                  <a:pt x="166" y="48"/>
                </a:cubicBezTo>
                <a:cubicBezTo>
                  <a:pt x="166" y="48"/>
                  <a:pt x="166" y="48"/>
                  <a:pt x="166" y="48"/>
                </a:cubicBezTo>
                <a:lnTo>
                  <a:pt x="166" y="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5602" y="2905327"/>
            <a:ext cx="83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 smtClean="0">
                <a:solidFill>
                  <a:schemeClr val="accent1"/>
                </a:solidFill>
                <a:latin typeface="Noto Sans" charset="0"/>
                <a:ea typeface="Noto Sans" charset="0"/>
                <a:cs typeface="Noto Sans" charset="0"/>
              </a:rPr>
              <a:t>10%</a:t>
            </a:r>
            <a:endParaRPr kumimoji="1" lang="ko-KR" altLang="en-US" b="1" dirty="0">
              <a:solidFill>
                <a:schemeClr val="accent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6260649" y="4303609"/>
            <a:ext cx="83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accent1"/>
                </a:solidFill>
                <a:latin typeface="Noto Sans" charset="0"/>
                <a:ea typeface="Noto Sans" charset="0"/>
                <a:cs typeface="Noto Sans" charset="0"/>
              </a:rPr>
              <a:t>9</a:t>
            </a:r>
            <a:r>
              <a:rPr kumimoji="1" lang="en-US" altLang="ko-KR" b="1" dirty="0" smtClean="0">
                <a:solidFill>
                  <a:schemeClr val="accent1"/>
                </a:solidFill>
                <a:latin typeface="Noto Sans" charset="0"/>
                <a:ea typeface="Noto Sans" charset="0"/>
                <a:cs typeface="Noto Sans" charset="0"/>
              </a:rPr>
              <a:t>0%</a:t>
            </a:r>
            <a:endParaRPr kumimoji="1" lang="ko-KR" altLang="en-US" b="1" dirty="0">
              <a:solidFill>
                <a:schemeClr val="accent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498990" y="1448734"/>
            <a:ext cx="1165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i="1" dirty="0" smtClean="0">
                <a:latin typeface="Noto Sans" charset="0"/>
                <a:ea typeface="Noto Sans" charset="0"/>
                <a:cs typeface="Noto Sans" charset="0"/>
              </a:rPr>
              <a:t>Weight Based Routing</a:t>
            </a:r>
            <a:endParaRPr kumimoji="1" lang="ko-KR" altLang="en-US" b="1" i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3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0678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  <p:bldP spid="10" grpId="0"/>
      <p:bldP spid="8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472455" cy="547526"/>
          </a:xfrm>
        </p:spPr>
        <p:txBody>
          <a:bodyPr/>
          <a:lstStyle/>
          <a:p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Weight Based Routing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실습 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(recommendation v1 : recommendation v2 = 10 : 90) 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3986" y="1485684"/>
            <a:ext cx="8673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Noto Sans" charset="0"/>
                <a:ea typeface="Noto Sans" charset="0"/>
                <a:cs typeface="Noto Sans" charset="0"/>
              </a:rPr>
              <a:t>1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Weight Based Routing 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설정 적용 </a:t>
            </a:r>
            <a:endParaRPr kumimoji="1"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25586" y="1843133"/>
            <a:ext cx="11117106" cy="33855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627030" y="1843132"/>
            <a:ext cx="110156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$</a:t>
            </a:r>
            <a:r>
              <a:rPr lang="ko-KR" altLang="en-US" sz="16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600" dirty="0" err="1" smtClean="0">
                <a:latin typeface="Noto Sans" charset="0"/>
                <a:ea typeface="Noto Sans" charset="0"/>
                <a:cs typeface="Noto Sans" charset="0"/>
              </a:rPr>
              <a:t>kubectl</a:t>
            </a:r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 apply </a:t>
            </a:r>
            <a:r>
              <a:rPr lang="mr-IN" altLang="ko-KR" sz="1600" dirty="0" smtClean="0">
                <a:latin typeface="Noto Sans" charset="0"/>
                <a:ea typeface="Noto Sans" charset="0"/>
                <a:cs typeface="Noto Sans" charset="0"/>
              </a:rPr>
              <a:t>–</a:t>
            </a:r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f </a:t>
            </a:r>
            <a:r>
              <a:rPr lang="en-US" altLang="ko-KR" sz="1600" dirty="0"/>
              <a:t>recommendation-service-weight-based-</a:t>
            </a:r>
            <a:r>
              <a:rPr lang="en-US" altLang="ko-KR" sz="1600" dirty="0" err="1"/>
              <a:t>routing.yaml</a:t>
            </a:r>
            <a:endParaRPr kumimoji="1" lang="ko-KR" altLang="en-US" sz="1600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7056" y="2410074"/>
            <a:ext cx="11218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Noto Sans" charset="0"/>
                <a:ea typeface="Noto Sans" charset="0"/>
                <a:cs typeface="Noto Sans" charset="0"/>
              </a:rPr>
              <a:t>2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kumimoji="1" lang="en-US" altLang="ko-KR" dirty="0" err="1" smtClean="0">
                <a:latin typeface="Noto Sans" charset="0"/>
                <a:ea typeface="Noto Sans" charset="0"/>
                <a:cs typeface="Noto Sans" charset="0"/>
              </a:rPr>
              <a:t>bff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-service</a:t>
            </a:r>
            <a:r>
              <a:rPr kumimoji="1" lang="en-US" altLang="ko-KR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화면을 통해  테스트 </a:t>
            </a:r>
            <a:endParaRPr kumimoji="1" lang="en-US" altLang="ko-KR" dirty="0" smtClean="0">
              <a:latin typeface="Noto Sans" charset="0"/>
              <a:ea typeface="Noto Sans" charset="0"/>
              <a:cs typeface="Noto Sans" charset="0"/>
            </a:endParaRPr>
          </a:p>
          <a:p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(recommendation v2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를 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90%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 호출하므로 메인 화면에 닥터스트레인지가 많이 노출됨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)</a:t>
            </a:r>
            <a:endParaRPr kumimoji="1"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6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2.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 (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1)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Weight Based Routing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7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34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5"/>
          <p:cNvSpPr>
            <a:spLocks/>
          </p:cNvSpPr>
          <p:nvPr/>
        </p:nvSpPr>
        <p:spPr bwMode="auto">
          <a:xfrm rot="10800000">
            <a:off x="3482954" y="2835685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 rot="10800000">
            <a:off x="3497242" y="1852197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 rot="10800000">
            <a:off x="3436243" y="3851290"/>
            <a:ext cx="6056263" cy="922756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rgbClr val="F2C9D4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41" name="텍스트 개체 틀 4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 smtClean="0"/>
              <a:t>PART 02.</a:t>
            </a:r>
            <a:r>
              <a:rPr lang="ko-KR" altLang="en-US" dirty="0" smtClean="0"/>
              <a:t> </a:t>
            </a:r>
            <a:r>
              <a:rPr lang="en-US" altLang="ko-KR" dirty="0" smtClean="0"/>
              <a:t>Service Mesh </a:t>
            </a:r>
            <a:r>
              <a:rPr lang="ko-KR" altLang="en-US" dirty="0" smtClean="0"/>
              <a:t>구현체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Istio</a:t>
            </a:r>
            <a:endParaRPr lang="ko-KR" altLang="en-US" dirty="0"/>
          </a:p>
        </p:txBody>
      </p:sp>
      <p:sp>
        <p:nvSpPr>
          <p:cNvPr id="79" name="Freeform 765"/>
          <p:cNvSpPr>
            <a:spLocks noEditPoints="1"/>
          </p:cNvSpPr>
          <p:nvPr/>
        </p:nvSpPr>
        <p:spPr bwMode="auto">
          <a:xfrm rot="1800000">
            <a:off x="2602911" y="1826984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80" name="TextBox 79"/>
          <p:cNvSpPr txBox="1"/>
          <p:nvPr/>
        </p:nvSpPr>
        <p:spPr>
          <a:xfrm>
            <a:off x="2552112" y="2115016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01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18214" y="2053880"/>
            <a:ext cx="3630220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아키텍처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및 기능 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66399" y="3108397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02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62817" y="3060117"/>
            <a:ext cx="5042188" cy="425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(1)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: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Weight Based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Routing</a:t>
            </a:r>
            <a:endParaRPr lang="en-US" altLang="ko-K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3" name="Freeform 765"/>
          <p:cNvSpPr>
            <a:spLocks noEditPoints="1"/>
          </p:cNvSpPr>
          <p:nvPr/>
        </p:nvSpPr>
        <p:spPr bwMode="auto">
          <a:xfrm rot="1800000">
            <a:off x="2602910" y="2820365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6" name="Freeform 5"/>
          <p:cNvSpPr>
            <a:spLocks/>
          </p:cNvSpPr>
          <p:nvPr/>
        </p:nvSpPr>
        <p:spPr bwMode="auto">
          <a:xfrm rot="10800000">
            <a:off x="3358286" y="4830156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27" name="Freeform 765"/>
          <p:cNvSpPr>
            <a:spLocks noEditPoints="1"/>
          </p:cNvSpPr>
          <p:nvPr/>
        </p:nvSpPr>
        <p:spPr bwMode="auto">
          <a:xfrm rot="1800000">
            <a:off x="2588622" y="4825725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8" name="TextBox 27"/>
          <p:cNvSpPr txBox="1"/>
          <p:nvPr/>
        </p:nvSpPr>
        <p:spPr>
          <a:xfrm>
            <a:off x="2537823" y="5113757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04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134241" y="5065477"/>
            <a:ext cx="504218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(3):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Distributed Tracing - Jaeger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52112" y="4110509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03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54678" y="4044330"/>
            <a:ext cx="6801314" cy="427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2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)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: Fault Injection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3" name="Freeform 765"/>
          <p:cNvSpPr>
            <a:spLocks noEditPoints="1"/>
          </p:cNvSpPr>
          <p:nvPr/>
        </p:nvSpPr>
        <p:spPr bwMode="auto">
          <a:xfrm rot="1800000">
            <a:off x="2588623" y="3822477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2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250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472455" cy="547526"/>
          </a:xfrm>
        </p:spPr>
        <p:txBody>
          <a:bodyPr/>
          <a:lstStyle/>
          <a:p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서비스 호출이 빈번한 마이크로서비스에서 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Fault Injection 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기능을 통해 애플리케이션 수정 없이 설정만으로 서비스 장애 상황을 재현하여 대비할 수 있습니다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3.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(2)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Fault Injection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541494" y="1499105"/>
            <a:ext cx="1165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i="1" dirty="0" smtClean="0">
                <a:latin typeface="Noto Sans" charset="0"/>
                <a:ea typeface="Noto Sans" charset="0"/>
                <a:cs typeface="Noto Sans" charset="0"/>
              </a:rPr>
              <a:t>Fault Injection</a:t>
            </a:r>
            <a:endParaRPr kumimoji="1" lang="ko-KR" altLang="en-US" b="1" i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8" name="모서리가 둥근 직사각형 67"/>
          <p:cNvSpPr/>
          <p:nvPr/>
        </p:nvSpPr>
        <p:spPr>
          <a:xfrm rot="16200000">
            <a:off x="3662613" y="3389207"/>
            <a:ext cx="1923880" cy="1219333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9" name="Oval 6"/>
          <p:cNvSpPr>
            <a:spLocks noChangeArrowheads="1"/>
          </p:cNvSpPr>
          <p:nvPr/>
        </p:nvSpPr>
        <p:spPr bwMode="auto">
          <a:xfrm>
            <a:off x="4343360" y="4245786"/>
            <a:ext cx="535536" cy="565069"/>
          </a:xfrm>
          <a:prstGeom prst="ellipse">
            <a:avLst/>
          </a:prstGeom>
          <a:solidFill>
            <a:srgbClr val="6D6E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70" name="그룹 69"/>
          <p:cNvGrpSpPr/>
          <p:nvPr/>
        </p:nvGrpSpPr>
        <p:grpSpPr>
          <a:xfrm>
            <a:off x="4529261" y="4419424"/>
            <a:ext cx="187551" cy="230323"/>
            <a:chOff x="11277600" y="2381251"/>
            <a:chExt cx="527051" cy="612775"/>
          </a:xfrm>
        </p:grpSpPr>
        <p:sp>
          <p:nvSpPr>
            <p:cNvPr id="137" name="Freeform 64"/>
            <p:cNvSpPr>
              <a:spLocks/>
            </p:cNvSpPr>
            <p:nvPr/>
          </p:nvSpPr>
          <p:spPr bwMode="auto">
            <a:xfrm>
              <a:off x="11296650" y="2381251"/>
              <a:ext cx="493713" cy="282575"/>
            </a:xfrm>
            <a:custGeom>
              <a:avLst/>
              <a:gdLst>
                <a:gd name="T0" fmla="*/ 66 w 131"/>
                <a:gd name="T1" fmla="*/ 0 h 75"/>
                <a:gd name="T2" fmla="*/ 65 w 131"/>
                <a:gd name="T3" fmla="*/ 0 h 75"/>
                <a:gd name="T4" fmla="*/ 65 w 131"/>
                <a:gd name="T5" fmla="*/ 0 h 75"/>
                <a:gd name="T6" fmla="*/ 0 w 131"/>
                <a:gd name="T7" fmla="*/ 38 h 75"/>
                <a:gd name="T8" fmla="*/ 1 w 131"/>
                <a:gd name="T9" fmla="*/ 39 h 75"/>
                <a:gd name="T10" fmla="*/ 65 w 131"/>
                <a:gd name="T11" fmla="*/ 75 h 75"/>
                <a:gd name="T12" fmla="*/ 131 w 131"/>
                <a:gd name="T13" fmla="*/ 39 h 75"/>
                <a:gd name="T14" fmla="*/ 66 w 131"/>
                <a:gd name="T1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" h="75">
                  <a:moveTo>
                    <a:pt x="66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8"/>
                    <a:pt x="1" y="38"/>
                    <a:pt x="1" y="39"/>
                  </a:cubicBezTo>
                  <a:cubicBezTo>
                    <a:pt x="65" y="75"/>
                    <a:pt x="65" y="75"/>
                    <a:pt x="65" y="75"/>
                  </a:cubicBezTo>
                  <a:cubicBezTo>
                    <a:pt x="131" y="39"/>
                    <a:pt x="131" y="39"/>
                    <a:pt x="131" y="39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138" name="Freeform 65"/>
            <p:cNvSpPr>
              <a:spLocks/>
            </p:cNvSpPr>
            <p:nvPr/>
          </p:nvSpPr>
          <p:spPr bwMode="auto">
            <a:xfrm>
              <a:off x="11277600" y="2578101"/>
              <a:ext cx="238125" cy="415925"/>
            </a:xfrm>
            <a:custGeom>
              <a:avLst/>
              <a:gdLst>
                <a:gd name="T0" fmla="*/ 0 w 63"/>
                <a:gd name="T1" fmla="*/ 72 h 111"/>
                <a:gd name="T2" fmla="*/ 1 w 63"/>
                <a:gd name="T3" fmla="*/ 74 h 111"/>
                <a:gd name="T4" fmla="*/ 63 w 63"/>
                <a:gd name="T5" fmla="*/ 111 h 111"/>
                <a:gd name="T6" fmla="*/ 63 w 63"/>
                <a:gd name="T7" fmla="*/ 35 h 111"/>
                <a:gd name="T8" fmla="*/ 0 w 63"/>
                <a:gd name="T9" fmla="*/ 0 h 111"/>
                <a:gd name="T10" fmla="*/ 0 w 63"/>
                <a:gd name="T11" fmla="*/ 7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1">
                  <a:moveTo>
                    <a:pt x="0" y="72"/>
                  </a:moveTo>
                  <a:cubicBezTo>
                    <a:pt x="0" y="73"/>
                    <a:pt x="1" y="73"/>
                    <a:pt x="1" y="74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139" name="Freeform 66"/>
            <p:cNvSpPr>
              <a:spLocks/>
            </p:cNvSpPr>
            <p:nvPr/>
          </p:nvSpPr>
          <p:spPr bwMode="auto">
            <a:xfrm>
              <a:off x="11568113" y="2581276"/>
              <a:ext cx="236538" cy="412750"/>
            </a:xfrm>
            <a:custGeom>
              <a:avLst/>
              <a:gdLst>
                <a:gd name="T0" fmla="*/ 0 w 63"/>
                <a:gd name="T1" fmla="*/ 110 h 110"/>
                <a:gd name="T2" fmla="*/ 63 w 63"/>
                <a:gd name="T3" fmla="*/ 73 h 110"/>
                <a:gd name="T4" fmla="*/ 63 w 63"/>
                <a:gd name="T5" fmla="*/ 71 h 110"/>
                <a:gd name="T6" fmla="*/ 63 w 63"/>
                <a:gd name="T7" fmla="*/ 0 h 110"/>
                <a:gd name="T8" fmla="*/ 0 w 63"/>
                <a:gd name="T9" fmla="*/ 35 h 110"/>
                <a:gd name="T10" fmla="*/ 0 w 63"/>
                <a:gd name="T11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0">
                  <a:moveTo>
                    <a:pt x="0" y="110"/>
                  </a:moveTo>
                  <a:cubicBezTo>
                    <a:pt x="63" y="73"/>
                    <a:pt x="63" y="73"/>
                    <a:pt x="63" y="73"/>
                  </a:cubicBezTo>
                  <a:cubicBezTo>
                    <a:pt x="63" y="72"/>
                    <a:pt x="63" y="72"/>
                    <a:pt x="63" y="71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35"/>
                    <a:pt x="0" y="35"/>
                    <a:pt x="0" y="35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</p:grpSp>
      <p:sp>
        <p:nvSpPr>
          <p:cNvPr id="71" name="Freeform 95"/>
          <p:cNvSpPr>
            <a:spLocks/>
          </p:cNvSpPr>
          <p:nvPr/>
        </p:nvSpPr>
        <p:spPr bwMode="auto">
          <a:xfrm>
            <a:off x="4399043" y="3204432"/>
            <a:ext cx="553669" cy="735717"/>
          </a:xfrm>
          <a:custGeom>
            <a:avLst/>
            <a:gdLst>
              <a:gd name="T0" fmla="*/ 0 w 342"/>
              <a:gd name="T1" fmla="*/ 218 h 430"/>
              <a:gd name="T2" fmla="*/ 272 w 342"/>
              <a:gd name="T3" fmla="*/ 331 h 430"/>
              <a:gd name="T4" fmla="*/ 342 w 342"/>
              <a:gd name="T5" fmla="*/ 218 h 430"/>
              <a:gd name="T6" fmla="*/ 284 w 342"/>
              <a:gd name="T7" fmla="*/ 118 h 430"/>
              <a:gd name="T8" fmla="*/ 0 w 342"/>
              <a:gd name="T9" fmla="*/ 218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2" h="430">
                <a:moveTo>
                  <a:pt x="0" y="218"/>
                </a:moveTo>
                <a:cubicBezTo>
                  <a:pt x="0" y="361"/>
                  <a:pt x="172" y="430"/>
                  <a:pt x="272" y="331"/>
                </a:cubicBezTo>
                <a:cubicBezTo>
                  <a:pt x="300" y="302"/>
                  <a:pt x="321" y="253"/>
                  <a:pt x="342" y="218"/>
                </a:cubicBezTo>
                <a:cubicBezTo>
                  <a:pt x="321" y="183"/>
                  <a:pt x="306" y="147"/>
                  <a:pt x="284" y="118"/>
                </a:cubicBezTo>
                <a:cubicBezTo>
                  <a:pt x="192" y="0"/>
                  <a:pt x="0" y="65"/>
                  <a:pt x="0" y="218"/>
                </a:cubicBezTo>
                <a:close/>
              </a:path>
            </a:pathLst>
          </a:custGeom>
          <a:solidFill>
            <a:srgbClr val="D971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72" name="Freeform 139"/>
          <p:cNvSpPr>
            <a:spLocks/>
          </p:cNvSpPr>
          <p:nvPr/>
        </p:nvSpPr>
        <p:spPr bwMode="auto">
          <a:xfrm>
            <a:off x="4448260" y="3481579"/>
            <a:ext cx="123038" cy="161006"/>
          </a:xfrm>
          <a:custGeom>
            <a:avLst/>
            <a:gdLst>
              <a:gd name="T0" fmla="*/ 49 w 76"/>
              <a:gd name="T1" fmla="*/ 64 h 94"/>
              <a:gd name="T2" fmla="*/ 49 w 76"/>
              <a:gd name="T3" fmla="*/ 66 h 94"/>
              <a:gd name="T4" fmla="*/ 56 w 76"/>
              <a:gd name="T5" fmla="*/ 61 h 94"/>
              <a:gd name="T6" fmla="*/ 61 w 76"/>
              <a:gd name="T7" fmla="*/ 58 h 94"/>
              <a:gd name="T8" fmla="*/ 65 w 76"/>
              <a:gd name="T9" fmla="*/ 55 h 94"/>
              <a:gd name="T10" fmla="*/ 76 w 76"/>
              <a:gd name="T11" fmla="*/ 48 h 94"/>
              <a:gd name="T12" fmla="*/ 65 w 76"/>
              <a:gd name="T13" fmla="*/ 40 h 94"/>
              <a:gd name="T14" fmla="*/ 61 w 76"/>
              <a:gd name="T15" fmla="*/ 38 h 94"/>
              <a:gd name="T16" fmla="*/ 56 w 76"/>
              <a:gd name="T17" fmla="*/ 35 h 94"/>
              <a:gd name="T18" fmla="*/ 49 w 76"/>
              <a:gd name="T19" fmla="*/ 30 h 94"/>
              <a:gd name="T20" fmla="*/ 49 w 76"/>
              <a:gd name="T21" fmla="*/ 37 h 94"/>
              <a:gd name="T22" fmla="*/ 49 w 76"/>
              <a:gd name="T23" fmla="*/ 38 h 94"/>
              <a:gd name="T24" fmla="*/ 49 w 76"/>
              <a:gd name="T25" fmla="*/ 39 h 94"/>
              <a:gd name="T26" fmla="*/ 49 w 76"/>
              <a:gd name="T27" fmla="*/ 39 h 94"/>
              <a:gd name="T28" fmla="*/ 45 w 76"/>
              <a:gd name="T29" fmla="*/ 39 h 94"/>
              <a:gd name="T30" fmla="*/ 45 w 76"/>
              <a:gd name="T31" fmla="*/ 39 h 94"/>
              <a:gd name="T32" fmla="*/ 42 w 76"/>
              <a:gd name="T33" fmla="*/ 39 h 94"/>
              <a:gd name="T34" fmla="*/ 42 w 76"/>
              <a:gd name="T35" fmla="*/ 39 h 94"/>
              <a:gd name="T36" fmla="*/ 13 w 76"/>
              <a:gd name="T37" fmla="*/ 4 h 94"/>
              <a:gd name="T38" fmla="*/ 10 w 76"/>
              <a:gd name="T39" fmla="*/ 0 h 94"/>
              <a:gd name="T40" fmla="*/ 7 w 76"/>
              <a:gd name="T41" fmla="*/ 4 h 94"/>
              <a:gd name="T42" fmla="*/ 19 w 76"/>
              <a:gd name="T43" fmla="*/ 34 h 94"/>
              <a:gd name="T44" fmla="*/ 39 w 76"/>
              <a:gd name="T45" fmla="*/ 45 h 94"/>
              <a:gd name="T46" fmla="*/ 4 w 76"/>
              <a:gd name="T47" fmla="*/ 45 h 94"/>
              <a:gd name="T48" fmla="*/ 0 w 76"/>
              <a:gd name="T49" fmla="*/ 48 h 94"/>
              <a:gd name="T50" fmla="*/ 4 w 76"/>
              <a:gd name="T51" fmla="*/ 51 h 94"/>
              <a:gd name="T52" fmla="*/ 33 w 76"/>
              <a:gd name="T53" fmla="*/ 51 h 94"/>
              <a:gd name="T54" fmla="*/ 19 w 76"/>
              <a:gd name="T55" fmla="*/ 60 h 94"/>
              <a:gd name="T56" fmla="*/ 7 w 76"/>
              <a:gd name="T57" fmla="*/ 90 h 94"/>
              <a:gd name="T58" fmla="*/ 10 w 76"/>
              <a:gd name="T59" fmla="*/ 94 h 94"/>
              <a:gd name="T60" fmla="*/ 13 w 76"/>
              <a:gd name="T61" fmla="*/ 90 h 94"/>
              <a:gd name="T62" fmla="*/ 42 w 76"/>
              <a:gd name="T63" fmla="*/ 55 h 94"/>
              <a:gd name="T64" fmla="*/ 42 w 76"/>
              <a:gd name="T65" fmla="*/ 55 h 94"/>
              <a:gd name="T66" fmla="*/ 45 w 76"/>
              <a:gd name="T67" fmla="*/ 55 h 94"/>
              <a:gd name="T68" fmla="*/ 45 w 76"/>
              <a:gd name="T69" fmla="*/ 55 h 94"/>
              <a:gd name="T70" fmla="*/ 49 w 76"/>
              <a:gd name="T71" fmla="*/ 55 h 94"/>
              <a:gd name="T72" fmla="*/ 49 w 76"/>
              <a:gd name="T73" fmla="*/ 55 h 94"/>
              <a:gd name="T74" fmla="*/ 49 w 76"/>
              <a:gd name="T75" fmla="*/ 6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6" h="94">
                <a:moveTo>
                  <a:pt x="49" y="64"/>
                </a:moveTo>
                <a:cubicBezTo>
                  <a:pt x="49" y="66"/>
                  <a:pt x="49" y="66"/>
                  <a:pt x="49" y="66"/>
                </a:cubicBezTo>
                <a:cubicBezTo>
                  <a:pt x="56" y="61"/>
                  <a:pt x="56" y="61"/>
                  <a:pt x="56" y="61"/>
                </a:cubicBezTo>
                <a:cubicBezTo>
                  <a:pt x="61" y="58"/>
                  <a:pt x="61" y="58"/>
                  <a:pt x="61" y="58"/>
                </a:cubicBezTo>
                <a:cubicBezTo>
                  <a:pt x="65" y="55"/>
                  <a:pt x="65" y="55"/>
                  <a:pt x="65" y="55"/>
                </a:cubicBezTo>
                <a:cubicBezTo>
                  <a:pt x="76" y="48"/>
                  <a:pt x="76" y="48"/>
                  <a:pt x="76" y="48"/>
                </a:cubicBezTo>
                <a:cubicBezTo>
                  <a:pt x="65" y="40"/>
                  <a:pt x="65" y="40"/>
                  <a:pt x="65" y="40"/>
                </a:cubicBezTo>
                <a:cubicBezTo>
                  <a:pt x="61" y="38"/>
                  <a:pt x="61" y="38"/>
                  <a:pt x="61" y="38"/>
                </a:cubicBezTo>
                <a:cubicBezTo>
                  <a:pt x="56" y="35"/>
                  <a:pt x="56" y="35"/>
                  <a:pt x="56" y="35"/>
                </a:cubicBezTo>
                <a:cubicBezTo>
                  <a:pt x="49" y="30"/>
                  <a:pt x="49" y="30"/>
                  <a:pt x="49" y="30"/>
                </a:cubicBezTo>
                <a:cubicBezTo>
                  <a:pt x="49" y="37"/>
                  <a:pt x="49" y="37"/>
                  <a:pt x="49" y="37"/>
                </a:cubicBezTo>
                <a:cubicBezTo>
                  <a:pt x="49" y="38"/>
                  <a:pt x="49" y="38"/>
                  <a:pt x="49" y="38"/>
                </a:cubicBezTo>
                <a:cubicBezTo>
                  <a:pt x="49" y="39"/>
                  <a:pt x="49" y="39"/>
                  <a:pt x="49" y="39"/>
                </a:cubicBezTo>
                <a:cubicBezTo>
                  <a:pt x="49" y="39"/>
                  <a:pt x="49" y="39"/>
                  <a:pt x="49" y="39"/>
                </a:cubicBezTo>
                <a:cubicBezTo>
                  <a:pt x="48" y="39"/>
                  <a:pt x="47" y="39"/>
                  <a:pt x="45" y="39"/>
                </a:cubicBezTo>
                <a:cubicBezTo>
                  <a:pt x="45" y="39"/>
                  <a:pt x="45" y="39"/>
                  <a:pt x="45" y="39"/>
                </a:cubicBezTo>
                <a:cubicBezTo>
                  <a:pt x="44" y="39"/>
                  <a:pt x="43" y="39"/>
                  <a:pt x="42" y="39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5"/>
                  <a:pt x="13" y="21"/>
                  <a:pt x="13" y="4"/>
                </a:cubicBezTo>
                <a:cubicBezTo>
                  <a:pt x="13" y="2"/>
                  <a:pt x="12" y="0"/>
                  <a:pt x="10" y="0"/>
                </a:cubicBezTo>
                <a:cubicBezTo>
                  <a:pt x="8" y="0"/>
                  <a:pt x="7" y="2"/>
                  <a:pt x="7" y="4"/>
                </a:cubicBezTo>
                <a:cubicBezTo>
                  <a:pt x="7" y="15"/>
                  <a:pt x="11" y="26"/>
                  <a:pt x="19" y="34"/>
                </a:cubicBezTo>
                <a:cubicBezTo>
                  <a:pt x="24" y="39"/>
                  <a:pt x="31" y="43"/>
                  <a:pt x="39" y="45"/>
                </a:cubicBezTo>
                <a:cubicBezTo>
                  <a:pt x="4" y="45"/>
                  <a:pt x="4" y="45"/>
                  <a:pt x="4" y="45"/>
                </a:cubicBezTo>
                <a:cubicBezTo>
                  <a:pt x="2" y="45"/>
                  <a:pt x="0" y="46"/>
                  <a:pt x="0" y="48"/>
                </a:cubicBezTo>
                <a:cubicBezTo>
                  <a:pt x="0" y="50"/>
                  <a:pt x="2" y="51"/>
                  <a:pt x="4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28" y="53"/>
                  <a:pt x="23" y="56"/>
                  <a:pt x="19" y="60"/>
                </a:cubicBezTo>
                <a:cubicBezTo>
                  <a:pt x="11" y="68"/>
                  <a:pt x="7" y="79"/>
                  <a:pt x="7" y="90"/>
                </a:cubicBezTo>
                <a:cubicBezTo>
                  <a:pt x="7" y="92"/>
                  <a:pt x="8" y="94"/>
                  <a:pt x="10" y="94"/>
                </a:cubicBezTo>
                <a:cubicBezTo>
                  <a:pt x="12" y="94"/>
                  <a:pt x="13" y="92"/>
                  <a:pt x="13" y="90"/>
                </a:cubicBezTo>
                <a:cubicBezTo>
                  <a:pt x="13" y="73"/>
                  <a:pt x="26" y="59"/>
                  <a:pt x="42" y="55"/>
                </a:cubicBezTo>
                <a:cubicBezTo>
                  <a:pt x="42" y="55"/>
                  <a:pt x="42" y="55"/>
                  <a:pt x="42" y="55"/>
                </a:cubicBezTo>
                <a:cubicBezTo>
                  <a:pt x="43" y="55"/>
                  <a:pt x="44" y="55"/>
                  <a:pt x="45" y="55"/>
                </a:cubicBezTo>
                <a:cubicBezTo>
                  <a:pt x="45" y="55"/>
                  <a:pt x="45" y="55"/>
                  <a:pt x="45" y="55"/>
                </a:cubicBezTo>
                <a:cubicBezTo>
                  <a:pt x="47" y="55"/>
                  <a:pt x="48" y="55"/>
                  <a:pt x="49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9" y="64"/>
                  <a:pt x="49" y="64"/>
                  <a:pt x="49" y="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cxnSp>
        <p:nvCxnSpPr>
          <p:cNvPr id="73" name="직선 연결선[R] 72"/>
          <p:cNvCxnSpPr/>
          <p:nvPr/>
        </p:nvCxnSpPr>
        <p:spPr>
          <a:xfrm flipH="1">
            <a:off x="4623884" y="3834199"/>
            <a:ext cx="150" cy="387347"/>
          </a:xfrm>
          <a:prstGeom prst="line">
            <a:avLst/>
          </a:prstGeom>
          <a:ln w="38100">
            <a:solidFill>
              <a:schemeClr val="accent1"/>
            </a:solidFill>
            <a:head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1389400" y="2906320"/>
            <a:ext cx="1214471" cy="219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Pilot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 rot="16200000">
            <a:off x="3740293" y="3583174"/>
            <a:ext cx="1749116" cy="774154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76" name="그룹 75"/>
          <p:cNvGrpSpPr/>
          <p:nvPr/>
        </p:nvGrpSpPr>
        <p:grpSpPr>
          <a:xfrm>
            <a:off x="1590766" y="2062777"/>
            <a:ext cx="549714" cy="422522"/>
            <a:chOff x="11571288" y="1119188"/>
            <a:chExt cx="646113" cy="533401"/>
          </a:xfrm>
        </p:grpSpPr>
        <p:sp>
          <p:nvSpPr>
            <p:cNvPr id="131" name="Oval 56"/>
            <p:cNvSpPr>
              <a:spLocks noChangeArrowheads="1"/>
            </p:cNvSpPr>
            <p:nvPr/>
          </p:nvSpPr>
          <p:spPr bwMode="auto">
            <a:xfrm>
              <a:off x="11807826" y="1212851"/>
              <a:ext cx="180975" cy="180975"/>
            </a:xfrm>
            <a:prstGeom prst="ellipse">
              <a:avLst/>
            </a:pr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Freeform 57"/>
            <p:cNvSpPr>
              <a:spLocks/>
            </p:cNvSpPr>
            <p:nvPr/>
          </p:nvSpPr>
          <p:spPr bwMode="auto">
            <a:xfrm>
              <a:off x="11649076" y="1119188"/>
              <a:ext cx="180975" cy="179388"/>
            </a:xfrm>
            <a:custGeom>
              <a:avLst/>
              <a:gdLst>
                <a:gd name="T0" fmla="*/ 24 w 48"/>
                <a:gd name="T1" fmla="*/ 48 h 48"/>
                <a:gd name="T2" fmla="*/ 37 w 48"/>
                <a:gd name="T3" fmla="*/ 45 h 48"/>
                <a:gd name="T4" fmla="*/ 48 w 48"/>
                <a:gd name="T5" fmla="*/ 26 h 48"/>
                <a:gd name="T6" fmla="*/ 48 w 48"/>
                <a:gd name="T7" fmla="*/ 24 h 48"/>
                <a:gd name="T8" fmla="*/ 24 w 48"/>
                <a:gd name="T9" fmla="*/ 0 h 48"/>
                <a:gd name="T10" fmla="*/ 0 w 48"/>
                <a:gd name="T11" fmla="*/ 24 h 48"/>
                <a:gd name="T12" fmla="*/ 24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24" y="48"/>
                  </a:moveTo>
                  <a:cubicBezTo>
                    <a:pt x="29" y="48"/>
                    <a:pt x="33" y="47"/>
                    <a:pt x="37" y="45"/>
                  </a:cubicBezTo>
                  <a:cubicBezTo>
                    <a:pt x="38" y="37"/>
                    <a:pt x="42" y="30"/>
                    <a:pt x="48" y="26"/>
                  </a:cubicBezTo>
                  <a:cubicBezTo>
                    <a:pt x="48" y="25"/>
                    <a:pt x="48" y="25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58"/>
            <p:cNvSpPr>
              <a:spLocks/>
            </p:cNvSpPr>
            <p:nvPr/>
          </p:nvSpPr>
          <p:spPr bwMode="auto">
            <a:xfrm>
              <a:off x="11958638" y="1119188"/>
              <a:ext cx="179388" cy="179388"/>
            </a:xfrm>
            <a:custGeom>
              <a:avLst/>
              <a:gdLst>
                <a:gd name="T0" fmla="*/ 14 w 48"/>
                <a:gd name="T1" fmla="*/ 46 h 48"/>
                <a:gd name="T2" fmla="*/ 24 w 48"/>
                <a:gd name="T3" fmla="*/ 48 h 48"/>
                <a:gd name="T4" fmla="*/ 48 w 48"/>
                <a:gd name="T5" fmla="*/ 24 h 48"/>
                <a:gd name="T6" fmla="*/ 24 w 48"/>
                <a:gd name="T7" fmla="*/ 0 h 48"/>
                <a:gd name="T8" fmla="*/ 0 w 48"/>
                <a:gd name="T9" fmla="*/ 24 h 48"/>
                <a:gd name="T10" fmla="*/ 14 w 48"/>
                <a:gd name="T11" fmla="*/ 4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48">
                  <a:moveTo>
                    <a:pt x="14" y="46"/>
                  </a:moveTo>
                  <a:cubicBezTo>
                    <a:pt x="17" y="48"/>
                    <a:pt x="20" y="48"/>
                    <a:pt x="24" y="48"/>
                  </a:cubicBezTo>
                  <a:cubicBezTo>
                    <a:pt x="37" y="48"/>
                    <a:pt x="48" y="38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8" y="29"/>
                    <a:pt x="13" y="37"/>
                    <a:pt x="14" y="46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Freeform 59"/>
            <p:cNvSpPr>
              <a:spLocks/>
            </p:cNvSpPr>
            <p:nvPr/>
          </p:nvSpPr>
          <p:spPr bwMode="auto">
            <a:xfrm>
              <a:off x="11991976" y="1322388"/>
              <a:ext cx="225425" cy="236538"/>
            </a:xfrm>
            <a:custGeom>
              <a:avLst/>
              <a:gdLst>
                <a:gd name="T0" fmla="*/ 29 w 60"/>
                <a:gd name="T1" fmla="*/ 0 h 63"/>
                <a:gd name="T2" fmla="*/ 9 w 60"/>
                <a:gd name="T3" fmla="*/ 0 h 63"/>
                <a:gd name="T4" fmla="*/ 0 w 60"/>
                <a:gd name="T5" fmla="*/ 21 h 63"/>
                <a:gd name="T6" fmla="*/ 26 w 60"/>
                <a:gd name="T7" fmla="*/ 56 h 63"/>
                <a:gd name="T8" fmla="*/ 26 w 60"/>
                <a:gd name="T9" fmla="*/ 63 h 63"/>
                <a:gd name="T10" fmla="*/ 58 w 60"/>
                <a:gd name="T11" fmla="*/ 57 h 63"/>
                <a:gd name="T12" fmla="*/ 60 w 60"/>
                <a:gd name="T13" fmla="*/ 56 h 63"/>
                <a:gd name="T14" fmla="*/ 60 w 60"/>
                <a:gd name="T15" fmla="*/ 56 h 63"/>
                <a:gd name="T16" fmla="*/ 60 w 60"/>
                <a:gd name="T17" fmla="*/ 31 h 63"/>
                <a:gd name="T18" fmla="*/ 29 w 60"/>
                <a:gd name="T19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63">
                  <a:moveTo>
                    <a:pt x="2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8"/>
                    <a:pt x="5" y="16"/>
                    <a:pt x="0" y="21"/>
                  </a:cubicBezTo>
                  <a:cubicBezTo>
                    <a:pt x="15" y="25"/>
                    <a:pt x="26" y="39"/>
                    <a:pt x="26" y="56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46" y="63"/>
                    <a:pt x="58" y="57"/>
                    <a:pt x="58" y="57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4"/>
                    <a:pt x="46" y="0"/>
                    <a:pt x="29" y="0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Freeform 60"/>
            <p:cNvSpPr>
              <a:spLocks/>
            </p:cNvSpPr>
            <p:nvPr/>
          </p:nvSpPr>
          <p:spPr bwMode="auto">
            <a:xfrm>
              <a:off x="11744326" y="1416051"/>
              <a:ext cx="307975" cy="236538"/>
            </a:xfrm>
            <a:custGeom>
              <a:avLst/>
              <a:gdLst>
                <a:gd name="T0" fmla="*/ 51 w 82"/>
                <a:gd name="T1" fmla="*/ 0 h 63"/>
                <a:gd name="T2" fmla="*/ 31 w 82"/>
                <a:gd name="T3" fmla="*/ 0 h 63"/>
                <a:gd name="T4" fmla="*/ 0 w 82"/>
                <a:gd name="T5" fmla="*/ 31 h 63"/>
                <a:gd name="T6" fmla="*/ 0 w 82"/>
                <a:gd name="T7" fmla="*/ 56 h 63"/>
                <a:gd name="T8" fmla="*/ 0 w 82"/>
                <a:gd name="T9" fmla="*/ 56 h 63"/>
                <a:gd name="T10" fmla="*/ 2 w 82"/>
                <a:gd name="T11" fmla="*/ 57 h 63"/>
                <a:gd name="T12" fmla="*/ 44 w 82"/>
                <a:gd name="T13" fmla="*/ 63 h 63"/>
                <a:gd name="T14" fmla="*/ 81 w 82"/>
                <a:gd name="T15" fmla="*/ 57 h 63"/>
                <a:gd name="T16" fmla="*/ 82 w 82"/>
                <a:gd name="T17" fmla="*/ 56 h 63"/>
                <a:gd name="T18" fmla="*/ 82 w 82"/>
                <a:gd name="T19" fmla="*/ 56 h 63"/>
                <a:gd name="T20" fmla="*/ 82 w 82"/>
                <a:gd name="T21" fmla="*/ 31 h 63"/>
                <a:gd name="T22" fmla="*/ 51 w 82"/>
                <a:gd name="T2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2" h="63">
                  <a:moveTo>
                    <a:pt x="51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" y="57"/>
                    <a:pt x="2" y="57"/>
                    <a:pt x="2" y="57"/>
                  </a:cubicBezTo>
                  <a:cubicBezTo>
                    <a:pt x="18" y="62"/>
                    <a:pt x="32" y="63"/>
                    <a:pt x="44" y="63"/>
                  </a:cubicBezTo>
                  <a:cubicBezTo>
                    <a:pt x="67" y="63"/>
                    <a:pt x="80" y="57"/>
                    <a:pt x="81" y="57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14"/>
                    <a:pt x="68" y="0"/>
                    <a:pt x="51" y="0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Freeform 61"/>
            <p:cNvSpPr>
              <a:spLocks/>
            </p:cNvSpPr>
            <p:nvPr/>
          </p:nvSpPr>
          <p:spPr bwMode="auto">
            <a:xfrm>
              <a:off x="11571288" y="1322388"/>
              <a:ext cx="236538" cy="236538"/>
            </a:xfrm>
            <a:custGeom>
              <a:avLst/>
              <a:gdLst>
                <a:gd name="T0" fmla="*/ 63 w 63"/>
                <a:gd name="T1" fmla="*/ 21 h 63"/>
                <a:gd name="T2" fmla="*/ 54 w 63"/>
                <a:gd name="T3" fmla="*/ 0 h 63"/>
                <a:gd name="T4" fmla="*/ 51 w 63"/>
                <a:gd name="T5" fmla="*/ 0 h 63"/>
                <a:gd name="T6" fmla="*/ 31 w 63"/>
                <a:gd name="T7" fmla="*/ 0 h 63"/>
                <a:gd name="T8" fmla="*/ 0 w 63"/>
                <a:gd name="T9" fmla="*/ 31 h 63"/>
                <a:gd name="T10" fmla="*/ 0 w 63"/>
                <a:gd name="T11" fmla="*/ 56 h 63"/>
                <a:gd name="T12" fmla="*/ 0 w 63"/>
                <a:gd name="T13" fmla="*/ 56 h 63"/>
                <a:gd name="T14" fmla="*/ 2 w 63"/>
                <a:gd name="T15" fmla="*/ 57 h 63"/>
                <a:gd name="T16" fmla="*/ 37 w 63"/>
                <a:gd name="T17" fmla="*/ 63 h 63"/>
                <a:gd name="T18" fmla="*/ 37 w 63"/>
                <a:gd name="T19" fmla="*/ 56 h 63"/>
                <a:gd name="T20" fmla="*/ 63 w 63"/>
                <a:gd name="T21" fmla="*/ 2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63">
                  <a:moveTo>
                    <a:pt x="63" y="21"/>
                  </a:moveTo>
                  <a:cubicBezTo>
                    <a:pt x="57" y="16"/>
                    <a:pt x="54" y="8"/>
                    <a:pt x="54" y="0"/>
                  </a:cubicBezTo>
                  <a:cubicBezTo>
                    <a:pt x="53" y="0"/>
                    <a:pt x="52" y="0"/>
                    <a:pt x="5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" y="57"/>
                    <a:pt x="2" y="57"/>
                    <a:pt x="2" y="57"/>
                  </a:cubicBezTo>
                  <a:cubicBezTo>
                    <a:pt x="15" y="61"/>
                    <a:pt x="26" y="63"/>
                    <a:pt x="37" y="63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39"/>
                    <a:pt x="48" y="25"/>
                    <a:pt x="63" y="21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7" name="모서리가 둥근 직사각형 76"/>
          <p:cNvSpPr/>
          <p:nvPr/>
        </p:nvSpPr>
        <p:spPr>
          <a:xfrm>
            <a:off x="1359760" y="2907073"/>
            <a:ext cx="1507322" cy="864792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78" name="모서리가 둥근 직사각형 77"/>
          <p:cNvSpPr/>
          <p:nvPr/>
        </p:nvSpPr>
        <p:spPr>
          <a:xfrm>
            <a:off x="1509299" y="3130853"/>
            <a:ext cx="822051" cy="223707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567122" y="3130092"/>
            <a:ext cx="1214471" cy="219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Rule API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cxnSp>
        <p:nvCxnSpPr>
          <p:cNvPr id="80" name="직선 연결선[R] 79"/>
          <p:cNvCxnSpPr/>
          <p:nvPr/>
        </p:nvCxnSpPr>
        <p:spPr>
          <a:xfrm flipV="1">
            <a:off x="1876523" y="2466748"/>
            <a:ext cx="949" cy="662691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모서리가 둥근 직사각형 80"/>
          <p:cNvSpPr/>
          <p:nvPr/>
        </p:nvSpPr>
        <p:spPr>
          <a:xfrm>
            <a:off x="1967921" y="3451359"/>
            <a:ext cx="822051" cy="223707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912257" y="3440016"/>
            <a:ext cx="1214471" cy="219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Envoy API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1899383" y="2466748"/>
            <a:ext cx="2648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r</a:t>
            </a:r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ecommendation-service</a:t>
            </a:r>
          </a:p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Fault Injection rule </a:t>
            </a:r>
            <a:r>
              <a:rPr kumimoji="1" lang="ko-KR" altLang="en-US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작성</a:t>
            </a:r>
            <a:endParaRPr kumimoji="1" lang="ko-KR" altLang="en-US" sz="1200" i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3818705" y="4990670"/>
            <a:ext cx="23243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 smtClean="0">
                <a:latin typeface="Noto Sans" charset="0"/>
                <a:ea typeface="Noto Sans" charset="0"/>
                <a:cs typeface="Noto Sans" charset="0"/>
              </a:rPr>
              <a:t>Service (</a:t>
            </a:r>
            <a:r>
              <a:rPr kumimoji="1" lang="en-US" altLang="ko-KR" sz="1400" b="1" dirty="0" err="1" smtClean="0">
                <a:latin typeface="Noto Sans" charset="0"/>
                <a:ea typeface="Noto Sans" charset="0"/>
                <a:cs typeface="Noto Sans" charset="0"/>
              </a:rPr>
              <a:t>bff</a:t>
            </a:r>
            <a:r>
              <a:rPr kumimoji="1" lang="en-US" altLang="ko-KR" sz="1400" b="1" dirty="0" smtClean="0">
                <a:latin typeface="Noto Sans" charset="0"/>
                <a:ea typeface="Noto Sans" charset="0"/>
                <a:cs typeface="Noto Sans" charset="0"/>
              </a:rPr>
              <a:t>-service)</a:t>
            </a:r>
            <a:endParaRPr kumimoji="1" lang="ko-KR" altLang="en-US" sz="14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7122905" y="5579421"/>
            <a:ext cx="3837760" cy="24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smtClean="0">
                <a:latin typeface="Noto Sans" charset="0"/>
                <a:ea typeface="Noto Sans" charset="0"/>
                <a:cs typeface="Noto Sans" charset="0"/>
              </a:rPr>
              <a:t>Service (recommendation-service)</a:t>
            </a:r>
            <a:endParaRPr kumimoji="1" lang="ko-KR" altLang="en-US" sz="14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2771517" y="3936606"/>
            <a:ext cx="3371511" cy="414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  <a:hlinkClick r:id="rId3"/>
              </a:rPr>
              <a:t>http://recommendation-service:8080</a:t>
            </a:r>
            <a:endParaRPr kumimoji="1" lang="en-US" altLang="ko-KR" sz="1400" i="1" dirty="0" smtClean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  <a:p>
            <a:pPr algn="ctr"/>
            <a:r>
              <a:rPr kumimoji="1" lang="ko-KR" altLang="en-US" sz="14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 </a:t>
            </a:r>
            <a:endParaRPr kumimoji="1" lang="en-US" altLang="ko-KR" sz="1400" i="1" dirty="0" smtClean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7" name="모서리가 둥근 직사각형 86"/>
          <p:cNvSpPr/>
          <p:nvPr/>
        </p:nvSpPr>
        <p:spPr>
          <a:xfrm rot="16200000">
            <a:off x="6904641" y="2281042"/>
            <a:ext cx="3426861" cy="2990333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8" name="Oval 6"/>
          <p:cNvSpPr>
            <a:spLocks noChangeArrowheads="1"/>
          </p:cNvSpPr>
          <p:nvPr/>
        </p:nvSpPr>
        <p:spPr bwMode="auto">
          <a:xfrm>
            <a:off x="7393321" y="3087274"/>
            <a:ext cx="535536" cy="565069"/>
          </a:xfrm>
          <a:prstGeom prst="ellipse">
            <a:avLst/>
          </a:prstGeom>
          <a:solidFill>
            <a:srgbClr val="6D6E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89" name="그룹 88"/>
          <p:cNvGrpSpPr/>
          <p:nvPr/>
        </p:nvGrpSpPr>
        <p:grpSpPr>
          <a:xfrm>
            <a:off x="7579222" y="3260911"/>
            <a:ext cx="187551" cy="230323"/>
            <a:chOff x="11277600" y="2381251"/>
            <a:chExt cx="527051" cy="612775"/>
          </a:xfrm>
        </p:grpSpPr>
        <p:sp>
          <p:nvSpPr>
            <p:cNvPr id="128" name="Freeform 64"/>
            <p:cNvSpPr>
              <a:spLocks/>
            </p:cNvSpPr>
            <p:nvPr/>
          </p:nvSpPr>
          <p:spPr bwMode="auto">
            <a:xfrm>
              <a:off x="11296650" y="2381251"/>
              <a:ext cx="493713" cy="282575"/>
            </a:xfrm>
            <a:custGeom>
              <a:avLst/>
              <a:gdLst>
                <a:gd name="T0" fmla="*/ 66 w 131"/>
                <a:gd name="T1" fmla="*/ 0 h 75"/>
                <a:gd name="T2" fmla="*/ 65 w 131"/>
                <a:gd name="T3" fmla="*/ 0 h 75"/>
                <a:gd name="T4" fmla="*/ 65 w 131"/>
                <a:gd name="T5" fmla="*/ 0 h 75"/>
                <a:gd name="T6" fmla="*/ 0 w 131"/>
                <a:gd name="T7" fmla="*/ 38 h 75"/>
                <a:gd name="T8" fmla="*/ 1 w 131"/>
                <a:gd name="T9" fmla="*/ 39 h 75"/>
                <a:gd name="T10" fmla="*/ 65 w 131"/>
                <a:gd name="T11" fmla="*/ 75 h 75"/>
                <a:gd name="T12" fmla="*/ 131 w 131"/>
                <a:gd name="T13" fmla="*/ 39 h 75"/>
                <a:gd name="T14" fmla="*/ 66 w 131"/>
                <a:gd name="T1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" h="75">
                  <a:moveTo>
                    <a:pt x="66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8"/>
                    <a:pt x="1" y="38"/>
                    <a:pt x="1" y="39"/>
                  </a:cubicBezTo>
                  <a:cubicBezTo>
                    <a:pt x="65" y="75"/>
                    <a:pt x="65" y="75"/>
                    <a:pt x="65" y="75"/>
                  </a:cubicBezTo>
                  <a:cubicBezTo>
                    <a:pt x="131" y="39"/>
                    <a:pt x="131" y="39"/>
                    <a:pt x="131" y="39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129" name="Freeform 65"/>
            <p:cNvSpPr>
              <a:spLocks/>
            </p:cNvSpPr>
            <p:nvPr/>
          </p:nvSpPr>
          <p:spPr bwMode="auto">
            <a:xfrm>
              <a:off x="11277600" y="2578101"/>
              <a:ext cx="238125" cy="415925"/>
            </a:xfrm>
            <a:custGeom>
              <a:avLst/>
              <a:gdLst>
                <a:gd name="T0" fmla="*/ 0 w 63"/>
                <a:gd name="T1" fmla="*/ 72 h 111"/>
                <a:gd name="T2" fmla="*/ 1 w 63"/>
                <a:gd name="T3" fmla="*/ 74 h 111"/>
                <a:gd name="T4" fmla="*/ 63 w 63"/>
                <a:gd name="T5" fmla="*/ 111 h 111"/>
                <a:gd name="T6" fmla="*/ 63 w 63"/>
                <a:gd name="T7" fmla="*/ 35 h 111"/>
                <a:gd name="T8" fmla="*/ 0 w 63"/>
                <a:gd name="T9" fmla="*/ 0 h 111"/>
                <a:gd name="T10" fmla="*/ 0 w 63"/>
                <a:gd name="T11" fmla="*/ 7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1">
                  <a:moveTo>
                    <a:pt x="0" y="72"/>
                  </a:moveTo>
                  <a:cubicBezTo>
                    <a:pt x="0" y="73"/>
                    <a:pt x="1" y="73"/>
                    <a:pt x="1" y="74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130" name="Freeform 66"/>
            <p:cNvSpPr>
              <a:spLocks/>
            </p:cNvSpPr>
            <p:nvPr/>
          </p:nvSpPr>
          <p:spPr bwMode="auto">
            <a:xfrm>
              <a:off x="11568113" y="2581276"/>
              <a:ext cx="236538" cy="412750"/>
            </a:xfrm>
            <a:custGeom>
              <a:avLst/>
              <a:gdLst>
                <a:gd name="T0" fmla="*/ 0 w 63"/>
                <a:gd name="T1" fmla="*/ 110 h 110"/>
                <a:gd name="T2" fmla="*/ 63 w 63"/>
                <a:gd name="T3" fmla="*/ 73 h 110"/>
                <a:gd name="T4" fmla="*/ 63 w 63"/>
                <a:gd name="T5" fmla="*/ 71 h 110"/>
                <a:gd name="T6" fmla="*/ 63 w 63"/>
                <a:gd name="T7" fmla="*/ 0 h 110"/>
                <a:gd name="T8" fmla="*/ 0 w 63"/>
                <a:gd name="T9" fmla="*/ 35 h 110"/>
                <a:gd name="T10" fmla="*/ 0 w 63"/>
                <a:gd name="T11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0">
                  <a:moveTo>
                    <a:pt x="0" y="110"/>
                  </a:moveTo>
                  <a:cubicBezTo>
                    <a:pt x="63" y="73"/>
                    <a:pt x="63" y="73"/>
                    <a:pt x="63" y="73"/>
                  </a:cubicBezTo>
                  <a:cubicBezTo>
                    <a:pt x="63" y="72"/>
                    <a:pt x="63" y="72"/>
                    <a:pt x="63" y="71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35"/>
                    <a:pt x="0" y="35"/>
                    <a:pt x="0" y="35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</p:grpSp>
      <p:sp>
        <p:nvSpPr>
          <p:cNvPr id="90" name="Freeform 95"/>
          <p:cNvSpPr>
            <a:spLocks/>
          </p:cNvSpPr>
          <p:nvPr/>
        </p:nvSpPr>
        <p:spPr bwMode="auto">
          <a:xfrm>
            <a:off x="7384722" y="2226975"/>
            <a:ext cx="553669" cy="735717"/>
          </a:xfrm>
          <a:custGeom>
            <a:avLst/>
            <a:gdLst>
              <a:gd name="T0" fmla="*/ 0 w 342"/>
              <a:gd name="T1" fmla="*/ 218 h 430"/>
              <a:gd name="T2" fmla="*/ 272 w 342"/>
              <a:gd name="T3" fmla="*/ 331 h 430"/>
              <a:gd name="T4" fmla="*/ 342 w 342"/>
              <a:gd name="T5" fmla="*/ 218 h 430"/>
              <a:gd name="T6" fmla="*/ 284 w 342"/>
              <a:gd name="T7" fmla="*/ 118 h 430"/>
              <a:gd name="T8" fmla="*/ 0 w 342"/>
              <a:gd name="T9" fmla="*/ 218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2" h="430">
                <a:moveTo>
                  <a:pt x="0" y="218"/>
                </a:moveTo>
                <a:cubicBezTo>
                  <a:pt x="0" y="361"/>
                  <a:pt x="172" y="430"/>
                  <a:pt x="272" y="331"/>
                </a:cubicBezTo>
                <a:cubicBezTo>
                  <a:pt x="300" y="302"/>
                  <a:pt x="321" y="253"/>
                  <a:pt x="342" y="218"/>
                </a:cubicBezTo>
                <a:cubicBezTo>
                  <a:pt x="321" y="183"/>
                  <a:pt x="306" y="147"/>
                  <a:pt x="284" y="118"/>
                </a:cubicBezTo>
                <a:cubicBezTo>
                  <a:pt x="192" y="0"/>
                  <a:pt x="0" y="65"/>
                  <a:pt x="0" y="218"/>
                </a:cubicBezTo>
                <a:close/>
              </a:path>
            </a:pathLst>
          </a:custGeom>
          <a:solidFill>
            <a:srgbClr val="D971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91" name="Freeform 138"/>
          <p:cNvSpPr>
            <a:spLocks/>
          </p:cNvSpPr>
          <p:nvPr/>
        </p:nvSpPr>
        <p:spPr bwMode="auto">
          <a:xfrm>
            <a:off x="7566454" y="2509005"/>
            <a:ext cx="298709" cy="150176"/>
          </a:xfrm>
          <a:custGeom>
            <a:avLst/>
            <a:gdLst>
              <a:gd name="T0" fmla="*/ 167 w 184"/>
              <a:gd name="T1" fmla="*/ 55 h 88"/>
              <a:gd name="T2" fmla="*/ 184 w 184"/>
              <a:gd name="T3" fmla="*/ 45 h 88"/>
              <a:gd name="T4" fmla="*/ 184 w 184"/>
              <a:gd name="T5" fmla="*/ 44 h 88"/>
              <a:gd name="T6" fmla="*/ 167 w 184"/>
              <a:gd name="T7" fmla="*/ 34 h 88"/>
              <a:gd name="T8" fmla="*/ 166 w 184"/>
              <a:gd name="T9" fmla="*/ 41 h 88"/>
              <a:gd name="T10" fmla="*/ 135 w 184"/>
              <a:gd name="T11" fmla="*/ 34 h 88"/>
              <a:gd name="T12" fmla="*/ 167 w 184"/>
              <a:gd name="T13" fmla="*/ 13 h 88"/>
              <a:gd name="T14" fmla="*/ 172 w 184"/>
              <a:gd name="T15" fmla="*/ 19 h 88"/>
              <a:gd name="T16" fmla="*/ 182 w 184"/>
              <a:gd name="T17" fmla="*/ 2 h 88"/>
              <a:gd name="T18" fmla="*/ 181 w 184"/>
              <a:gd name="T19" fmla="*/ 0 h 88"/>
              <a:gd name="T20" fmla="*/ 168 w 184"/>
              <a:gd name="T21" fmla="*/ 0 h 88"/>
              <a:gd name="T22" fmla="*/ 161 w 184"/>
              <a:gd name="T23" fmla="*/ 2 h 88"/>
              <a:gd name="T24" fmla="*/ 164 w 184"/>
              <a:gd name="T25" fmla="*/ 7 h 88"/>
              <a:gd name="T26" fmla="*/ 135 w 184"/>
              <a:gd name="T27" fmla="*/ 26 h 88"/>
              <a:gd name="T28" fmla="*/ 118 w 184"/>
              <a:gd name="T29" fmla="*/ 8 h 88"/>
              <a:gd name="T30" fmla="*/ 0 w 184"/>
              <a:gd name="T31" fmla="*/ 24 h 88"/>
              <a:gd name="T32" fmla="*/ 9 w 184"/>
              <a:gd name="T33" fmla="*/ 30 h 88"/>
              <a:gd name="T34" fmla="*/ 18 w 184"/>
              <a:gd name="T35" fmla="*/ 17 h 88"/>
              <a:gd name="T36" fmla="*/ 126 w 184"/>
              <a:gd name="T37" fmla="*/ 25 h 88"/>
              <a:gd name="T38" fmla="*/ 126 w 184"/>
              <a:gd name="T39" fmla="*/ 40 h 88"/>
              <a:gd name="T40" fmla="*/ 126 w 184"/>
              <a:gd name="T41" fmla="*/ 48 h 88"/>
              <a:gd name="T42" fmla="*/ 126 w 184"/>
              <a:gd name="T43" fmla="*/ 57 h 88"/>
              <a:gd name="T44" fmla="*/ 118 w 184"/>
              <a:gd name="T45" fmla="*/ 79 h 88"/>
              <a:gd name="T46" fmla="*/ 9 w 184"/>
              <a:gd name="T47" fmla="*/ 70 h 88"/>
              <a:gd name="T48" fmla="*/ 5 w 184"/>
              <a:gd name="T49" fmla="*/ 63 h 88"/>
              <a:gd name="T50" fmla="*/ 0 w 184"/>
              <a:gd name="T51" fmla="*/ 70 h 88"/>
              <a:gd name="T52" fmla="*/ 118 w 184"/>
              <a:gd name="T53" fmla="*/ 88 h 88"/>
              <a:gd name="T54" fmla="*/ 135 w 184"/>
              <a:gd name="T55" fmla="*/ 63 h 88"/>
              <a:gd name="T56" fmla="*/ 159 w 184"/>
              <a:gd name="T57" fmla="*/ 84 h 88"/>
              <a:gd name="T58" fmla="*/ 160 w 184"/>
              <a:gd name="T59" fmla="*/ 86 h 88"/>
              <a:gd name="T60" fmla="*/ 180 w 184"/>
              <a:gd name="T61" fmla="*/ 85 h 88"/>
              <a:gd name="T62" fmla="*/ 171 w 184"/>
              <a:gd name="T63" fmla="*/ 68 h 88"/>
              <a:gd name="T64" fmla="*/ 169 w 184"/>
              <a:gd name="T65" fmla="*/ 68 h 88"/>
              <a:gd name="T66" fmla="*/ 165 w 184"/>
              <a:gd name="T67" fmla="*/ 74 h 88"/>
              <a:gd name="T68" fmla="*/ 135 w 184"/>
              <a:gd name="T69" fmla="*/ 48 h 88"/>
              <a:gd name="T70" fmla="*/ 166 w 184"/>
              <a:gd name="T71" fmla="*/ 4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4" h="88">
                <a:moveTo>
                  <a:pt x="166" y="55"/>
                </a:moveTo>
                <a:cubicBezTo>
                  <a:pt x="166" y="55"/>
                  <a:pt x="166" y="55"/>
                  <a:pt x="167" y="55"/>
                </a:cubicBezTo>
                <a:cubicBezTo>
                  <a:pt x="167" y="56"/>
                  <a:pt x="168" y="55"/>
                  <a:pt x="168" y="5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168" y="35"/>
                  <a:pt x="168" y="35"/>
                  <a:pt x="168" y="35"/>
                </a:cubicBezTo>
                <a:cubicBezTo>
                  <a:pt x="168" y="34"/>
                  <a:pt x="167" y="34"/>
                  <a:pt x="167" y="34"/>
                </a:cubicBezTo>
                <a:cubicBezTo>
                  <a:pt x="166" y="35"/>
                  <a:pt x="166" y="35"/>
                  <a:pt x="166" y="35"/>
                </a:cubicBezTo>
                <a:cubicBezTo>
                  <a:pt x="166" y="41"/>
                  <a:pt x="166" y="41"/>
                  <a:pt x="166" y="41"/>
                </a:cubicBezTo>
                <a:cubicBezTo>
                  <a:pt x="135" y="41"/>
                  <a:pt x="135" y="41"/>
                  <a:pt x="135" y="41"/>
                </a:cubicBezTo>
                <a:cubicBezTo>
                  <a:pt x="135" y="34"/>
                  <a:pt x="135" y="34"/>
                  <a:pt x="135" y="34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72" y="18"/>
                  <a:pt x="172" y="18"/>
                  <a:pt x="172" y="18"/>
                </a:cubicBezTo>
                <a:cubicBezTo>
                  <a:pt x="172" y="19"/>
                  <a:pt x="172" y="19"/>
                  <a:pt x="172" y="19"/>
                </a:cubicBezTo>
                <a:cubicBezTo>
                  <a:pt x="173" y="18"/>
                  <a:pt x="173" y="18"/>
                  <a:pt x="173" y="18"/>
                </a:cubicBezTo>
                <a:cubicBezTo>
                  <a:pt x="182" y="2"/>
                  <a:pt x="182" y="2"/>
                  <a:pt x="182" y="2"/>
                </a:cubicBezTo>
                <a:cubicBezTo>
                  <a:pt x="182" y="1"/>
                  <a:pt x="182" y="1"/>
                  <a:pt x="182" y="0"/>
                </a:cubicBezTo>
                <a:cubicBezTo>
                  <a:pt x="181" y="0"/>
                  <a:pt x="181" y="0"/>
                  <a:pt x="181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68" y="0"/>
                  <a:pt x="168" y="0"/>
                  <a:pt x="168" y="0"/>
                </a:cubicBezTo>
                <a:cubicBezTo>
                  <a:pt x="161" y="1"/>
                  <a:pt x="161" y="1"/>
                  <a:pt x="161" y="1"/>
                </a:cubicBezTo>
                <a:cubicBezTo>
                  <a:pt x="161" y="1"/>
                  <a:pt x="161" y="1"/>
                  <a:pt x="161" y="2"/>
                </a:cubicBezTo>
                <a:cubicBezTo>
                  <a:pt x="160" y="2"/>
                  <a:pt x="161" y="3"/>
                  <a:pt x="161" y="3"/>
                </a:cubicBezTo>
                <a:cubicBezTo>
                  <a:pt x="164" y="7"/>
                  <a:pt x="164" y="7"/>
                  <a:pt x="164" y="7"/>
                </a:cubicBezTo>
                <a:cubicBezTo>
                  <a:pt x="164" y="7"/>
                  <a:pt x="164" y="7"/>
                  <a:pt x="164" y="7"/>
                </a:cubicBezTo>
                <a:cubicBezTo>
                  <a:pt x="135" y="26"/>
                  <a:pt x="135" y="26"/>
                  <a:pt x="135" y="26"/>
                </a:cubicBezTo>
                <a:cubicBezTo>
                  <a:pt x="135" y="25"/>
                  <a:pt x="135" y="25"/>
                  <a:pt x="135" y="25"/>
                </a:cubicBezTo>
                <a:cubicBezTo>
                  <a:pt x="135" y="16"/>
                  <a:pt x="127" y="8"/>
                  <a:pt x="118" y="8"/>
                </a:cubicBezTo>
                <a:cubicBezTo>
                  <a:pt x="18" y="8"/>
                  <a:pt x="18" y="8"/>
                  <a:pt x="18" y="8"/>
                </a:cubicBezTo>
                <a:cubicBezTo>
                  <a:pt x="9" y="8"/>
                  <a:pt x="1" y="15"/>
                  <a:pt x="0" y="24"/>
                </a:cubicBezTo>
                <a:cubicBezTo>
                  <a:pt x="5" y="27"/>
                  <a:pt x="5" y="27"/>
                  <a:pt x="5" y="27"/>
                </a:cubicBezTo>
                <a:cubicBezTo>
                  <a:pt x="9" y="30"/>
                  <a:pt x="9" y="30"/>
                  <a:pt x="9" y="30"/>
                </a:cubicBezTo>
                <a:cubicBezTo>
                  <a:pt x="9" y="25"/>
                  <a:pt x="9" y="25"/>
                  <a:pt x="9" y="25"/>
                </a:cubicBezTo>
                <a:cubicBezTo>
                  <a:pt x="9" y="21"/>
                  <a:pt x="13" y="17"/>
                  <a:pt x="18" y="17"/>
                </a:cubicBezTo>
                <a:cubicBezTo>
                  <a:pt x="118" y="17"/>
                  <a:pt x="118" y="17"/>
                  <a:pt x="118" y="17"/>
                </a:cubicBezTo>
                <a:cubicBezTo>
                  <a:pt x="122" y="17"/>
                  <a:pt x="126" y="21"/>
                  <a:pt x="126" y="25"/>
                </a:cubicBezTo>
                <a:cubicBezTo>
                  <a:pt x="126" y="32"/>
                  <a:pt x="126" y="32"/>
                  <a:pt x="126" y="32"/>
                </a:cubicBezTo>
                <a:cubicBezTo>
                  <a:pt x="126" y="40"/>
                  <a:pt x="126" y="40"/>
                  <a:pt x="126" y="40"/>
                </a:cubicBezTo>
                <a:cubicBezTo>
                  <a:pt x="126" y="41"/>
                  <a:pt x="126" y="41"/>
                  <a:pt x="126" y="41"/>
                </a:cubicBezTo>
                <a:cubicBezTo>
                  <a:pt x="126" y="48"/>
                  <a:pt x="126" y="48"/>
                  <a:pt x="126" y="48"/>
                </a:cubicBezTo>
                <a:cubicBezTo>
                  <a:pt x="126" y="49"/>
                  <a:pt x="126" y="49"/>
                  <a:pt x="126" y="49"/>
                </a:cubicBezTo>
                <a:cubicBezTo>
                  <a:pt x="126" y="57"/>
                  <a:pt x="126" y="57"/>
                  <a:pt x="126" y="57"/>
                </a:cubicBezTo>
                <a:cubicBezTo>
                  <a:pt x="126" y="70"/>
                  <a:pt x="126" y="70"/>
                  <a:pt x="126" y="70"/>
                </a:cubicBezTo>
                <a:cubicBezTo>
                  <a:pt x="126" y="75"/>
                  <a:pt x="122" y="79"/>
                  <a:pt x="118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13" y="79"/>
                  <a:pt x="9" y="75"/>
                  <a:pt x="9" y="70"/>
                </a:cubicBezTo>
                <a:cubicBezTo>
                  <a:pt x="9" y="60"/>
                  <a:pt x="9" y="60"/>
                  <a:pt x="9" y="60"/>
                </a:cubicBezTo>
                <a:cubicBezTo>
                  <a:pt x="5" y="63"/>
                  <a:pt x="5" y="63"/>
                  <a:pt x="5" y="63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80"/>
                  <a:pt x="8" y="88"/>
                  <a:pt x="18" y="88"/>
                </a:cubicBezTo>
                <a:cubicBezTo>
                  <a:pt x="118" y="88"/>
                  <a:pt x="118" y="88"/>
                  <a:pt x="118" y="88"/>
                </a:cubicBezTo>
                <a:cubicBezTo>
                  <a:pt x="127" y="88"/>
                  <a:pt x="135" y="80"/>
                  <a:pt x="135" y="70"/>
                </a:cubicBezTo>
                <a:cubicBezTo>
                  <a:pt x="135" y="63"/>
                  <a:pt x="135" y="63"/>
                  <a:pt x="135" y="63"/>
                </a:cubicBezTo>
                <a:cubicBezTo>
                  <a:pt x="161" y="80"/>
                  <a:pt x="161" y="80"/>
                  <a:pt x="161" y="80"/>
                </a:cubicBezTo>
                <a:cubicBezTo>
                  <a:pt x="159" y="84"/>
                  <a:pt x="159" y="84"/>
                  <a:pt x="159" y="84"/>
                </a:cubicBezTo>
                <a:cubicBezTo>
                  <a:pt x="159" y="86"/>
                  <a:pt x="159" y="86"/>
                  <a:pt x="159" y="86"/>
                </a:cubicBezTo>
                <a:cubicBezTo>
                  <a:pt x="159" y="86"/>
                  <a:pt x="160" y="86"/>
                  <a:pt x="160" y="86"/>
                </a:cubicBezTo>
                <a:cubicBezTo>
                  <a:pt x="179" y="86"/>
                  <a:pt x="179" y="86"/>
                  <a:pt x="179" y="86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71" y="68"/>
                  <a:pt x="171" y="68"/>
                  <a:pt x="171" y="68"/>
                </a:cubicBezTo>
                <a:cubicBezTo>
                  <a:pt x="171" y="68"/>
                  <a:pt x="170" y="68"/>
                  <a:pt x="170" y="67"/>
                </a:cubicBezTo>
                <a:cubicBezTo>
                  <a:pt x="169" y="67"/>
                  <a:pt x="169" y="67"/>
                  <a:pt x="169" y="68"/>
                </a:cubicBezTo>
                <a:cubicBezTo>
                  <a:pt x="165" y="73"/>
                  <a:pt x="165" y="73"/>
                  <a:pt x="165" y="73"/>
                </a:cubicBezTo>
                <a:cubicBezTo>
                  <a:pt x="165" y="74"/>
                  <a:pt x="165" y="74"/>
                  <a:pt x="165" y="74"/>
                </a:cubicBezTo>
                <a:cubicBezTo>
                  <a:pt x="135" y="55"/>
                  <a:pt x="135" y="55"/>
                  <a:pt x="135" y="55"/>
                </a:cubicBezTo>
                <a:cubicBezTo>
                  <a:pt x="135" y="48"/>
                  <a:pt x="135" y="48"/>
                  <a:pt x="135" y="48"/>
                </a:cubicBezTo>
                <a:cubicBezTo>
                  <a:pt x="166" y="48"/>
                  <a:pt x="166" y="48"/>
                  <a:pt x="166" y="48"/>
                </a:cubicBezTo>
                <a:cubicBezTo>
                  <a:pt x="166" y="48"/>
                  <a:pt x="166" y="48"/>
                  <a:pt x="166" y="48"/>
                </a:cubicBezTo>
                <a:lnTo>
                  <a:pt x="166" y="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92" name="Freeform 139"/>
          <p:cNvSpPr>
            <a:spLocks/>
          </p:cNvSpPr>
          <p:nvPr/>
        </p:nvSpPr>
        <p:spPr bwMode="auto">
          <a:xfrm>
            <a:off x="7494422" y="2503230"/>
            <a:ext cx="123038" cy="161006"/>
          </a:xfrm>
          <a:custGeom>
            <a:avLst/>
            <a:gdLst>
              <a:gd name="T0" fmla="*/ 49 w 76"/>
              <a:gd name="T1" fmla="*/ 64 h 94"/>
              <a:gd name="T2" fmla="*/ 49 w 76"/>
              <a:gd name="T3" fmla="*/ 66 h 94"/>
              <a:gd name="T4" fmla="*/ 56 w 76"/>
              <a:gd name="T5" fmla="*/ 61 h 94"/>
              <a:gd name="T6" fmla="*/ 61 w 76"/>
              <a:gd name="T7" fmla="*/ 58 h 94"/>
              <a:gd name="T8" fmla="*/ 65 w 76"/>
              <a:gd name="T9" fmla="*/ 55 h 94"/>
              <a:gd name="T10" fmla="*/ 76 w 76"/>
              <a:gd name="T11" fmla="*/ 48 h 94"/>
              <a:gd name="T12" fmla="*/ 65 w 76"/>
              <a:gd name="T13" fmla="*/ 40 h 94"/>
              <a:gd name="T14" fmla="*/ 61 w 76"/>
              <a:gd name="T15" fmla="*/ 38 h 94"/>
              <a:gd name="T16" fmla="*/ 56 w 76"/>
              <a:gd name="T17" fmla="*/ 35 h 94"/>
              <a:gd name="T18" fmla="*/ 49 w 76"/>
              <a:gd name="T19" fmla="*/ 30 h 94"/>
              <a:gd name="T20" fmla="*/ 49 w 76"/>
              <a:gd name="T21" fmla="*/ 37 h 94"/>
              <a:gd name="T22" fmla="*/ 49 w 76"/>
              <a:gd name="T23" fmla="*/ 38 h 94"/>
              <a:gd name="T24" fmla="*/ 49 w 76"/>
              <a:gd name="T25" fmla="*/ 39 h 94"/>
              <a:gd name="T26" fmla="*/ 49 w 76"/>
              <a:gd name="T27" fmla="*/ 39 h 94"/>
              <a:gd name="T28" fmla="*/ 45 w 76"/>
              <a:gd name="T29" fmla="*/ 39 h 94"/>
              <a:gd name="T30" fmla="*/ 45 w 76"/>
              <a:gd name="T31" fmla="*/ 39 h 94"/>
              <a:gd name="T32" fmla="*/ 42 w 76"/>
              <a:gd name="T33" fmla="*/ 39 h 94"/>
              <a:gd name="T34" fmla="*/ 42 w 76"/>
              <a:gd name="T35" fmla="*/ 39 h 94"/>
              <a:gd name="T36" fmla="*/ 13 w 76"/>
              <a:gd name="T37" fmla="*/ 4 h 94"/>
              <a:gd name="T38" fmla="*/ 10 w 76"/>
              <a:gd name="T39" fmla="*/ 0 h 94"/>
              <a:gd name="T40" fmla="*/ 7 w 76"/>
              <a:gd name="T41" fmla="*/ 4 h 94"/>
              <a:gd name="T42" fmla="*/ 19 w 76"/>
              <a:gd name="T43" fmla="*/ 34 h 94"/>
              <a:gd name="T44" fmla="*/ 39 w 76"/>
              <a:gd name="T45" fmla="*/ 45 h 94"/>
              <a:gd name="T46" fmla="*/ 4 w 76"/>
              <a:gd name="T47" fmla="*/ 45 h 94"/>
              <a:gd name="T48" fmla="*/ 0 w 76"/>
              <a:gd name="T49" fmla="*/ 48 h 94"/>
              <a:gd name="T50" fmla="*/ 4 w 76"/>
              <a:gd name="T51" fmla="*/ 51 h 94"/>
              <a:gd name="T52" fmla="*/ 33 w 76"/>
              <a:gd name="T53" fmla="*/ 51 h 94"/>
              <a:gd name="T54" fmla="*/ 19 w 76"/>
              <a:gd name="T55" fmla="*/ 60 h 94"/>
              <a:gd name="T56" fmla="*/ 7 w 76"/>
              <a:gd name="T57" fmla="*/ 90 h 94"/>
              <a:gd name="T58" fmla="*/ 10 w 76"/>
              <a:gd name="T59" fmla="*/ 94 h 94"/>
              <a:gd name="T60" fmla="*/ 13 w 76"/>
              <a:gd name="T61" fmla="*/ 90 h 94"/>
              <a:gd name="T62" fmla="*/ 42 w 76"/>
              <a:gd name="T63" fmla="*/ 55 h 94"/>
              <a:gd name="T64" fmla="*/ 42 w 76"/>
              <a:gd name="T65" fmla="*/ 55 h 94"/>
              <a:gd name="T66" fmla="*/ 45 w 76"/>
              <a:gd name="T67" fmla="*/ 55 h 94"/>
              <a:gd name="T68" fmla="*/ 45 w 76"/>
              <a:gd name="T69" fmla="*/ 55 h 94"/>
              <a:gd name="T70" fmla="*/ 49 w 76"/>
              <a:gd name="T71" fmla="*/ 55 h 94"/>
              <a:gd name="T72" fmla="*/ 49 w 76"/>
              <a:gd name="T73" fmla="*/ 55 h 94"/>
              <a:gd name="T74" fmla="*/ 49 w 76"/>
              <a:gd name="T75" fmla="*/ 6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6" h="94">
                <a:moveTo>
                  <a:pt x="49" y="64"/>
                </a:moveTo>
                <a:cubicBezTo>
                  <a:pt x="49" y="66"/>
                  <a:pt x="49" y="66"/>
                  <a:pt x="49" y="66"/>
                </a:cubicBezTo>
                <a:cubicBezTo>
                  <a:pt x="56" y="61"/>
                  <a:pt x="56" y="61"/>
                  <a:pt x="56" y="61"/>
                </a:cubicBezTo>
                <a:cubicBezTo>
                  <a:pt x="61" y="58"/>
                  <a:pt x="61" y="58"/>
                  <a:pt x="61" y="58"/>
                </a:cubicBezTo>
                <a:cubicBezTo>
                  <a:pt x="65" y="55"/>
                  <a:pt x="65" y="55"/>
                  <a:pt x="65" y="55"/>
                </a:cubicBezTo>
                <a:cubicBezTo>
                  <a:pt x="76" y="48"/>
                  <a:pt x="76" y="48"/>
                  <a:pt x="76" y="48"/>
                </a:cubicBezTo>
                <a:cubicBezTo>
                  <a:pt x="65" y="40"/>
                  <a:pt x="65" y="40"/>
                  <a:pt x="65" y="40"/>
                </a:cubicBezTo>
                <a:cubicBezTo>
                  <a:pt x="61" y="38"/>
                  <a:pt x="61" y="38"/>
                  <a:pt x="61" y="38"/>
                </a:cubicBezTo>
                <a:cubicBezTo>
                  <a:pt x="56" y="35"/>
                  <a:pt x="56" y="35"/>
                  <a:pt x="56" y="35"/>
                </a:cubicBezTo>
                <a:cubicBezTo>
                  <a:pt x="49" y="30"/>
                  <a:pt x="49" y="30"/>
                  <a:pt x="49" y="30"/>
                </a:cubicBezTo>
                <a:cubicBezTo>
                  <a:pt x="49" y="37"/>
                  <a:pt x="49" y="37"/>
                  <a:pt x="49" y="37"/>
                </a:cubicBezTo>
                <a:cubicBezTo>
                  <a:pt x="49" y="38"/>
                  <a:pt x="49" y="38"/>
                  <a:pt x="49" y="38"/>
                </a:cubicBezTo>
                <a:cubicBezTo>
                  <a:pt x="49" y="39"/>
                  <a:pt x="49" y="39"/>
                  <a:pt x="49" y="39"/>
                </a:cubicBezTo>
                <a:cubicBezTo>
                  <a:pt x="49" y="39"/>
                  <a:pt x="49" y="39"/>
                  <a:pt x="49" y="39"/>
                </a:cubicBezTo>
                <a:cubicBezTo>
                  <a:pt x="48" y="39"/>
                  <a:pt x="47" y="39"/>
                  <a:pt x="45" y="39"/>
                </a:cubicBezTo>
                <a:cubicBezTo>
                  <a:pt x="45" y="39"/>
                  <a:pt x="45" y="39"/>
                  <a:pt x="45" y="39"/>
                </a:cubicBezTo>
                <a:cubicBezTo>
                  <a:pt x="44" y="39"/>
                  <a:pt x="43" y="39"/>
                  <a:pt x="42" y="39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5"/>
                  <a:pt x="13" y="21"/>
                  <a:pt x="13" y="4"/>
                </a:cubicBezTo>
                <a:cubicBezTo>
                  <a:pt x="13" y="2"/>
                  <a:pt x="12" y="0"/>
                  <a:pt x="10" y="0"/>
                </a:cubicBezTo>
                <a:cubicBezTo>
                  <a:pt x="8" y="0"/>
                  <a:pt x="7" y="2"/>
                  <a:pt x="7" y="4"/>
                </a:cubicBezTo>
                <a:cubicBezTo>
                  <a:pt x="7" y="15"/>
                  <a:pt x="11" y="26"/>
                  <a:pt x="19" y="34"/>
                </a:cubicBezTo>
                <a:cubicBezTo>
                  <a:pt x="24" y="39"/>
                  <a:pt x="31" y="43"/>
                  <a:pt x="39" y="45"/>
                </a:cubicBezTo>
                <a:cubicBezTo>
                  <a:pt x="4" y="45"/>
                  <a:pt x="4" y="45"/>
                  <a:pt x="4" y="45"/>
                </a:cubicBezTo>
                <a:cubicBezTo>
                  <a:pt x="2" y="45"/>
                  <a:pt x="0" y="46"/>
                  <a:pt x="0" y="48"/>
                </a:cubicBezTo>
                <a:cubicBezTo>
                  <a:pt x="0" y="50"/>
                  <a:pt x="2" y="51"/>
                  <a:pt x="4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28" y="53"/>
                  <a:pt x="23" y="56"/>
                  <a:pt x="19" y="60"/>
                </a:cubicBezTo>
                <a:cubicBezTo>
                  <a:pt x="11" y="68"/>
                  <a:pt x="7" y="79"/>
                  <a:pt x="7" y="90"/>
                </a:cubicBezTo>
                <a:cubicBezTo>
                  <a:pt x="7" y="92"/>
                  <a:pt x="8" y="94"/>
                  <a:pt x="10" y="94"/>
                </a:cubicBezTo>
                <a:cubicBezTo>
                  <a:pt x="12" y="94"/>
                  <a:pt x="13" y="92"/>
                  <a:pt x="13" y="90"/>
                </a:cubicBezTo>
                <a:cubicBezTo>
                  <a:pt x="13" y="73"/>
                  <a:pt x="26" y="59"/>
                  <a:pt x="42" y="55"/>
                </a:cubicBezTo>
                <a:cubicBezTo>
                  <a:pt x="42" y="55"/>
                  <a:pt x="42" y="55"/>
                  <a:pt x="42" y="55"/>
                </a:cubicBezTo>
                <a:cubicBezTo>
                  <a:pt x="43" y="55"/>
                  <a:pt x="44" y="55"/>
                  <a:pt x="45" y="55"/>
                </a:cubicBezTo>
                <a:cubicBezTo>
                  <a:pt x="45" y="55"/>
                  <a:pt x="45" y="55"/>
                  <a:pt x="45" y="55"/>
                </a:cubicBezTo>
                <a:cubicBezTo>
                  <a:pt x="47" y="55"/>
                  <a:pt x="48" y="55"/>
                  <a:pt x="49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9" y="64"/>
                  <a:pt x="49" y="64"/>
                  <a:pt x="49" y="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95" name="모서리가 둥근 직사각형 94"/>
          <p:cNvSpPr/>
          <p:nvPr/>
        </p:nvSpPr>
        <p:spPr>
          <a:xfrm rot="16200000">
            <a:off x="7848426" y="1759057"/>
            <a:ext cx="1425488" cy="2472034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9277001" y="2308943"/>
            <a:ext cx="8006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latin typeface="Noto Sans" charset="0"/>
                <a:ea typeface="Noto Sans" charset="0"/>
                <a:cs typeface="Noto Sans" charset="0"/>
              </a:rPr>
              <a:t>Pod</a:t>
            </a:r>
            <a:endParaRPr kumimoji="1" lang="ko-KR" altLang="en-US" sz="12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7904485" y="3039774"/>
            <a:ext cx="2437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Pod Labels :</a:t>
            </a:r>
          </a:p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app: recommendation-service</a:t>
            </a:r>
          </a:p>
          <a:p>
            <a:r>
              <a:rPr kumimoji="1" lang="en-US" altLang="ko-KR" sz="12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v</a:t>
            </a:r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ersion: v1</a:t>
            </a:r>
            <a:endParaRPr kumimoji="1" lang="ko-KR" altLang="en-US" sz="1200" i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98" name="Oval 6"/>
          <p:cNvSpPr>
            <a:spLocks noChangeArrowheads="1"/>
          </p:cNvSpPr>
          <p:nvPr/>
        </p:nvSpPr>
        <p:spPr bwMode="auto">
          <a:xfrm>
            <a:off x="7393321" y="4710956"/>
            <a:ext cx="535536" cy="565069"/>
          </a:xfrm>
          <a:prstGeom prst="ellipse">
            <a:avLst/>
          </a:prstGeom>
          <a:solidFill>
            <a:srgbClr val="6D6E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99" name="그룹 98"/>
          <p:cNvGrpSpPr/>
          <p:nvPr/>
        </p:nvGrpSpPr>
        <p:grpSpPr>
          <a:xfrm>
            <a:off x="7579222" y="4884593"/>
            <a:ext cx="187551" cy="230323"/>
            <a:chOff x="11277600" y="2381251"/>
            <a:chExt cx="527051" cy="612775"/>
          </a:xfrm>
        </p:grpSpPr>
        <p:sp>
          <p:nvSpPr>
            <p:cNvPr id="125" name="Freeform 64"/>
            <p:cNvSpPr>
              <a:spLocks/>
            </p:cNvSpPr>
            <p:nvPr/>
          </p:nvSpPr>
          <p:spPr bwMode="auto">
            <a:xfrm>
              <a:off x="11296650" y="2381251"/>
              <a:ext cx="493713" cy="282575"/>
            </a:xfrm>
            <a:custGeom>
              <a:avLst/>
              <a:gdLst>
                <a:gd name="T0" fmla="*/ 66 w 131"/>
                <a:gd name="T1" fmla="*/ 0 h 75"/>
                <a:gd name="T2" fmla="*/ 65 w 131"/>
                <a:gd name="T3" fmla="*/ 0 h 75"/>
                <a:gd name="T4" fmla="*/ 65 w 131"/>
                <a:gd name="T5" fmla="*/ 0 h 75"/>
                <a:gd name="T6" fmla="*/ 0 w 131"/>
                <a:gd name="T7" fmla="*/ 38 h 75"/>
                <a:gd name="T8" fmla="*/ 1 w 131"/>
                <a:gd name="T9" fmla="*/ 39 h 75"/>
                <a:gd name="T10" fmla="*/ 65 w 131"/>
                <a:gd name="T11" fmla="*/ 75 h 75"/>
                <a:gd name="T12" fmla="*/ 131 w 131"/>
                <a:gd name="T13" fmla="*/ 39 h 75"/>
                <a:gd name="T14" fmla="*/ 66 w 131"/>
                <a:gd name="T1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" h="75">
                  <a:moveTo>
                    <a:pt x="66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8"/>
                    <a:pt x="1" y="38"/>
                    <a:pt x="1" y="39"/>
                  </a:cubicBezTo>
                  <a:cubicBezTo>
                    <a:pt x="65" y="75"/>
                    <a:pt x="65" y="75"/>
                    <a:pt x="65" y="75"/>
                  </a:cubicBezTo>
                  <a:cubicBezTo>
                    <a:pt x="131" y="39"/>
                    <a:pt x="131" y="39"/>
                    <a:pt x="131" y="39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126" name="Freeform 65"/>
            <p:cNvSpPr>
              <a:spLocks/>
            </p:cNvSpPr>
            <p:nvPr/>
          </p:nvSpPr>
          <p:spPr bwMode="auto">
            <a:xfrm>
              <a:off x="11277600" y="2578101"/>
              <a:ext cx="238125" cy="415925"/>
            </a:xfrm>
            <a:custGeom>
              <a:avLst/>
              <a:gdLst>
                <a:gd name="T0" fmla="*/ 0 w 63"/>
                <a:gd name="T1" fmla="*/ 72 h 111"/>
                <a:gd name="T2" fmla="*/ 1 w 63"/>
                <a:gd name="T3" fmla="*/ 74 h 111"/>
                <a:gd name="T4" fmla="*/ 63 w 63"/>
                <a:gd name="T5" fmla="*/ 111 h 111"/>
                <a:gd name="T6" fmla="*/ 63 w 63"/>
                <a:gd name="T7" fmla="*/ 35 h 111"/>
                <a:gd name="T8" fmla="*/ 0 w 63"/>
                <a:gd name="T9" fmla="*/ 0 h 111"/>
                <a:gd name="T10" fmla="*/ 0 w 63"/>
                <a:gd name="T11" fmla="*/ 7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1">
                  <a:moveTo>
                    <a:pt x="0" y="72"/>
                  </a:moveTo>
                  <a:cubicBezTo>
                    <a:pt x="0" y="73"/>
                    <a:pt x="1" y="73"/>
                    <a:pt x="1" y="74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  <p:sp>
          <p:nvSpPr>
            <p:cNvPr id="127" name="Freeform 66"/>
            <p:cNvSpPr>
              <a:spLocks/>
            </p:cNvSpPr>
            <p:nvPr/>
          </p:nvSpPr>
          <p:spPr bwMode="auto">
            <a:xfrm>
              <a:off x="11568113" y="2581276"/>
              <a:ext cx="236538" cy="412750"/>
            </a:xfrm>
            <a:custGeom>
              <a:avLst/>
              <a:gdLst>
                <a:gd name="T0" fmla="*/ 0 w 63"/>
                <a:gd name="T1" fmla="*/ 110 h 110"/>
                <a:gd name="T2" fmla="*/ 63 w 63"/>
                <a:gd name="T3" fmla="*/ 73 h 110"/>
                <a:gd name="T4" fmla="*/ 63 w 63"/>
                <a:gd name="T5" fmla="*/ 71 h 110"/>
                <a:gd name="T6" fmla="*/ 63 w 63"/>
                <a:gd name="T7" fmla="*/ 0 h 110"/>
                <a:gd name="T8" fmla="*/ 0 w 63"/>
                <a:gd name="T9" fmla="*/ 35 h 110"/>
                <a:gd name="T10" fmla="*/ 0 w 63"/>
                <a:gd name="T11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10">
                  <a:moveTo>
                    <a:pt x="0" y="110"/>
                  </a:moveTo>
                  <a:cubicBezTo>
                    <a:pt x="63" y="73"/>
                    <a:pt x="63" y="73"/>
                    <a:pt x="63" y="73"/>
                  </a:cubicBezTo>
                  <a:cubicBezTo>
                    <a:pt x="63" y="72"/>
                    <a:pt x="63" y="72"/>
                    <a:pt x="63" y="71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0" y="35"/>
                    <a:pt x="0" y="35"/>
                    <a:pt x="0" y="35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b="1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</p:grpSp>
      <p:sp>
        <p:nvSpPr>
          <p:cNvPr id="100" name="Freeform 95"/>
          <p:cNvSpPr>
            <a:spLocks/>
          </p:cNvSpPr>
          <p:nvPr/>
        </p:nvSpPr>
        <p:spPr bwMode="auto">
          <a:xfrm>
            <a:off x="7384722" y="3850657"/>
            <a:ext cx="553669" cy="735717"/>
          </a:xfrm>
          <a:custGeom>
            <a:avLst/>
            <a:gdLst>
              <a:gd name="T0" fmla="*/ 0 w 342"/>
              <a:gd name="T1" fmla="*/ 218 h 430"/>
              <a:gd name="T2" fmla="*/ 272 w 342"/>
              <a:gd name="T3" fmla="*/ 331 h 430"/>
              <a:gd name="T4" fmla="*/ 342 w 342"/>
              <a:gd name="T5" fmla="*/ 218 h 430"/>
              <a:gd name="T6" fmla="*/ 284 w 342"/>
              <a:gd name="T7" fmla="*/ 118 h 430"/>
              <a:gd name="T8" fmla="*/ 0 w 342"/>
              <a:gd name="T9" fmla="*/ 218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2" h="430">
                <a:moveTo>
                  <a:pt x="0" y="218"/>
                </a:moveTo>
                <a:cubicBezTo>
                  <a:pt x="0" y="361"/>
                  <a:pt x="172" y="430"/>
                  <a:pt x="272" y="331"/>
                </a:cubicBezTo>
                <a:cubicBezTo>
                  <a:pt x="300" y="302"/>
                  <a:pt x="321" y="253"/>
                  <a:pt x="342" y="218"/>
                </a:cubicBezTo>
                <a:cubicBezTo>
                  <a:pt x="321" y="183"/>
                  <a:pt x="306" y="147"/>
                  <a:pt x="284" y="118"/>
                </a:cubicBezTo>
                <a:cubicBezTo>
                  <a:pt x="192" y="0"/>
                  <a:pt x="0" y="65"/>
                  <a:pt x="0" y="218"/>
                </a:cubicBezTo>
                <a:close/>
              </a:path>
            </a:pathLst>
          </a:custGeom>
          <a:solidFill>
            <a:srgbClr val="D971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1" name="Freeform 138"/>
          <p:cNvSpPr>
            <a:spLocks/>
          </p:cNvSpPr>
          <p:nvPr/>
        </p:nvSpPr>
        <p:spPr bwMode="auto">
          <a:xfrm>
            <a:off x="7566454" y="4132687"/>
            <a:ext cx="298709" cy="150176"/>
          </a:xfrm>
          <a:custGeom>
            <a:avLst/>
            <a:gdLst>
              <a:gd name="T0" fmla="*/ 167 w 184"/>
              <a:gd name="T1" fmla="*/ 55 h 88"/>
              <a:gd name="T2" fmla="*/ 184 w 184"/>
              <a:gd name="T3" fmla="*/ 45 h 88"/>
              <a:gd name="T4" fmla="*/ 184 w 184"/>
              <a:gd name="T5" fmla="*/ 44 h 88"/>
              <a:gd name="T6" fmla="*/ 167 w 184"/>
              <a:gd name="T7" fmla="*/ 34 h 88"/>
              <a:gd name="T8" fmla="*/ 166 w 184"/>
              <a:gd name="T9" fmla="*/ 41 h 88"/>
              <a:gd name="T10" fmla="*/ 135 w 184"/>
              <a:gd name="T11" fmla="*/ 34 h 88"/>
              <a:gd name="T12" fmla="*/ 167 w 184"/>
              <a:gd name="T13" fmla="*/ 13 h 88"/>
              <a:gd name="T14" fmla="*/ 172 w 184"/>
              <a:gd name="T15" fmla="*/ 19 h 88"/>
              <a:gd name="T16" fmla="*/ 182 w 184"/>
              <a:gd name="T17" fmla="*/ 2 h 88"/>
              <a:gd name="T18" fmla="*/ 181 w 184"/>
              <a:gd name="T19" fmla="*/ 0 h 88"/>
              <a:gd name="T20" fmla="*/ 168 w 184"/>
              <a:gd name="T21" fmla="*/ 0 h 88"/>
              <a:gd name="T22" fmla="*/ 161 w 184"/>
              <a:gd name="T23" fmla="*/ 2 h 88"/>
              <a:gd name="T24" fmla="*/ 164 w 184"/>
              <a:gd name="T25" fmla="*/ 7 h 88"/>
              <a:gd name="T26" fmla="*/ 135 w 184"/>
              <a:gd name="T27" fmla="*/ 26 h 88"/>
              <a:gd name="T28" fmla="*/ 118 w 184"/>
              <a:gd name="T29" fmla="*/ 8 h 88"/>
              <a:gd name="T30" fmla="*/ 0 w 184"/>
              <a:gd name="T31" fmla="*/ 24 h 88"/>
              <a:gd name="T32" fmla="*/ 9 w 184"/>
              <a:gd name="T33" fmla="*/ 30 h 88"/>
              <a:gd name="T34" fmla="*/ 18 w 184"/>
              <a:gd name="T35" fmla="*/ 17 h 88"/>
              <a:gd name="T36" fmla="*/ 126 w 184"/>
              <a:gd name="T37" fmla="*/ 25 h 88"/>
              <a:gd name="T38" fmla="*/ 126 w 184"/>
              <a:gd name="T39" fmla="*/ 40 h 88"/>
              <a:gd name="T40" fmla="*/ 126 w 184"/>
              <a:gd name="T41" fmla="*/ 48 h 88"/>
              <a:gd name="T42" fmla="*/ 126 w 184"/>
              <a:gd name="T43" fmla="*/ 57 h 88"/>
              <a:gd name="T44" fmla="*/ 118 w 184"/>
              <a:gd name="T45" fmla="*/ 79 h 88"/>
              <a:gd name="T46" fmla="*/ 9 w 184"/>
              <a:gd name="T47" fmla="*/ 70 h 88"/>
              <a:gd name="T48" fmla="*/ 5 w 184"/>
              <a:gd name="T49" fmla="*/ 63 h 88"/>
              <a:gd name="T50" fmla="*/ 0 w 184"/>
              <a:gd name="T51" fmla="*/ 70 h 88"/>
              <a:gd name="T52" fmla="*/ 118 w 184"/>
              <a:gd name="T53" fmla="*/ 88 h 88"/>
              <a:gd name="T54" fmla="*/ 135 w 184"/>
              <a:gd name="T55" fmla="*/ 63 h 88"/>
              <a:gd name="T56" fmla="*/ 159 w 184"/>
              <a:gd name="T57" fmla="*/ 84 h 88"/>
              <a:gd name="T58" fmla="*/ 160 w 184"/>
              <a:gd name="T59" fmla="*/ 86 h 88"/>
              <a:gd name="T60" fmla="*/ 180 w 184"/>
              <a:gd name="T61" fmla="*/ 85 h 88"/>
              <a:gd name="T62" fmla="*/ 171 w 184"/>
              <a:gd name="T63" fmla="*/ 68 h 88"/>
              <a:gd name="T64" fmla="*/ 169 w 184"/>
              <a:gd name="T65" fmla="*/ 68 h 88"/>
              <a:gd name="T66" fmla="*/ 165 w 184"/>
              <a:gd name="T67" fmla="*/ 74 h 88"/>
              <a:gd name="T68" fmla="*/ 135 w 184"/>
              <a:gd name="T69" fmla="*/ 48 h 88"/>
              <a:gd name="T70" fmla="*/ 166 w 184"/>
              <a:gd name="T71" fmla="*/ 4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4" h="88">
                <a:moveTo>
                  <a:pt x="166" y="55"/>
                </a:moveTo>
                <a:cubicBezTo>
                  <a:pt x="166" y="55"/>
                  <a:pt x="166" y="55"/>
                  <a:pt x="167" y="55"/>
                </a:cubicBezTo>
                <a:cubicBezTo>
                  <a:pt x="167" y="56"/>
                  <a:pt x="168" y="55"/>
                  <a:pt x="168" y="5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168" y="35"/>
                  <a:pt x="168" y="35"/>
                  <a:pt x="168" y="35"/>
                </a:cubicBezTo>
                <a:cubicBezTo>
                  <a:pt x="168" y="34"/>
                  <a:pt x="167" y="34"/>
                  <a:pt x="167" y="34"/>
                </a:cubicBezTo>
                <a:cubicBezTo>
                  <a:pt x="166" y="35"/>
                  <a:pt x="166" y="35"/>
                  <a:pt x="166" y="35"/>
                </a:cubicBezTo>
                <a:cubicBezTo>
                  <a:pt x="166" y="41"/>
                  <a:pt x="166" y="41"/>
                  <a:pt x="166" y="41"/>
                </a:cubicBezTo>
                <a:cubicBezTo>
                  <a:pt x="135" y="41"/>
                  <a:pt x="135" y="41"/>
                  <a:pt x="135" y="41"/>
                </a:cubicBezTo>
                <a:cubicBezTo>
                  <a:pt x="135" y="34"/>
                  <a:pt x="135" y="34"/>
                  <a:pt x="135" y="34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72" y="18"/>
                  <a:pt x="172" y="18"/>
                  <a:pt x="172" y="18"/>
                </a:cubicBezTo>
                <a:cubicBezTo>
                  <a:pt x="172" y="19"/>
                  <a:pt x="172" y="19"/>
                  <a:pt x="172" y="19"/>
                </a:cubicBezTo>
                <a:cubicBezTo>
                  <a:pt x="173" y="18"/>
                  <a:pt x="173" y="18"/>
                  <a:pt x="173" y="18"/>
                </a:cubicBezTo>
                <a:cubicBezTo>
                  <a:pt x="182" y="2"/>
                  <a:pt x="182" y="2"/>
                  <a:pt x="182" y="2"/>
                </a:cubicBezTo>
                <a:cubicBezTo>
                  <a:pt x="182" y="1"/>
                  <a:pt x="182" y="1"/>
                  <a:pt x="182" y="0"/>
                </a:cubicBezTo>
                <a:cubicBezTo>
                  <a:pt x="181" y="0"/>
                  <a:pt x="181" y="0"/>
                  <a:pt x="181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68" y="0"/>
                  <a:pt x="168" y="0"/>
                  <a:pt x="168" y="0"/>
                </a:cubicBezTo>
                <a:cubicBezTo>
                  <a:pt x="161" y="1"/>
                  <a:pt x="161" y="1"/>
                  <a:pt x="161" y="1"/>
                </a:cubicBezTo>
                <a:cubicBezTo>
                  <a:pt x="161" y="1"/>
                  <a:pt x="161" y="1"/>
                  <a:pt x="161" y="2"/>
                </a:cubicBezTo>
                <a:cubicBezTo>
                  <a:pt x="160" y="2"/>
                  <a:pt x="161" y="3"/>
                  <a:pt x="161" y="3"/>
                </a:cubicBezTo>
                <a:cubicBezTo>
                  <a:pt x="164" y="7"/>
                  <a:pt x="164" y="7"/>
                  <a:pt x="164" y="7"/>
                </a:cubicBezTo>
                <a:cubicBezTo>
                  <a:pt x="164" y="7"/>
                  <a:pt x="164" y="7"/>
                  <a:pt x="164" y="7"/>
                </a:cubicBezTo>
                <a:cubicBezTo>
                  <a:pt x="135" y="26"/>
                  <a:pt x="135" y="26"/>
                  <a:pt x="135" y="26"/>
                </a:cubicBezTo>
                <a:cubicBezTo>
                  <a:pt x="135" y="25"/>
                  <a:pt x="135" y="25"/>
                  <a:pt x="135" y="25"/>
                </a:cubicBezTo>
                <a:cubicBezTo>
                  <a:pt x="135" y="16"/>
                  <a:pt x="127" y="8"/>
                  <a:pt x="118" y="8"/>
                </a:cubicBezTo>
                <a:cubicBezTo>
                  <a:pt x="18" y="8"/>
                  <a:pt x="18" y="8"/>
                  <a:pt x="18" y="8"/>
                </a:cubicBezTo>
                <a:cubicBezTo>
                  <a:pt x="9" y="8"/>
                  <a:pt x="1" y="15"/>
                  <a:pt x="0" y="24"/>
                </a:cubicBezTo>
                <a:cubicBezTo>
                  <a:pt x="5" y="27"/>
                  <a:pt x="5" y="27"/>
                  <a:pt x="5" y="27"/>
                </a:cubicBezTo>
                <a:cubicBezTo>
                  <a:pt x="9" y="30"/>
                  <a:pt x="9" y="30"/>
                  <a:pt x="9" y="30"/>
                </a:cubicBezTo>
                <a:cubicBezTo>
                  <a:pt x="9" y="25"/>
                  <a:pt x="9" y="25"/>
                  <a:pt x="9" y="25"/>
                </a:cubicBezTo>
                <a:cubicBezTo>
                  <a:pt x="9" y="21"/>
                  <a:pt x="13" y="17"/>
                  <a:pt x="18" y="17"/>
                </a:cubicBezTo>
                <a:cubicBezTo>
                  <a:pt x="118" y="17"/>
                  <a:pt x="118" y="17"/>
                  <a:pt x="118" y="17"/>
                </a:cubicBezTo>
                <a:cubicBezTo>
                  <a:pt x="122" y="17"/>
                  <a:pt x="126" y="21"/>
                  <a:pt x="126" y="25"/>
                </a:cubicBezTo>
                <a:cubicBezTo>
                  <a:pt x="126" y="32"/>
                  <a:pt x="126" y="32"/>
                  <a:pt x="126" y="32"/>
                </a:cubicBezTo>
                <a:cubicBezTo>
                  <a:pt x="126" y="40"/>
                  <a:pt x="126" y="40"/>
                  <a:pt x="126" y="40"/>
                </a:cubicBezTo>
                <a:cubicBezTo>
                  <a:pt x="126" y="41"/>
                  <a:pt x="126" y="41"/>
                  <a:pt x="126" y="41"/>
                </a:cubicBezTo>
                <a:cubicBezTo>
                  <a:pt x="126" y="48"/>
                  <a:pt x="126" y="48"/>
                  <a:pt x="126" y="48"/>
                </a:cubicBezTo>
                <a:cubicBezTo>
                  <a:pt x="126" y="49"/>
                  <a:pt x="126" y="49"/>
                  <a:pt x="126" y="49"/>
                </a:cubicBezTo>
                <a:cubicBezTo>
                  <a:pt x="126" y="57"/>
                  <a:pt x="126" y="57"/>
                  <a:pt x="126" y="57"/>
                </a:cubicBezTo>
                <a:cubicBezTo>
                  <a:pt x="126" y="70"/>
                  <a:pt x="126" y="70"/>
                  <a:pt x="126" y="70"/>
                </a:cubicBezTo>
                <a:cubicBezTo>
                  <a:pt x="126" y="75"/>
                  <a:pt x="122" y="79"/>
                  <a:pt x="118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13" y="79"/>
                  <a:pt x="9" y="75"/>
                  <a:pt x="9" y="70"/>
                </a:cubicBezTo>
                <a:cubicBezTo>
                  <a:pt x="9" y="60"/>
                  <a:pt x="9" y="60"/>
                  <a:pt x="9" y="60"/>
                </a:cubicBezTo>
                <a:cubicBezTo>
                  <a:pt x="5" y="63"/>
                  <a:pt x="5" y="63"/>
                  <a:pt x="5" y="63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80"/>
                  <a:pt x="8" y="88"/>
                  <a:pt x="18" y="88"/>
                </a:cubicBezTo>
                <a:cubicBezTo>
                  <a:pt x="118" y="88"/>
                  <a:pt x="118" y="88"/>
                  <a:pt x="118" y="88"/>
                </a:cubicBezTo>
                <a:cubicBezTo>
                  <a:pt x="127" y="88"/>
                  <a:pt x="135" y="80"/>
                  <a:pt x="135" y="70"/>
                </a:cubicBezTo>
                <a:cubicBezTo>
                  <a:pt x="135" y="63"/>
                  <a:pt x="135" y="63"/>
                  <a:pt x="135" y="63"/>
                </a:cubicBezTo>
                <a:cubicBezTo>
                  <a:pt x="161" y="80"/>
                  <a:pt x="161" y="80"/>
                  <a:pt x="161" y="80"/>
                </a:cubicBezTo>
                <a:cubicBezTo>
                  <a:pt x="159" y="84"/>
                  <a:pt x="159" y="84"/>
                  <a:pt x="159" y="84"/>
                </a:cubicBezTo>
                <a:cubicBezTo>
                  <a:pt x="159" y="86"/>
                  <a:pt x="159" y="86"/>
                  <a:pt x="159" y="86"/>
                </a:cubicBezTo>
                <a:cubicBezTo>
                  <a:pt x="159" y="86"/>
                  <a:pt x="160" y="86"/>
                  <a:pt x="160" y="86"/>
                </a:cubicBezTo>
                <a:cubicBezTo>
                  <a:pt x="179" y="86"/>
                  <a:pt x="179" y="86"/>
                  <a:pt x="179" y="86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71" y="68"/>
                  <a:pt x="171" y="68"/>
                  <a:pt x="171" y="68"/>
                </a:cubicBezTo>
                <a:cubicBezTo>
                  <a:pt x="171" y="68"/>
                  <a:pt x="170" y="68"/>
                  <a:pt x="170" y="67"/>
                </a:cubicBezTo>
                <a:cubicBezTo>
                  <a:pt x="169" y="67"/>
                  <a:pt x="169" y="67"/>
                  <a:pt x="169" y="68"/>
                </a:cubicBezTo>
                <a:cubicBezTo>
                  <a:pt x="165" y="73"/>
                  <a:pt x="165" y="73"/>
                  <a:pt x="165" y="73"/>
                </a:cubicBezTo>
                <a:cubicBezTo>
                  <a:pt x="165" y="74"/>
                  <a:pt x="165" y="74"/>
                  <a:pt x="165" y="74"/>
                </a:cubicBezTo>
                <a:cubicBezTo>
                  <a:pt x="135" y="55"/>
                  <a:pt x="135" y="55"/>
                  <a:pt x="135" y="55"/>
                </a:cubicBezTo>
                <a:cubicBezTo>
                  <a:pt x="135" y="48"/>
                  <a:pt x="135" y="48"/>
                  <a:pt x="135" y="48"/>
                </a:cubicBezTo>
                <a:cubicBezTo>
                  <a:pt x="166" y="48"/>
                  <a:pt x="166" y="48"/>
                  <a:pt x="166" y="48"/>
                </a:cubicBezTo>
                <a:cubicBezTo>
                  <a:pt x="166" y="48"/>
                  <a:pt x="166" y="48"/>
                  <a:pt x="166" y="48"/>
                </a:cubicBezTo>
                <a:lnTo>
                  <a:pt x="166" y="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2" name="Freeform 139"/>
          <p:cNvSpPr>
            <a:spLocks/>
          </p:cNvSpPr>
          <p:nvPr/>
        </p:nvSpPr>
        <p:spPr bwMode="auto">
          <a:xfrm>
            <a:off x="7494422" y="4126912"/>
            <a:ext cx="123038" cy="161006"/>
          </a:xfrm>
          <a:custGeom>
            <a:avLst/>
            <a:gdLst>
              <a:gd name="T0" fmla="*/ 49 w 76"/>
              <a:gd name="T1" fmla="*/ 64 h 94"/>
              <a:gd name="T2" fmla="*/ 49 w 76"/>
              <a:gd name="T3" fmla="*/ 66 h 94"/>
              <a:gd name="T4" fmla="*/ 56 w 76"/>
              <a:gd name="T5" fmla="*/ 61 h 94"/>
              <a:gd name="T6" fmla="*/ 61 w 76"/>
              <a:gd name="T7" fmla="*/ 58 h 94"/>
              <a:gd name="T8" fmla="*/ 65 w 76"/>
              <a:gd name="T9" fmla="*/ 55 h 94"/>
              <a:gd name="T10" fmla="*/ 76 w 76"/>
              <a:gd name="T11" fmla="*/ 48 h 94"/>
              <a:gd name="T12" fmla="*/ 65 w 76"/>
              <a:gd name="T13" fmla="*/ 40 h 94"/>
              <a:gd name="T14" fmla="*/ 61 w 76"/>
              <a:gd name="T15" fmla="*/ 38 h 94"/>
              <a:gd name="T16" fmla="*/ 56 w 76"/>
              <a:gd name="T17" fmla="*/ 35 h 94"/>
              <a:gd name="T18" fmla="*/ 49 w 76"/>
              <a:gd name="T19" fmla="*/ 30 h 94"/>
              <a:gd name="T20" fmla="*/ 49 w 76"/>
              <a:gd name="T21" fmla="*/ 37 h 94"/>
              <a:gd name="T22" fmla="*/ 49 w 76"/>
              <a:gd name="T23" fmla="*/ 38 h 94"/>
              <a:gd name="T24" fmla="*/ 49 w 76"/>
              <a:gd name="T25" fmla="*/ 39 h 94"/>
              <a:gd name="T26" fmla="*/ 49 w 76"/>
              <a:gd name="T27" fmla="*/ 39 h 94"/>
              <a:gd name="T28" fmla="*/ 45 w 76"/>
              <a:gd name="T29" fmla="*/ 39 h 94"/>
              <a:gd name="T30" fmla="*/ 45 w 76"/>
              <a:gd name="T31" fmla="*/ 39 h 94"/>
              <a:gd name="T32" fmla="*/ 42 w 76"/>
              <a:gd name="T33" fmla="*/ 39 h 94"/>
              <a:gd name="T34" fmla="*/ 42 w 76"/>
              <a:gd name="T35" fmla="*/ 39 h 94"/>
              <a:gd name="T36" fmla="*/ 13 w 76"/>
              <a:gd name="T37" fmla="*/ 4 h 94"/>
              <a:gd name="T38" fmla="*/ 10 w 76"/>
              <a:gd name="T39" fmla="*/ 0 h 94"/>
              <a:gd name="T40" fmla="*/ 7 w 76"/>
              <a:gd name="T41" fmla="*/ 4 h 94"/>
              <a:gd name="T42" fmla="*/ 19 w 76"/>
              <a:gd name="T43" fmla="*/ 34 h 94"/>
              <a:gd name="T44" fmla="*/ 39 w 76"/>
              <a:gd name="T45" fmla="*/ 45 h 94"/>
              <a:gd name="T46" fmla="*/ 4 w 76"/>
              <a:gd name="T47" fmla="*/ 45 h 94"/>
              <a:gd name="T48" fmla="*/ 0 w 76"/>
              <a:gd name="T49" fmla="*/ 48 h 94"/>
              <a:gd name="T50" fmla="*/ 4 w 76"/>
              <a:gd name="T51" fmla="*/ 51 h 94"/>
              <a:gd name="T52" fmla="*/ 33 w 76"/>
              <a:gd name="T53" fmla="*/ 51 h 94"/>
              <a:gd name="T54" fmla="*/ 19 w 76"/>
              <a:gd name="T55" fmla="*/ 60 h 94"/>
              <a:gd name="T56" fmla="*/ 7 w 76"/>
              <a:gd name="T57" fmla="*/ 90 h 94"/>
              <a:gd name="T58" fmla="*/ 10 w 76"/>
              <a:gd name="T59" fmla="*/ 94 h 94"/>
              <a:gd name="T60" fmla="*/ 13 w 76"/>
              <a:gd name="T61" fmla="*/ 90 h 94"/>
              <a:gd name="T62" fmla="*/ 42 w 76"/>
              <a:gd name="T63" fmla="*/ 55 h 94"/>
              <a:gd name="T64" fmla="*/ 42 w 76"/>
              <a:gd name="T65" fmla="*/ 55 h 94"/>
              <a:gd name="T66" fmla="*/ 45 w 76"/>
              <a:gd name="T67" fmla="*/ 55 h 94"/>
              <a:gd name="T68" fmla="*/ 45 w 76"/>
              <a:gd name="T69" fmla="*/ 55 h 94"/>
              <a:gd name="T70" fmla="*/ 49 w 76"/>
              <a:gd name="T71" fmla="*/ 55 h 94"/>
              <a:gd name="T72" fmla="*/ 49 w 76"/>
              <a:gd name="T73" fmla="*/ 55 h 94"/>
              <a:gd name="T74" fmla="*/ 49 w 76"/>
              <a:gd name="T75" fmla="*/ 6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6" h="94">
                <a:moveTo>
                  <a:pt x="49" y="64"/>
                </a:moveTo>
                <a:cubicBezTo>
                  <a:pt x="49" y="66"/>
                  <a:pt x="49" y="66"/>
                  <a:pt x="49" y="66"/>
                </a:cubicBezTo>
                <a:cubicBezTo>
                  <a:pt x="56" y="61"/>
                  <a:pt x="56" y="61"/>
                  <a:pt x="56" y="61"/>
                </a:cubicBezTo>
                <a:cubicBezTo>
                  <a:pt x="61" y="58"/>
                  <a:pt x="61" y="58"/>
                  <a:pt x="61" y="58"/>
                </a:cubicBezTo>
                <a:cubicBezTo>
                  <a:pt x="65" y="55"/>
                  <a:pt x="65" y="55"/>
                  <a:pt x="65" y="55"/>
                </a:cubicBezTo>
                <a:cubicBezTo>
                  <a:pt x="76" y="48"/>
                  <a:pt x="76" y="48"/>
                  <a:pt x="76" y="48"/>
                </a:cubicBezTo>
                <a:cubicBezTo>
                  <a:pt x="65" y="40"/>
                  <a:pt x="65" y="40"/>
                  <a:pt x="65" y="40"/>
                </a:cubicBezTo>
                <a:cubicBezTo>
                  <a:pt x="61" y="38"/>
                  <a:pt x="61" y="38"/>
                  <a:pt x="61" y="38"/>
                </a:cubicBezTo>
                <a:cubicBezTo>
                  <a:pt x="56" y="35"/>
                  <a:pt x="56" y="35"/>
                  <a:pt x="56" y="35"/>
                </a:cubicBezTo>
                <a:cubicBezTo>
                  <a:pt x="49" y="30"/>
                  <a:pt x="49" y="30"/>
                  <a:pt x="49" y="30"/>
                </a:cubicBezTo>
                <a:cubicBezTo>
                  <a:pt x="49" y="37"/>
                  <a:pt x="49" y="37"/>
                  <a:pt x="49" y="37"/>
                </a:cubicBezTo>
                <a:cubicBezTo>
                  <a:pt x="49" y="38"/>
                  <a:pt x="49" y="38"/>
                  <a:pt x="49" y="38"/>
                </a:cubicBezTo>
                <a:cubicBezTo>
                  <a:pt x="49" y="39"/>
                  <a:pt x="49" y="39"/>
                  <a:pt x="49" y="39"/>
                </a:cubicBezTo>
                <a:cubicBezTo>
                  <a:pt x="49" y="39"/>
                  <a:pt x="49" y="39"/>
                  <a:pt x="49" y="39"/>
                </a:cubicBezTo>
                <a:cubicBezTo>
                  <a:pt x="48" y="39"/>
                  <a:pt x="47" y="39"/>
                  <a:pt x="45" y="39"/>
                </a:cubicBezTo>
                <a:cubicBezTo>
                  <a:pt x="45" y="39"/>
                  <a:pt x="45" y="39"/>
                  <a:pt x="45" y="39"/>
                </a:cubicBezTo>
                <a:cubicBezTo>
                  <a:pt x="44" y="39"/>
                  <a:pt x="43" y="39"/>
                  <a:pt x="42" y="39"/>
                </a:cubicBezTo>
                <a:cubicBezTo>
                  <a:pt x="42" y="39"/>
                  <a:pt x="42" y="39"/>
                  <a:pt x="42" y="39"/>
                </a:cubicBezTo>
                <a:cubicBezTo>
                  <a:pt x="26" y="35"/>
                  <a:pt x="13" y="21"/>
                  <a:pt x="13" y="4"/>
                </a:cubicBezTo>
                <a:cubicBezTo>
                  <a:pt x="13" y="2"/>
                  <a:pt x="12" y="0"/>
                  <a:pt x="10" y="0"/>
                </a:cubicBezTo>
                <a:cubicBezTo>
                  <a:pt x="8" y="0"/>
                  <a:pt x="7" y="2"/>
                  <a:pt x="7" y="4"/>
                </a:cubicBezTo>
                <a:cubicBezTo>
                  <a:pt x="7" y="15"/>
                  <a:pt x="11" y="26"/>
                  <a:pt x="19" y="34"/>
                </a:cubicBezTo>
                <a:cubicBezTo>
                  <a:pt x="24" y="39"/>
                  <a:pt x="31" y="43"/>
                  <a:pt x="39" y="45"/>
                </a:cubicBezTo>
                <a:cubicBezTo>
                  <a:pt x="4" y="45"/>
                  <a:pt x="4" y="45"/>
                  <a:pt x="4" y="45"/>
                </a:cubicBezTo>
                <a:cubicBezTo>
                  <a:pt x="2" y="45"/>
                  <a:pt x="0" y="46"/>
                  <a:pt x="0" y="48"/>
                </a:cubicBezTo>
                <a:cubicBezTo>
                  <a:pt x="0" y="50"/>
                  <a:pt x="2" y="51"/>
                  <a:pt x="4" y="51"/>
                </a:cubicBezTo>
                <a:cubicBezTo>
                  <a:pt x="33" y="51"/>
                  <a:pt x="33" y="51"/>
                  <a:pt x="33" y="51"/>
                </a:cubicBezTo>
                <a:cubicBezTo>
                  <a:pt x="28" y="53"/>
                  <a:pt x="23" y="56"/>
                  <a:pt x="19" y="60"/>
                </a:cubicBezTo>
                <a:cubicBezTo>
                  <a:pt x="11" y="68"/>
                  <a:pt x="7" y="79"/>
                  <a:pt x="7" y="90"/>
                </a:cubicBezTo>
                <a:cubicBezTo>
                  <a:pt x="7" y="92"/>
                  <a:pt x="8" y="94"/>
                  <a:pt x="10" y="94"/>
                </a:cubicBezTo>
                <a:cubicBezTo>
                  <a:pt x="12" y="94"/>
                  <a:pt x="13" y="92"/>
                  <a:pt x="13" y="90"/>
                </a:cubicBezTo>
                <a:cubicBezTo>
                  <a:pt x="13" y="73"/>
                  <a:pt x="26" y="59"/>
                  <a:pt x="42" y="55"/>
                </a:cubicBezTo>
                <a:cubicBezTo>
                  <a:pt x="42" y="55"/>
                  <a:pt x="42" y="55"/>
                  <a:pt x="42" y="55"/>
                </a:cubicBezTo>
                <a:cubicBezTo>
                  <a:pt x="43" y="55"/>
                  <a:pt x="44" y="55"/>
                  <a:pt x="45" y="55"/>
                </a:cubicBezTo>
                <a:cubicBezTo>
                  <a:pt x="45" y="55"/>
                  <a:pt x="45" y="55"/>
                  <a:pt x="45" y="55"/>
                </a:cubicBezTo>
                <a:cubicBezTo>
                  <a:pt x="47" y="55"/>
                  <a:pt x="48" y="55"/>
                  <a:pt x="49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9" y="64"/>
                  <a:pt x="49" y="64"/>
                  <a:pt x="49" y="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cxnSp>
        <p:nvCxnSpPr>
          <p:cNvPr id="103" name="직선 연결선[R] 102"/>
          <p:cNvCxnSpPr/>
          <p:nvPr/>
        </p:nvCxnSpPr>
        <p:spPr>
          <a:xfrm flipH="1">
            <a:off x="7651053" y="4481056"/>
            <a:ext cx="10036" cy="233340"/>
          </a:xfrm>
          <a:prstGeom prst="line">
            <a:avLst/>
          </a:prstGeom>
          <a:ln w="38100">
            <a:solidFill>
              <a:schemeClr val="accent1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4" name="모서리가 둥근 직사각형 103"/>
          <p:cNvSpPr/>
          <p:nvPr/>
        </p:nvSpPr>
        <p:spPr>
          <a:xfrm rot="16200000">
            <a:off x="7848426" y="3382739"/>
            <a:ext cx="1425488" cy="2472034"/>
          </a:xfrm>
          <a:prstGeom prst="roundRect">
            <a:avLst/>
          </a:prstGeom>
          <a:noFill/>
          <a:ln w="222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00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9279942" y="3928170"/>
            <a:ext cx="8006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latin typeface="Noto Sans" charset="0"/>
                <a:ea typeface="Noto Sans" charset="0"/>
                <a:cs typeface="Noto Sans" charset="0"/>
              </a:rPr>
              <a:t>Pod</a:t>
            </a:r>
            <a:endParaRPr kumimoji="1" lang="ko-KR" altLang="en-US" sz="12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7935527" y="4674258"/>
            <a:ext cx="248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Pod Labels :</a:t>
            </a:r>
          </a:p>
          <a:p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app: recommendation-service</a:t>
            </a:r>
          </a:p>
          <a:p>
            <a:r>
              <a:rPr kumimoji="1" lang="en-US" altLang="ko-KR" sz="1200" i="1" dirty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v</a:t>
            </a:r>
            <a:r>
              <a:rPr kumimoji="1" lang="en-US" altLang="ko-KR" sz="1200" i="1" dirty="0" smtClean="0">
                <a:solidFill>
                  <a:schemeClr val="bg2">
                    <a:lumMod val="5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ersion: v2</a:t>
            </a:r>
            <a:endParaRPr kumimoji="1" lang="ko-KR" altLang="en-US" sz="1200" i="1" dirty="0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4409344" y="3608324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dirty="0">
                <a:solidFill>
                  <a:srgbClr val="F8F8F8"/>
                </a:solidFill>
              </a:rPr>
              <a:t>E</a:t>
            </a:r>
            <a:r>
              <a:rPr kumimoji="1" lang="en-US" altLang="ko-KR" sz="1000" dirty="0" smtClean="0">
                <a:solidFill>
                  <a:srgbClr val="F8F8F8"/>
                </a:solidFill>
              </a:rPr>
              <a:t>nvoy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7419392" y="2606921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dirty="0">
                <a:solidFill>
                  <a:srgbClr val="F8F8F8"/>
                </a:solidFill>
              </a:rPr>
              <a:t>E</a:t>
            </a:r>
            <a:r>
              <a:rPr kumimoji="1" lang="en-US" altLang="ko-KR" sz="1000" smtClean="0">
                <a:solidFill>
                  <a:srgbClr val="F8F8F8"/>
                </a:solidFill>
              </a:rPr>
              <a:t>nvoy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7409967" y="4225466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dirty="0">
                <a:solidFill>
                  <a:srgbClr val="F8F8F8"/>
                </a:solidFill>
              </a:rPr>
              <a:t>E</a:t>
            </a:r>
            <a:r>
              <a:rPr kumimoji="1" lang="en-US" altLang="ko-KR" sz="1000" dirty="0" smtClean="0">
                <a:solidFill>
                  <a:srgbClr val="F8F8F8"/>
                </a:solidFill>
              </a:rPr>
              <a:t>nvoy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cxnSp>
        <p:nvCxnSpPr>
          <p:cNvPr id="113" name="직선 연결선[R] 112"/>
          <p:cNvCxnSpPr/>
          <p:nvPr/>
        </p:nvCxnSpPr>
        <p:spPr>
          <a:xfrm flipH="1">
            <a:off x="7647466" y="2870673"/>
            <a:ext cx="10036" cy="233340"/>
          </a:xfrm>
          <a:prstGeom prst="line">
            <a:avLst/>
          </a:prstGeom>
          <a:ln w="38100">
            <a:solidFill>
              <a:schemeClr val="accent1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4415978" y="4584854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smtClean="0">
                <a:solidFill>
                  <a:srgbClr val="F8F8F8"/>
                </a:solidFill>
              </a:rPr>
              <a:t>App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7477420" y="3414119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smtClean="0">
                <a:solidFill>
                  <a:srgbClr val="F8F8F8"/>
                </a:solidFill>
              </a:rPr>
              <a:t>App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7462110" y="5043654"/>
            <a:ext cx="863964" cy="195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000" smtClean="0">
                <a:solidFill>
                  <a:srgbClr val="F8F8F8"/>
                </a:solidFill>
              </a:rPr>
              <a:t>App</a:t>
            </a:r>
            <a:endParaRPr kumimoji="1" lang="ko-KR" altLang="en-US" sz="1000" dirty="0">
              <a:solidFill>
                <a:srgbClr val="F8F8F8"/>
              </a:solidFill>
            </a:endParaRPr>
          </a:p>
        </p:txBody>
      </p:sp>
      <p:cxnSp>
        <p:nvCxnSpPr>
          <p:cNvPr id="118" name="직선 연결선[R] 117"/>
          <p:cNvCxnSpPr/>
          <p:nvPr/>
        </p:nvCxnSpPr>
        <p:spPr>
          <a:xfrm flipH="1" flipV="1">
            <a:off x="2793797" y="3559681"/>
            <a:ext cx="1553869" cy="17110"/>
          </a:xfrm>
          <a:prstGeom prst="line">
            <a:avLst/>
          </a:prstGeom>
          <a:ln w="38100">
            <a:solidFill>
              <a:schemeClr val="accent4"/>
            </a:solidFill>
            <a:prstDash val="sysDash"/>
            <a:head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>
            <a:off x="4203261" y="3089521"/>
            <a:ext cx="8006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smtClean="0">
                <a:latin typeface="Noto Sans" charset="0"/>
                <a:ea typeface="Noto Sans" charset="0"/>
                <a:cs typeface="Noto Sans" charset="0"/>
              </a:rPr>
              <a:t>Pod</a:t>
            </a:r>
            <a:endParaRPr kumimoji="1" lang="ko-KR" altLang="en-US" sz="1200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24" name="Freeform 138"/>
          <p:cNvSpPr>
            <a:spLocks/>
          </p:cNvSpPr>
          <p:nvPr/>
        </p:nvSpPr>
        <p:spPr bwMode="auto">
          <a:xfrm>
            <a:off x="4529398" y="3485830"/>
            <a:ext cx="298709" cy="150176"/>
          </a:xfrm>
          <a:custGeom>
            <a:avLst/>
            <a:gdLst>
              <a:gd name="T0" fmla="*/ 167 w 184"/>
              <a:gd name="T1" fmla="*/ 55 h 88"/>
              <a:gd name="T2" fmla="*/ 184 w 184"/>
              <a:gd name="T3" fmla="*/ 45 h 88"/>
              <a:gd name="T4" fmla="*/ 184 w 184"/>
              <a:gd name="T5" fmla="*/ 44 h 88"/>
              <a:gd name="T6" fmla="*/ 167 w 184"/>
              <a:gd name="T7" fmla="*/ 34 h 88"/>
              <a:gd name="T8" fmla="*/ 166 w 184"/>
              <a:gd name="T9" fmla="*/ 41 h 88"/>
              <a:gd name="T10" fmla="*/ 135 w 184"/>
              <a:gd name="T11" fmla="*/ 34 h 88"/>
              <a:gd name="T12" fmla="*/ 167 w 184"/>
              <a:gd name="T13" fmla="*/ 13 h 88"/>
              <a:gd name="T14" fmla="*/ 172 w 184"/>
              <a:gd name="T15" fmla="*/ 19 h 88"/>
              <a:gd name="T16" fmla="*/ 182 w 184"/>
              <a:gd name="T17" fmla="*/ 2 h 88"/>
              <a:gd name="T18" fmla="*/ 181 w 184"/>
              <a:gd name="T19" fmla="*/ 0 h 88"/>
              <a:gd name="T20" fmla="*/ 168 w 184"/>
              <a:gd name="T21" fmla="*/ 0 h 88"/>
              <a:gd name="T22" fmla="*/ 161 w 184"/>
              <a:gd name="T23" fmla="*/ 2 h 88"/>
              <a:gd name="T24" fmla="*/ 164 w 184"/>
              <a:gd name="T25" fmla="*/ 7 h 88"/>
              <a:gd name="T26" fmla="*/ 135 w 184"/>
              <a:gd name="T27" fmla="*/ 26 h 88"/>
              <a:gd name="T28" fmla="*/ 118 w 184"/>
              <a:gd name="T29" fmla="*/ 8 h 88"/>
              <a:gd name="T30" fmla="*/ 0 w 184"/>
              <a:gd name="T31" fmla="*/ 24 h 88"/>
              <a:gd name="T32" fmla="*/ 9 w 184"/>
              <a:gd name="T33" fmla="*/ 30 h 88"/>
              <a:gd name="T34" fmla="*/ 18 w 184"/>
              <a:gd name="T35" fmla="*/ 17 h 88"/>
              <a:gd name="T36" fmla="*/ 126 w 184"/>
              <a:gd name="T37" fmla="*/ 25 h 88"/>
              <a:gd name="T38" fmla="*/ 126 w 184"/>
              <a:gd name="T39" fmla="*/ 40 h 88"/>
              <a:gd name="T40" fmla="*/ 126 w 184"/>
              <a:gd name="T41" fmla="*/ 48 h 88"/>
              <a:gd name="T42" fmla="*/ 126 w 184"/>
              <a:gd name="T43" fmla="*/ 57 h 88"/>
              <a:gd name="T44" fmla="*/ 118 w 184"/>
              <a:gd name="T45" fmla="*/ 79 h 88"/>
              <a:gd name="T46" fmla="*/ 9 w 184"/>
              <a:gd name="T47" fmla="*/ 70 h 88"/>
              <a:gd name="T48" fmla="*/ 5 w 184"/>
              <a:gd name="T49" fmla="*/ 63 h 88"/>
              <a:gd name="T50" fmla="*/ 0 w 184"/>
              <a:gd name="T51" fmla="*/ 70 h 88"/>
              <a:gd name="T52" fmla="*/ 118 w 184"/>
              <a:gd name="T53" fmla="*/ 88 h 88"/>
              <a:gd name="T54" fmla="*/ 135 w 184"/>
              <a:gd name="T55" fmla="*/ 63 h 88"/>
              <a:gd name="T56" fmla="*/ 159 w 184"/>
              <a:gd name="T57" fmla="*/ 84 h 88"/>
              <a:gd name="T58" fmla="*/ 160 w 184"/>
              <a:gd name="T59" fmla="*/ 86 h 88"/>
              <a:gd name="T60" fmla="*/ 180 w 184"/>
              <a:gd name="T61" fmla="*/ 85 h 88"/>
              <a:gd name="T62" fmla="*/ 171 w 184"/>
              <a:gd name="T63" fmla="*/ 68 h 88"/>
              <a:gd name="T64" fmla="*/ 169 w 184"/>
              <a:gd name="T65" fmla="*/ 68 h 88"/>
              <a:gd name="T66" fmla="*/ 165 w 184"/>
              <a:gd name="T67" fmla="*/ 74 h 88"/>
              <a:gd name="T68" fmla="*/ 135 w 184"/>
              <a:gd name="T69" fmla="*/ 48 h 88"/>
              <a:gd name="T70" fmla="*/ 166 w 184"/>
              <a:gd name="T71" fmla="*/ 4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4" h="88">
                <a:moveTo>
                  <a:pt x="166" y="55"/>
                </a:moveTo>
                <a:cubicBezTo>
                  <a:pt x="166" y="55"/>
                  <a:pt x="166" y="55"/>
                  <a:pt x="167" y="55"/>
                </a:cubicBezTo>
                <a:cubicBezTo>
                  <a:pt x="167" y="56"/>
                  <a:pt x="168" y="55"/>
                  <a:pt x="168" y="5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5"/>
                  <a:pt x="184" y="45"/>
                  <a:pt x="184" y="45"/>
                </a:cubicBezTo>
                <a:cubicBezTo>
                  <a:pt x="184" y="44"/>
                  <a:pt x="184" y="44"/>
                  <a:pt x="184" y="44"/>
                </a:cubicBezTo>
                <a:cubicBezTo>
                  <a:pt x="168" y="35"/>
                  <a:pt x="168" y="35"/>
                  <a:pt x="168" y="35"/>
                </a:cubicBezTo>
                <a:cubicBezTo>
                  <a:pt x="168" y="34"/>
                  <a:pt x="167" y="34"/>
                  <a:pt x="167" y="34"/>
                </a:cubicBezTo>
                <a:cubicBezTo>
                  <a:pt x="166" y="35"/>
                  <a:pt x="166" y="35"/>
                  <a:pt x="166" y="35"/>
                </a:cubicBezTo>
                <a:cubicBezTo>
                  <a:pt x="166" y="41"/>
                  <a:pt x="166" y="41"/>
                  <a:pt x="166" y="41"/>
                </a:cubicBezTo>
                <a:cubicBezTo>
                  <a:pt x="135" y="41"/>
                  <a:pt x="135" y="41"/>
                  <a:pt x="135" y="41"/>
                </a:cubicBezTo>
                <a:cubicBezTo>
                  <a:pt x="135" y="34"/>
                  <a:pt x="135" y="34"/>
                  <a:pt x="135" y="34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ubicBezTo>
                  <a:pt x="172" y="18"/>
                  <a:pt x="172" y="18"/>
                  <a:pt x="172" y="18"/>
                </a:cubicBezTo>
                <a:cubicBezTo>
                  <a:pt x="172" y="19"/>
                  <a:pt x="172" y="19"/>
                  <a:pt x="172" y="19"/>
                </a:cubicBezTo>
                <a:cubicBezTo>
                  <a:pt x="173" y="18"/>
                  <a:pt x="173" y="18"/>
                  <a:pt x="173" y="18"/>
                </a:cubicBezTo>
                <a:cubicBezTo>
                  <a:pt x="182" y="2"/>
                  <a:pt x="182" y="2"/>
                  <a:pt x="182" y="2"/>
                </a:cubicBezTo>
                <a:cubicBezTo>
                  <a:pt x="182" y="1"/>
                  <a:pt x="182" y="1"/>
                  <a:pt x="182" y="0"/>
                </a:cubicBezTo>
                <a:cubicBezTo>
                  <a:pt x="181" y="0"/>
                  <a:pt x="181" y="0"/>
                  <a:pt x="181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68" y="0"/>
                  <a:pt x="168" y="0"/>
                  <a:pt x="168" y="0"/>
                </a:cubicBezTo>
                <a:cubicBezTo>
                  <a:pt x="161" y="1"/>
                  <a:pt x="161" y="1"/>
                  <a:pt x="161" y="1"/>
                </a:cubicBezTo>
                <a:cubicBezTo>
                  <a:pt x="161" y="1"/>
                  <a:pt x="161" y="1"/>
                  <a:pt x="161" y="2"/>
                </a:cubicBezTo>
                <a:cubicBezTo>
                  <a:pt x="160" y="2"/>
                  <a:pt x="161" y="3"/>
                  <a:pt x="161" y="3"/>
                </a:cubicBezTo>
                <a:cubicBezTo>
                  <a:pt x="164" y="7"/>
                  <a:pt x="164" y="7"/>
                  <a:pt x="164" y="7"/>
                </a:cubicBezTo>
                <a:cubicBezTo>
                  <a:pt x="164" y="7"/>
                  <a:pt x="164" y="7"/>
                  <a:pt x="164" y="7"/>
                </a:cubicBezTo>
                <a:cubicBezTo>
                  <a:pt x="135" y="26"/>
                  <a:pt x="135" y="26"/>
                  <a:pt x="135" y="26"/>
                </a:cubicBezTo>
                <a:cubicBezTo>
                  <a:pt x="135" y="25"/>
                  <a:pt x="135" y="25"/>
                  <a:pt x="135" y="25"/>
                </a:cubicBezTo>
                <a:cubicBezTo>
                  <a:pt x="135" y="16"/>
                  <a:pt x="127" y="8"/>
                  <a:pt x="118" y="8"/>
                </a:cubicBezTo>
                <a:cubicBezTo>
                  <a:pt x="18" y="8"/>
                  <a:pt x="18" y="8"/>
                  <a:pt x="18" y="8"/>
                </a:cubicBezTo>
                <a:cubicBezTo>
                  <a:pt x="9" y="8"/>
                  <a:pt x="1" y="15"/>
                  <a:pt x="0" y="24"/>
                </a:cubicBezTo>
                <a:cubicBezTo>
                  <a:pt x="5" y="27"/>
                  <a:pt x="5" y="27"/>
                  <a:pt x="5" y="27"/>
                </a:cubicBezTo>
                <a:cubicBezTo>
                  <a:pt x="9" y="30"/>
                  <a:pt x="9" y="30"/>
                  <a:pt x="9" y="30"/>
                </a:cubicBezTo>
                <a:cubicBezTo>
                  <a:pt x="9" y="25"/>
                  <a:pt x="9" y="25"/>
                  <a:pt x="9" y="25"/>
                </a:cubicBezTo>
                <a:cubicBezTo>
                  <a:pt x="9" y="21"/>
                  <a:pt x="13" y="17"/>
                  <a:pt x="18" y="17"/>
                </a:cubicBezTo>
                <a:cubicBezTo>
                  <a:pt x="118" y="17"/>
                  <a:pt x="118" y="17"/>
                  <a:pt x="118" y="17"/>
                </a:cubicBezTo>
                <a:cubicBezTo>
                  <a:pt x="122" y="17"/>
                  <a:pt x="126" y="21"/>
                  <a:pt x="126" y="25"/>
                </a:cubicBezTo>
                <a:cubicBezTo>
                  <a:pt x="126" y="32"/>
                  <a:pt x="126" y="32"/>
                  <a:pt x="126" y="32"/>
                </a:cubicBezTo>
                <a:cubicBezTo>
                  <a:pt x="126" y="40"/>
                  <a:pt x="126" y="40"/>
                  <a:pt x="126" y="40"/>
                </a:cubicBezTo>
                <a:cubicBezTo>
                  <a:pt x="126" y="41"/>
                  <a:pt x="126" y="41"/>
                  <a:pt x="126" y="41"/>
                </a:cubicBezTo>
                <a:cubicBezTo>
                  <a:pt x="126" y="48"/>
                  <a:pt x="126" y="48"/>
                  <a:pt x="126" y="48"/>
                </a:cubicBezTo>
                <a:cubicBezTo>
                  <a:pt x="126" y="49"/>
                  <a:pt x="126" y="49"/>
                  <a:pt x="126" y="49"/>
                </a:cubicBezTo>
                <a:cubicBezTo>
                  <a:pt x="126" y="57"/>
                  <a:pt x="126" y="57"/>
                  <a:pt x="126" y="57"/>
                </a:cubicBezTo>
                <a:cubicBezTo>
                  <a:pt x="126" y="70"/>
                  <a:pt x="126" y="70"/>
                  <a:pt x="126" y="70"/>
                </a:cubicBezTo>
                <a:cubicBezTo>
                  <a:pt x="126" y="75"/>
                  <a:pt x="122" y="79"/>
                  <a:pt x="118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13" y="79"/>
                  <a:pt x="9" y="75"/>
                  <a:pt x="9" y="70"/>
                </a:cubicBezTo>
                <a:cubicBezTo>
                  <a:pt x="9" y="60"/>
                  <a:pt x="9" y="60"/>
                  <a:pt x="9" y="60"/>
                </a:cubicBezTo>
                <a:cubicBezTo>
                  <a:pt x="5" y="63"/>
                  <a:pt x="5" y="63"/>
                  <a:pt x="5" y="63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80"/>
                  <a:pt x="8" y="88"/>
                  <a:pt x="18" y="88"/>
                </a:cubicBezTo>
                <a:cubicBezTo>
                  <a:pt x="118" y="88"/>
                  <a:pt x="118" y="88"/>
                  <a:pt x="118" y="88"/>
                </a:cubicBezTo>
                <a:cubicBezTo>
                  <a:pt x="127" y="88"/>
                  <a:pt x="135" y="80"/>
                  <a:pt x="135" y="70"/>
                </a:cubicBezTo>
                <a:cubicBezTo>
                  <a:pt x="135" y="63"/>
                  <a:pt x="135" y="63"/>
                  <a:pt x="135" y="63"/>
                </a:cubicBezTo>
                <a:cubicBezTo>
                  <a:pt x="161" y="80"/>
                  <a:pt x="161" y="80"/>
                  <a:pt x="161" y="80"/>
                </a:cubicBezTo>
                <a:cubicBezTo>
                  <a:pt x="159" y="84"/>
                  <a:pt x="159" y="84"/>
                  <a:pt x="159" y="84"/>
                </a:cubicBezTo>
                <a:cubicBezTo>
                  <a:pt x="159" y="86"/>
                  <a:pt x="159" y="86"/>
                  <a:pt x="159" y="86"/>
                </a:cubicBezTo>
                <a:cubicBezTo>
                  <a:pt x="159" y="86"/>
                  <a:pt x="160" y="86"/>
                  <a:pt x="160" y="86"/>
                </a:cubicBezTo>
                <a:cubicBezTo>
                  <a:pt x="179" y="86"/>
                  <a:pt x="179" y="86"/>
                  <a:pt x="179" y="86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80" y="85"/>
                  <a:pt x="180" y="85"/>
                  <a:pt x="180" y="85"/>
                </a:cubicBezTo>
                <a:cubicBezTo>
                  <a:pt x="171" y="68"/>
                  <a:pt x="171" y="68"/>
                  <a:pt x="171" y="68"/>
                </a:cubicBezTo>
                <a:cubicBezTo>
                  <a:pt x="171" y="68"/>
                  <a:pt x="170" y="68"/>
                  <a:pt x="170" y="67"/>
                </a:cubicBezTo>
                <a:cubicBezTo>
                  <a:pt x="169" y="67"/>
                  <a:pt x="169" y="67"/>
                  <a:pt x="169" y="68"/>
                </a:cubicBezTo>
                <a:cubicBezTo>
                  <a:pt x="165" y="73"/>
                  <a:pt x="165" y="73"/>
                  <a:pt x="165" y="73"/>
                </a:cubicBezTo>
                <a:cubicBezTo>
                  <a:pt x="165" y="74"/>
                  <a:pt x="165" y="74"/>
                  <a:pt x="165" y="74"/>
                </a:cubicBezTo>
                <a:cubicBezTo>
                  <a:pt x="135" y="55"/>
                  <a:pt x="135" y="55"/>
                  <a:pt x="135" y="55"/>
                </a:cubicBezTo>
                <a:cubicBezTo>
                  <a:pt x="135" y="48"/>
                  <a:pt x="135" y="48"/>
                  <a:pt x="135" y="48"/>
                </a:cubicBezTo>
                <a:cubicBezTo>
                  <a:pt x="166" y="48"/>
                  <a:pt x="166" y="48"/>
                  <a:pt x="166" y="48"/>
                </a:cubicBezTo>
                <a:cubicBezTo>
                  <a:pt x="166" y="48"/>
                  <a:pt x="166" y="48"/>
                  <a:pt x="166" y="48"/>
                </a:cubicBezTo>
                <a:lnTo>
                  <a:pt x="166" y="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solidFill>
                <a:schemeClr val="bg2">
                  <a:lumMod val="5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795314" y="2750818"/>
            <a:ext cx="1611355" cy="728433"/>
            <a:chOff x="4795314" y="2750818"/>
            <a:chExt cx="1611355" cy="728433"/>
          </a:xfrm>
        </p:grpSpPr>
        <p:sp>
          <p:nvSpPr>
            <p:cNvPr id="141" name="Freeform 687"/>
            <p:cNvSpPr>
              <a:spLocks/>
            </p:cNvSpPr>
            <p:nvPr/>
          </p:nvSpPr>
          <p:spPr bwMode="auto">
            <a:xfrm rot="10800000" flipH="1" flipV="1">
              <a:off x="4795314" y="3009670"/>
              <a:ext cx="514272" cy="469581"/>
            </a:xfrm>
            <a:custGeom>
              <a:avLst/>
              <a:gdLst>
                <a:gd name="T0" fmla="*/ 91 w 161"/>
                <a:gd name="T1" fmla="*/ 0 h 141"/>
                <a:gd name="T2" fmla="*/ 21 w 161"/>
                <a:gd name="T3" fmla="*/ 69 h 141"/>
                <a:gd name="T4" fmla="*/ 0 w 161"/>
                <a:gd name="T5" fmla="*/ 69 h 141"/>
                <a:gd name="T6" fmla="*/ 31 w 161"/>
                <a:gd name="T7" fmla="*/ 104 h 141"/>
                <a:gd name="T8" fmla="*/ 63 w 161"/>
                <a:gd name="T9" fmla="*/ 69 h 141"/>
                <a:gd name="T10" fmla="*/ 38 w 161"/>
                <a:gd name="T11" fmla="*/ 69 h 141"/>
                <a:gd name="T12" fmla="*/ 91 w 161"/>
                <a:gd name="T13" fmla="*/ 18 h 141"/>
                <a:gd name="T14" fmla="*/ 143 w 161"/>
                <a:gd name="T15" fmla="*/ 71 h 141"/>
                <a:gd name="T16" fmla="*/ 91 w 161"/>
                <a:gd name="T17" fmla="*/ 123 h 141"/>
                <a:gd name="T18" fmla="*/ 60 w 161"/>
                <a:gd name="T19" fmla="*/ 113 h 141"/>
                <a:gd name="T20" fmla="*/ 48 w 161"/>
                <a:gd name="T21" fmla="*/ 126 h 141"/>
                <a:gd name="T22" fmla="*/ 91 w 161"/>
                <a:gd name="T23" fmla="*/ 141 h 141"/>
                <a:gd name="T24" fmla="*/ 161 w 161"/>
                <a:gd name="T25" fmla="*/ 71 h 141"/>
                <a:gd name="T26" fmla="*/ 91 w 161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1" h="141">
                  <a:moveTo>
                    <a:pt x="91" y="0"/>
                  </a:moveTo>
                  <a:cubicBezTo>
                    <a:pt x="53" y="0"/>
                    <a:pt x="22" y="31"/>
                    <a:pt x="21" y="69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63" y="69"/>
                    <a:pt x="63" y="69"/>
                    <a:pt x="63" y="69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9" y="41"/>
                    <a:pt x="62" y="18"/>
                    <a:pt x="91" y="18"/>
                  </a:cubicBezTo>
                  <a:cubicBezTo>
                    <a:pt x="120" y="18"/>
                    <a:pt x="143" y="42"/>
                    <a:pt x="143" y="71"/>
                  </a:cubicBezTo>
                  <a:cubicBezTo>
                    <a:pt x="143" y="100"/>
                    <a:pt x="120" y="123"/>
                    <a:pt x="91" y="123"/>
                  </a:cubicBezTo>
                  <a:cubicBezTo>
                    <a:pt x="79" y="123"/>
                    <a:pt x="68" y="119"/>
                    <a:pt x="60" y="113"/>
                  </a:cubicBezTo>
                  <a:cubicBezTo>
                    <a:pt x="48" y="126"/>
                    <a:pt x="48" y="126"/>
                    <a:pt x="48" y="126"/>
                  </a:cubicBezTo>
                  <a:cubicBezTo>
                    <a:pt x="59" y="135"/>
                    <a:pt x="74" y="141"/>
                    <a:pt x="91" y="141"/>
                  </a:cubicBezTo>
                  <a:cubicBezTo>
                    <a:pt x="129" y="141"/>
                    <a:pt x="161" y="109"/>
                    <a:pt x="161" y="71"/>
                  </a:cubicBezTo>
                  <a:cubicBezTo>
                    <a:pt x="161" y="32"/>
                    <a:pt x="129" y="0"/>
                    <a:pt x="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rgbClr val="D04D6F"/>
                </a:solidFill>
              </a:endParaRPr>
            </a:p>
          </p:txBody>
        </p:sp>
        <p:sp>
          <p:nvSpPr>
            <p:cNvPr id="142" name="No Cursor"/>
            <p:cNvSpPr>
              <a:spLocks noChangeAspect="1" noEditPoints="1"/>
            </p:cNvSpPr>
            <p:nvPr/>
          </p:nvSpPr>
          <p:spPr bwMode="auto">
            <a:xfrm>
              <a:off x="5175223" y="3049495"/>
              <a:ext cx="216776" cy="216776"/>
            </a:xfrm>
            <a:custGeom>
              <a:avLst/>
              <a:gdLst>
                <a:gd name="T0" fmla="*/ 334 w 669"/>
                <a:gd name="T1" fmla="*/ 0 h 668"/>
                <a:gd name="T2" fmla="*/ 0 w 669"/>
                <a:gd name="T3" fmla="*/ 334 h 668"/>
                <a:gd name="T4" fmla="*/ 334 w 669"/>
                <a:gd name="T5" fmla="*/ 668 h 668"/>
                <a:gd name="T6" fmla="*/ 669 w 669"/>
                <a:gd name="T7" fmla="*/ 334 h 668"/>
                <a:gd name="T8" fmla="*/ 334 w 669"/>
                <a:gd name="T9" fmla="*/ 0 h 668"/>
                <a:gd name="T10" fmla="*/ 334 w 669"/>
                <a:gd name="T11" fmla="*/ 80 h 668"/>
                <a:gd name="T12" fmla="*/ 589 w 669"/>
                <a:gd name="T13" fmla="*/ 334 h 668"/>
                <a:gd name="T14" fmla="*/ 544 w 669"/>
                <a:gd name="T15" fmla="*/ 479 h 668"/>
                <a:gd name="T16" fmla="*/ 190 w 669"/>
                <a:gd name="T17" fmla="*/ 125 h 668"/>
                <a:gd name="T18" fmla="*/ 334 w 669"/>
                <a:gd name="T19" fmla="*/ 80 h 668"/>
                <a:gd name="T20" fmla="*/ 125 w 669"/>
                <a:gd name="T21" fmla="*/ 190 h 668"/>
                <a:gd name="T22" fmla="*/ 479 w 669"/>
                <a:gd name="T23" fmla="*/ 543 h 668"/>
                <a:gd name="T24" fmla="*/ 334 w 669"/>
                <a:gd name="T25" fmla="*/ 588 h 668"/>
                <a:gd name="T26" fmla="*/ 80 w 669"/>
                <a:gd name="T27" fmla="*/ 334 h 668"/>
                <a:gd name="T28" fmla="*/ 125 w 669"/>
                <a:gd name="T29" fmla="*/ 19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9" h="668">
                  <a:moveTo>
                    <a:pt x="334" y="0"/>
                  </a:moveTo>
                  <a:cubicBezTo>
                    <a:pt x="150" y="0"/>
                    <a:pt x="0" y="150"/>
                    <a:pt x="0" y="334"/>
                  </a:cubicBezTo>
                  <a:cubicBezTo>
                    <a:pt x="0" y="519"/>
                    <a:pt x="150" y="668"/>
                    <a:pt x="334" y="668"/>
                  </a:cubicBezTo>
                  <a:cubicBezTo>
                    <a:pt x="519" y="668"/>
                    <a:pt x="669" y="519"/>
                    <a:pt x="669" y="334"/>
                  </a:cubicBezTo>
                  <a:cubicBezTo>
                    <a:pt x="669" y="150"/>
                    <a:pt x="519" y="0"/>
                    <a:pt x="334" y="0"/>
                  </a:cubicBezTo>
                  <a:close/>
                  <a:moveTo>
                    <a:pt x="334" y="80"/>
                  </a:moveTo>
                  <a:cubicBezTo>
                    <a:pt x="475" y="80"/>
                    <a:pt x="589" y="194"/>
                    <a:pt x="589" y="334"/>
                  </a:cubicBezTo>
                  <a:cubicBezTo>
                    <a:pt x="589" y="386"/>
                    <a:pt x="573" y="436"/>
                    <a:pt x="544" y="479"/>
                  </a:cubicBezTo>
                  <a:lnTo>
                    <a:pt x="190" y="125"/>
                  </a:lnTo>
                  <a:cubicBezTo>
                    <a:pt x="233" y="96"/>
                    <a:pt x="283" y="80"/>
                    <a:pt x="334" y="80"/>
                  </a:cubicBezTo>
                  <a:close/>
                  <a:moveTo>
                    <a:pt x="125" y="190"/>
                  </a:moveTo>
                  <a:lnTo>
                    <a:pt x="479" y="543"/>
                  </a:lnTo>
                  <a:cubicBezTo>
                    <a:pt x="436" y="573"/>
                    <a:pt x="386" y="588"/>
                    <a:pt x="334" y="588"/>
                  </a:cubicBezTo>
                  <a:cubicBezTo>
                    <a:pt x="194" y="588"/>
                    <a:pt x="80" y="475"/>
                    <a:pt x="80" y="334"/>
                  </a:cubicBezTo>
                  <a:cubicBezTo>
                    <a:pt x="80" y="283"/>
                    <a:pt x="96" y="232"/>
                    <a:pt x="125" y="19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4824312" y="2750818"/>
              <a:ext cx="15823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600" b="1" dirty="0" smtClean="0">
                  <a:solidFill>
                    <a:srgbClr val="FF0000"/>
                  </a:solidFill>
                  <a:latin typeface="Noto Sans" charset="0"/>
                  <a:ea typeface="Noto Sans" charset="0"/>
                  <a:cs typeface="Noto Sans" charset="0"/>
                </a:rPr>
                <a:t>500 error</a:t>
              </a:r>
              <a:endParaRPr kumimoji="1" lang="ko-KR" altLang="en-US" sz="1600" b="1" dirty="0">
                <a:solidFill>
                  <a:srgbClr val="FF0000"/>
                </a:solidFill>
                <a:latin typeface="Noto Sans" charset="0"/>
                <a:ea typeface="Noto Sans" charset="0"/>
                <a:cs typeface="Noto Sans" charset="0"/>
              </a:endParaRPr>
            </a:p>
          </p:txBody>
        </p:sp>
      </p:grpSp>
      <p:sp>
        <p:nvSpPr>
          <p:cNvPr id="93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7670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472455" cy="547526"/>
          </a:xfrm>
        </p:spPr>
        <p:txBody>
          <a:bodyPr/>
          <a:lstStyle/>
          <a:p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Fault Injection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실습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1494" y="1401088"/>
            <a:ext cx="1165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1.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kumimoji="1" lang="en-US" altLang="ko-KR" dirty="0" err="1" smtClean="0">
                <a:latin typeface="Noto Sans" charset="0"/>
                <a:ea typeface="Noto Sans" charset="0"/>
                <a:cs typeface="Noto Sans" charset="0"/>
              </a:rPr>
              <a:t>VirtualService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의 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Fault Injection 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설정</a:t>
            </a:r>
            <a:endParaRPr kumimoji="1"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41494" y="1770421"/>
            <a:ext cx="9504205" cy="454465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642938" y="1770420"/>
            <a:ext cx="5300662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apiVersion</a:t>
            </a:r>
            <a:r>
              <a:rPr lang="en-US" altLang="ko-KR" sz="1400" dirty="0"/>
              <a:t>: </a:t>
            </a:r>
            <a:r>
              <a:rPr lang="en-US" altLang="ko-KR" sz="1400" dirty="0" err="1"/>
              <a:t>networking.istio.io</a:t>
            </a:r>
            <a:r>
              <a:rPr lang="en-US" altLang="ko-KR" sz="1400" dirty="0"/>
              <a:t>/v1alpha3</a:t>
            </a:r>
          </a:p>
          <a:p>
            <a:r>
              <a:rPr lang="en-US" altLang="ko-KR" sz="1400" dirty="0"/>
              <a:t>kind: </a:t>
            </a:r>
            <a:r>
              <a:rPr lang="en-US" altLang="ko-KR" sz="1400" dirty="0" err="1"/>
              <a:t>VirtualService</a:t>
            </a:r>
            <a:endParaRPr lang="en-US" altLang="ko-KR" sz="1400" dirty="0"/>
          </a:p>
          <a:p>
            <a:r>
              <a:rPr lang="en-US" altLang="ko-KR" sz="1400" dirty="0"/>
              <a:t>metadata:</a:t>
            </a:r>
          </a:p>
          <a:p>
            <a:r>
              <a:rPr lang="en-US" altLang="ko-KR" sz="1400" dirty="0"/>
              <a:t>  name: recommendation-service</a:t>
            </a:r>
          </a:p>
          <a:p>
            <a:r>
              <a:rPr lang="en-US" altLang="ko-KR" sz="1400" dirty="0"/>
              <a:t>spec:</a:t>
            </a:r>
          </a:p>
          <a:p>
            <a:r>
              <a:rPr lang="en-US" altLang="ko-KR" sz="1400" dirty="0"/>
              <a:t>  hosts:</a:t>
            </a:r>
          </a:p>
          <a:p>
            <a:r>
              <a:rPr lang="en-US" altLang="ko-KR" sz="1400" dirty="0"/>
              <a:t>  - recommendation-service</a:t>
            </a:r>
          </a:p>
          <a:p>
            <a:r>
              <a:rPr lang="de-DE" altLang="ko-KR" sz="1400" dirty="0"/>
              <a:t>  http:</a:t>
            </a:r>
          </a:p>
          <a:p>
            <a:r>
              <a:rPr lang="mr-IN" altLang="ko-KR" sz="1400" dirty="0"/>
              <a:t>  - </a:t>
            </a:r>
            <a:r>
              <a:rPr lang="mr-IN" altLang="ko-KR" sz="1400" dirty="0" err="1"/>
              <a:t>route</a:t>
            </a:r>
            <a:r>
              <a:rPr lang="mr-IN" altLang="ko-KR" sz="1400" dirty="0"/>
              <a:t>: </a:t>
            </a:r>
          </a:p>
          <a:p>
            <a:r>
              <a:rPr lang="en-US" altLang="ko-KR" sz="1400" dirty="0"/>
              <a:t>    - destination:</a:t>
            </a:r>
          </a:p>
          <a:p>
            <a:r>
              <a:rPr lang="en-US" altLang="ko-KR" sz="1400" dirty="0"/>
              <a:t>        host: recommendation-service</a:t>
            </a:r>
          </a:p>
          <a:p>
            <a:r>
              <a:rPr lang="mr-IN" altLang="ko-KR" sz="1400" dirty="0"/>
              <a:t>        </a:t>
            </a:r>
            <a:r>
              <a:rPr lang="mr-IN" altLang="ko-KR" sz="1400" dirty="0" err="1"/>
              <a:t>subset</a:t>
            </a:r>
            <a:r>
              <a:rPr lang="mr-IN" altLang="ko-KR" sz="1400" dirty="0"/>
              <a:t>: v1</a:t>
            </a:r>
          </a:p>
          <a:p>
            <a:r>
              <a:rPr lang="en-US" altLang="ko-KR" sz="1400" dirty="0"/>
              <a:t>      weight: 10</a:t>
            </a:r>
          </a:p>
          <a:p>
            <a:r>
              <a:rPr lang="en-US" altLang="ko-KR" sz="1400" dirty="0"/>
              <a:t>    - destination:</a:t>
            </a:r>
          </a:p>
          <a:p>
            <a:r>
              <a:rPr lang="en-US" altLang="ko-KR" sz="1400" dirty="0"/>
              <a:t>        host: recommendation-service</a:t>
            </a:r>
          </a:p>
          <a:p>
            <a:r>
              <a:rPr lang="mr-IN" altLang="ko-KR" sz="1400" dirty="0"/>
              <a:t>        </a:t>
            </a:r>
            <a:r>
              <a:rPr lang="mr-IN" altLang="ko-KR" sz="1400" dirty="0" err="1"/>
              <a:t>subset</a:t>
            </a:r>
            <a:r>
              <a:rPr lang="mr-IN" altLang="ko-KR" sz="1400" dirty="0"/>
              <a:t>: v2</a:t>
            </a:r>
          </a:p>
          <a:p>
            <a:r>
              <a:rPr lang="en-US" altLang="ko-KR" sz="1400" dirty="0"/>
              <a:t>      weight: 90</a:t>
            </a:r>
          </a:p>
          <a:p>
            <a:r>
              <a:rPr lang="mr-IN" altLang="ko-KR" sz="1400" dirty="0">
                <a:solidFill>
                  <a:srgbClr val="FF0000"/>
                </a:solidFill>
              </a:rPr>
              <a:t>    </a:t>
            </a:r>
            <a:r>
              <a:rPr lang="mr-IN" altLang="ko-KR" sz="1400" dirty="0" err="1">
                <a:solidFill>
                  <a:srgbClr val="FF0000"/>
                </a:solidFill>
              </a:rPr>
              <a:t>fault</a:t>
            </a:r>
            <a:r>
              <a:rPr lang="mr-IN" altLang="ko-KR" sz="1400" dirty="0">
                <a:solidFill>
                  <a:srgbClr val="FF0000"/>
                </a:solidFill>
              </a:rPr>
              <a:t>:</a:t>
            </a:r>
          </a:p>
          <a:p>
            <a:r>
              <a:rPr lang="mr-IN" altLang="ko-KR" sz="1400" dirty="0">
                <a:solidFill>
                  <a:srgbClr val="FF0000"/>
                </a:solidFill>
              </a:rPr>
              <a:t>      </a:t>
            </a:r>
            <a:r>
              <a:rPr lang="mr-IN" altLang="ko-KR" sz="1400" dirty="0" err="1">
                <a:solidFill>
                  <a:srgbClr val="FF0000"/>
                </a:solidFill>
              </a:rPr>
              <a:t>abort</a:t>
            </a:r>
            <a:r>
              <a:rPr lang="mr-IN" altLang="ko-KR" sz="1400" dirty="0">
                <a:solidFill>
                  <a:srgbClr val="FF0000"/>
                </a:solidFill>
              </a:rPr>
              <a:t>:</a:t>
            </a:r>
          </a:p>
          <a:p>
            <a:r>
              <a:rPr lang="mr-IN" altLang="ko-KR" sz="1400" dirty="0">
                <a:solidFill>
                  <a:srgbClr val="FF0000"/>
                </a:solidFill>
              </a:rPr>
              <a:t>        </a:t>
            </a:r>
            <a:r>
              <a:rPr lang="mr-IN" altLang="ko-KR" sz="1400" dirty="0" err="1">
                <a:solidFill>
                  <a:srgbClr val="FF0000"/>
                </a:solidFill>
              </a:rPr>
              <a:t>httpStatus</a:t>
            </a:r>
            <a:r>
              <a:rPr lang="mr-IN" altLang="ko-KR" sz="1400" dirty="0">
                <a:solidFill>
                  <a:srgbClr val="FF0000"/>
                </a:solidFill>
              </a:rPr>
              <a:t>: 500</a:t>
            </a:r>
          </a:p>
          <a:p>
            <a:r>
              <a:rPr lang="en-US" altLang="ko-KR" sz="1400" dirty="0">
                <a:solidFill>
                  <a:srgbClr val="FF0000"/>
                </a:solidFill>
              </a:rPr>
              <a:t>        percent: 100 </a:t>
            </a:r>
            <a:endParaRPr lang="en-US" altLang="ko-KR" sz="1400" dirty="0">
              <a:solidFill>
                <a:srgbClr val="FF0000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3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3.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(2)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Fault Injection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4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044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3986" y="2341826"/>
            <a:ext cx="8673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Noto Sans" charset="0"/>
                <a:ea typeface="Noto Sans" charset="0"/>
                <a:cs typeface="Noto Sans" charset="0"/>
              </a:rPr>
              <a:t>3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Fault Injection 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설정 적용 </a:t>
            </a:r>
            <a:endParaRPr kumimoji="1"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25586" y="2699275"/>
            <a:ext cx="11117106" cy="33855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627030" y="2699274"/>
            <a:ext cx="110156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$</a:t>
            </a:r>
            <a:r>
              <a:rPr lang="ko-KR" altLang="en-US" sz="16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600" dirty="0" err="1" smtClean="0">
                <a:latin typeface="Noto Sans" charset="0"/>
                <a:ea typeface="Noto Sans" charset="0"/>
                <a:cs typeface="Noto Sans" charset="0"/>
              </a:rPr>
              <a:t>kubectl</a:t>
            </a:r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 apply </a:t>
            </a:r>
            <a:r>
              <a:rPr lang="mr-IN" altLang="ko-KR" sz="1600" dirty="0" smtClean="0">
                <a:latin typeface="Noto Sans" charset="0"/>
                <a:ea typeface="Noto Sans" charset="0"/>
                <a:cs typeface="Noto Sans" charset="0"/>
              </a:rPr>
              <a:t>–</a:t>
            </a:r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f</a:t>
            </a:r>
            <a:r>
              <a:rPr lang="ko-KR" altLang="en-US" sz="16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600" dirty="0"/>
              <a:t>recommendation-service-fault-</a:t>
            </a:r>
            <a:r>
              <a:rPr lang="en-US" altLang="ko-KR" sz="1600" dirty="0" err="1"/>
              <a:t>injection.yaml</a:t>
            </a:r>
            <a:endParaRPr kumimoji="1" lang="ko-KR" altLang="en-US" sz="1600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7056" y="3235726"/>
            <a:ext cx="11218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Noto Sans" charset="0"/>
                <a:ea typeface="Noto Sans" charset="0"/>
                <a:cs typeface="Noto Sans" charset="0"/>
              </a:rPr>
              <a:t>4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kumimoji="1" lang="en-US" altLang="ko-KR" dirty="0" err="1" smtClean="0">
                <a:latin typeface="Noto Sans" charset="0"/>
                <a:ea typeface="Noto Sans" charset="0"/>
                <a:cs typeface="Noto Sans" charset="0"/>
              </a:rPr>
              <a:t>bff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-service</a:t>
            </a:r>
            <a:r>
              <a:rPr kumimoji="1" lang="en-US" altLang="ko-KR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화면을 통해  테스트 </a:t>
            </a:r>
            <a:endParaRPr kumimoji="1" lang="en-US" altLang="ko-KR" dirty="0" smtClean="0">
              <a:latin typeface="Noto Sans" charset="0"/>
              <a:ea typeface="Noto Sans" charset="0"/>
              <a:cs typeface="Noto Sans" charset="0"/>
            </a:endParaRPr>
          </a:p>
          <a:p>
            <a:endParaRPr kumimoji="1"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350" y="3106707"/>
            <a:ext cx="6197250" cy="3230593"/>
          </a:xfrm>
          <a:prstGeom prst="rect">
            <a:avLst/>
          </a:prstGeom>
        </p:spPr>
      </p:pic>
      <p:sp>
        <p:nvSpPr>
          <p:cNvPr id="18" name="텍스트 개체 틀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3.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(2)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Fault Injection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80943"/>
            <a:ext cx="11472455" cy="547526"/>
          </a:xfrm>
        </p:spPr>
        <p:txBody>
          <a:bodyPr/>
          <a:lstStyle/>
          <a:p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Fault Injection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실습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23986" y="1501252"/>
            <a:ext cx="8673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2.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Weight Based Routing 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설정 삭제</a:t>
            </a:r>
            <a:endParaRPr kumimoji="1"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25586" y="1858701"/>
            <a:ext cx="11117106" cy="33855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627030" y="1858700"/>
            <a:ext cx="110156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$</a:t>
            </a:r>
            <a:r>
              <a:rPr lang="ko-KR" altLang="en-US" sz="16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600" dirty="0" err="1" smtClean="0">
                <a:latin typeface="Noto Sans" charset="0"/>
                <a:ea typeface="Noto Sans" charset="0"/>
                <a:cs typeface="Noto Sans" charset="0"/>
              </a:rPr>
              <a:t>kubectl</a:t>
            </a:r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 delete </a:t>
            </a:r>
            <a:r>
              <a:rPr lang="mr-IN" altLang="ko-KR" sz="1600" dirty="0" smtClean="0">
                <a:latin typeface="Noto Sans" charset="0"/>
                <a:ea typeface="Noto Sans" charset="0"/>
                <a:cs typeface="Noto Sans" charset="0"/>
              </a:rPr>
              <a:t>–</a:t>
            </a:r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f </a:t>
            </a:r>
            <a:r>
              <a:rPr lang="en-US" altLang="ko-KR" sz="1600" dirty="0"/>
              <a:t>recommendation-service-weight-based-</a:t>
            </a:r>
            <a:r>
              <a:rPr lang="en-US" altLang="ko-KR" sz="1600" dirty="0" err="1"/>
              <a:t>routing.yaml</a:t>
            </a:r>
            <a:endParaRPr kumimoji="1" lang="ko-KR" altLang="en-US" sz="1600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6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487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5"/>
          <p:cNvSpPr>
            <a:spLocks/>
          </p:cNvSpPr>
          <p:nvPr/>
        </p:nvSpPr>
        <p:spPr bwMode="auto">
          <a:xfrm rot="10800000">
            <a:off x="3482954" y="2835685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 rot="10800000">
            <a:off x="3497242" y="1852197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 rot="10800000">
            <a:off x="3447355" y="4846272"/>
            <a:ext cx="6056263" cy="922756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rgbClr val="F2C9D4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41" name="텍스트 개체 틀 4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 smtClean="0"/>
              <a:t>PART 02.</a:t>
            </a:r>
            <a:r>
              <a:rPr lang="ko-KR" altLang="en-US" dirty="0" smtClean="0"/>
              <a:t> </a:t>
            </a:r>
            <a:r>
              <a:rPr lang="en-US" altLang="ko-KR" dirty="0" smtClean="0"/>
              <a:t>Service Mesh </a:t>
            </a:r>
            <a:r>
              <a:rPr lang="ko-KR" altLang="en-US" dirty="0" smtClean="0"/>
              <a:t>구현체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Istio</a:t>
            </a:r>
            <a:endParaRPr lang="ko-KR" altLang="en-US" dirty="0"/>
          </a:p>
        </p:txBody>
      </p:sp>
      <p:sp>
        <p:nvSpPr>
          <p:cNvPr id="79" name="Freeform 765"/>
          <p:cNvSpPr>
            <a:spLocks noEditPoints="1"/>
          </p:cNvSpPr>
          <p:nvPr/>
        </p:nvSpPr>
        <p:spPr bwMode="auto">
          <a:xfrm rot="1800000">
            <a:off x="2602911" y="1826984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80" name="TextBox 79"/>
          <p:cNvSpPr txBox="1"/>
          <p:nvPr/>
        </p:nvSpPr>
        <p:spPr>
          <a:xfrm>
            <a:off x="2552112" y="2115016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01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18214" y="2053880"/>
            <a:ext cx="3630220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아키텍처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및 기능 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66399" y="3108397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02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62817" y="3060117"/>
            <a:ext cx="5042188" cy="425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(1)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: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Weight Based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Routing</a:t>
            </a:r>
            <a:endParaRPr lang="en-US" altLang="ko-K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3" name="Freeform 765"/>
          <p:cNvSpPr>
            <a:spLocks noEditPoints="1"/>
          </p:cNvSpPr>
          <p:nvPr/>
        </p:nvSpPr>
        <p:spPr bwMode="auto">
          <a:xfrm rot="1800000">
            <a:off x="2602910" y="2820365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6" name="Freeform 5"/>
          <p:cNvSpPr>
            <a:spLocks/>
          </p:cNvSpPr>
          <p:nvPr/>
        </p:nvSpPr>
        <p:spPr bwMode="auto">
          <a:xfrm rot="10800000">
            <a:off x="3465154" y="3854024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27" name="Freeform 765"/>
          <p:cNvSpPr>
            <a:spLocks noEditPoints="1"/>
          </p:cNvSpPr>
          <p:nvPr/>
        </p:nvSpPr>
        <p:spPr bwMode="auto">
          <a:xfrm rot="1800000">
            <a:off x="2588622" y="4825725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8" name="TextBox 27"/>
          <p:cNvSpPr txBox="1"/>
          <p:nvPr/>
        </p:nvSpPr>
        <p:spPr>
          <a:xfrm>
            <a:off x="2537823" y="5113757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04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134241" y="5065477"/>
            <a:ext cx="5042188" cy="45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(3):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Distributed Tracing - Jaeger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52112" y="4110509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03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54678" y="4044330"/>
            <a:ext cx="6801314" cy="427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Istio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(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2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)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: Fault Injection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3" name="Freeform 765"/>
          <p:cNvSpPr>
            <a:spLocks noEditPoints="1"/>
          </p:cNvSpPr>
          <p:nvPr/>
        </p:nvSpPr>
        <p:spPr bwMode="auto">
          <a:xfrm rot="1800000">
            <a:off x="2588623" y="3822477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22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168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텍스트 개체 틀 4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 smtClean="0"/>
              <a:t>PART 01.</a:t>
            </a:r>
            <a:r>
              <a:rPr lang="ko-KR" altLang="en-US" dirty="0" smtClean="0"/>
              <a:t> </a:t>
            </a:r>
            <a:r>
              <a:rPr lang="en-US" altLang="ko-KR" dirty="0" smtClean="0"/>
              <a:t>Service Mesh</a:t>
            </a:r>
            <a:r>
              <a:rPr lang="ko-KR" altLang="en-US" dirty="0" smtClean="0"/>
              <a:t>는 왜 필요한가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79" name="Freeform 765"/>
          <p:cNvSpPr>
            <a:spLocks noEditPoints="1"/>
          </p:cNvSpPr>
          <p:nvPr/>
        </p:nvSpPr>
        <p:spPr bwMode="auto">
          <a:xfrm rot="1800000">
            <a:off x="2425110" y="2035503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80" name="TextBox 79"/>
          <p:cNvSpPr txBox="1"/>
          <p:nvPr/>
        </p:nvSpPr>
        <p:spPr>
          <a:xfrm>
            <a:off x="2374311" y="2323535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01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 rot="10800000">
            <a:off x="3194773" y="3291602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9" name="Freeform 765"/>
          <p:cNvSpPr>
            <a:spLocks noEditPoints="1"/>
          </p:cNvSpPr>
          <p:nvPr/>
        </p:nvSpPr>
        <p:spPr bwMode="auto">
          <a:xfrm rot="1800000">
            <a:off x="2425109" y="3287171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10" name="TextBox 9"/>
          <p:cNvSpPr txBox="1"/>
          <p:nvPr/>
        </p:nvSpPr>
        <p:spPr>
          <a:xfrm>
            <a:off x="2374310" y="3575203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02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965961" y="3501369"/>
            <a:ext cx="4758934" cy="425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Service Mesh 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란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?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 rot="10800000">
            <a:off x="3194773" y="4493673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14" name="Freeform 765"/>
          <p:cNvSpPr>
            <a:spLocks noEditPoints="1"/>
          </p:cNvSpPr>
          <p:nvPr/>
        </p:nvSpPr>
        <p:spPr bwMode="auto">
          <a:xfrm rot="1800000">
            <a:off x="2425109" y="4489242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15" name="TextBox 14"/>
          <p:cNvSpPr txBox="1"/>
          <p:nvPr/>
        </p:nvSpPr>
        <p:spPr>
          <a:xfrm>
            <a:off x="2374310" y="4777274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03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09804" y="4714234"/>
            <a:ext cx="6201971" cy="427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Service Mesh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구현체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5" name="Freeform 5"/>
          <p:cNvSpPr>
            <a:spLocks/>
          </p:cNvSpPr>
          <p:nvPr/>
        </p:nvSpPr>
        <p:spPr bwMode="auto">
          <a:xfrm rot="10800000">
            <a:off x="3266940" y="2041361"/>
            <a:ext cx="6056263" cy="922756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rgbClr val="F2C9D4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4213102" y="2268341"/>
            <a:ext cx="4430320" cy="425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마이크로서비스의 복잡성 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7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455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는 </a:t>
            </a:r>
            <a:r>
              <a:rPr lang="en-US" altLang="ko-KR" sz="1400" dirty="0">
                <a:latin typeface="Noto Sans" charset="0"/>
                <a:ea typeface="Noto Sans" charset="0"/>
                <a:cs typeface="Noto Sans" charset="0"/>
              </a:rPr>
              <a:t>M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esh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내의 서비스에 대한 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Telemetry (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메트릭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,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 트래픽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,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 로그 등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)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를 수집할 수 있는 유연한 모델을 제공합니다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.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4.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(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3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)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Distributed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Tracing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-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Jaeger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1" name="텍스트 개체 틀 10"/>
          <p:cNvSpPr>
            <a:spLocks noGrp="1"/>
          </p:cNvSpPr>
          <p:nvPr>
            <p:ph type="body" sz="quarter" idx="20"/>
          </p:nvPr>
        </p:nvSpPr>
        <p:spPr>
          <a:xfrm>
            <a:off x="7170894" y="1585754"/>
            <a:ext cx="4356195" cy="4662802"/>
          </a:xfrm>
        </p:spPr>
        <p:txBody>
          <a:bodyPr/>
          <a:lstStyle/>
          <a:p>
            <a:pPr marL="370350" indent="-285750" algn="l">
              <a:buFont typeface="Wingdings" charset="2"/>
              <a:buChar char="§"/>
            </a:pPr>
            <a:endParaRPr lang="en-US" altLang="ko-KR" sz="1600" dirty="0" smtClean="0"/>
          </a:p>
          <a:p>
            <a:pPr marL="370350" indent="-285750" algn="l">
              <a:buFontTx/>
              <a:buChar char="-"/>
            </a:pPr>
            <a:endParaRPr lang="en-US" altLang="ko-KR" sz="1600" dirty="0"/>
          </a:p>
          <a:p>
            <a:pPr marL="370350" indent="-285750" algn="l">
              <a:buFont typeface="Wingdings" charset="2"/>
              <a:buChar char="ü"/>
            </a:pPr>
            <a:r>
              <a:rPr lang="en-US" altLang="ko-KR" sz="1600" dirty="0"/>
              <a:t>Mixer</a:t>
            </a:r>
          </a:p>
          <a:p>
            <a:pPr marL="370350" indent="-285750" algn="l">
              <a:buFontTx/>
              <a:buChar char="-"/>
            </a:pPr>
            <a:r>
              <a:rPr lang="ko-KR" altLang="en-US" sz="1600" dirty="0" smtClean="0"/>
              <a:t>정책 제어</a:t>
            </a:r>
            <a:r>
              <a:rPr lang="en-US" altLang="ko-KR" sz="1600" dirty="0" smtClean="0"/>
              <a:t> </a:t>
            </a:r>
            <a:r>
              <a:rPr lang="ko-KR" altLang="en-US" sz="1600" dirty="0"/>
              <a:t>및 원격 측정</a:t>
            </a:r>
            <a:r>
              <a:rPr lang="en-US" altLang="ko-KR" sz="1600" dirty="0"/>
              <a:t>(Telemetry)</a:t>
            </a:r>
            <a:r>
              <a:rPr lang="ko-KR" altLang="en-US" sz="1600" dirty="0"/>
              <a:t> 수집을 제공하는 </a:t>
            </a:r>
            <a:r>
              <a:rPr lang="ko-KR" altLang="en-US" sz="1600" dirty="0" smtClean="0"/>
              <a:t>구성요소</a:t>
            </a:r>
            <a:endParaRPr lang="en-US" altLang="ko-KR" sz="1600" dirty="0" smtClean="0"/>
          </a:p>
          <a:p>
            <a:pPr marL="370350" indent="-285750" algn="l">
              <a:buFontTx/>
              <a:buChar char="-"/>
            </a:pPr>
            <a:r>
              <a:rPr lang="en-US" altLang="ko-KR" sz="1600" dirty="0" smtClean="0"/>
              <a:t>Envoy </a:t>
            </a:r>
            <a:r>
              <a:rPr lang="ko-KR" altLang="en-US" sz="1600" dirty="0" smtClean="0"/>
              <a:t>사이드카는 각 요청 전에 </a:t>
            </a:r>
            <a:r>
              <a:rPr lang="en-US" altLang="ko-KR" sz="1600" dirty="0" smtClean="0"/>
              <a:t>Mixer</a:t>
            </a:r>
            <a:r>
              <a:rPr lang="ko-KR" altLang="en-US" sz="1600" dirty="0" smtClean="0"/>
              <a:t>를 통해 사전 검사를 수행하고 </a:t>
            </a:r>
            <a:r>
              <a:rPr lang="en-US" altLang="ko-KR" sz="1600" dirty="0" smtClean="0"/>
              <a:t>Telemetry</a:t>
            </a:r>
            <a:r>
              <a:rPr lang="ko-KR" altLang="en-US" sz="1600" dirty="0" smtClean="0"/>
              <a:t>를 보고하기 위해 </a:t>
            </a:r>
            <a:r>
              <a:rPr lang="en-US" altLang="ko-KR" sz="1600" dirty="0" smtClean="0"/>
              <a:t>Mixer</a:t>
            </a:r>
            <a:r>
              <a:rPr lang="ko-KR" altLang="en-US" sz="1600" dirty="0" smtClean="0"/>
              <a:t>를 호출함</a:t>
            </a:r>
            <a:endParaRPr lang="en-US" altLang="ko-KR" sz="1600" dirty="0" smtClean="0"/>
          </a:p>
          <a:p>
            <a:pPr marL="370350" indent="-285750" algn="l">
              <a:buFontTx/>
              <a:buChar char="-"/>
            </a:pPr>
            <a:r>
              <a:rPr lang="en-US" altLang="ko-KR" sz="1600" dirty="0" smtClean="0"/>
              <a:t>Adapter API</a:t>
            </a:r>
          </a:p>
          <a:p>
            <a:pPr marL="971550" lvl="1" indent="-285750">
              <a:buFontTx/>
              <a:buChar char="-"/>
            </a:pPr>
            <a:r>
              <a:rPr lang="ko-KR" altLang="en-US" sz="1600" dirty="0">
                <a:latin typeface="Noto Sans" charset="0"/>
                <a:ea typeface="Noto Sans" charset="0"/>
                <a:cs typeface="Noto Sans" charset="0"/>
              </a:rPr>
              <a:t>어댑터는 </a:t>
            </a:r>
            <a:r>
              <a:rPr lang="en-US" altLang="ko-KR" sz="1600" dirty="0">
                <a:latin typeface="Noto Sans" charset="0"/>
                <a:ea typeface="Noto Sans" charset="0"/>
                <a:cs typeface="Noto Sans" charset="0"/>
              </a:rPr>
              <a:t>Mixer</a:t>
            </a:r>
            <a:r>
              <a:rPr lang="ko-KR" altLang="en-US" sz="1600" dirty="0">
                <a:latin typeface="Noto Sans" charset="0"/>
                <a:ea typeface="Noto Sans" charset="0"/>
                <a:cs typeface="Noto Sans" charset="0"/>
              </a:rPr>
              <a:t>와 </a:t>
            </a:r>
            <a:r>
              <a:rPr lang="en-US" altLang="ko-KR" sz="1600" dirty="0">
                <a:latin typeface="Noto Sans" charset="0"/>
                <a:ea typeface="Noto Sans" charset="0"/>
                <a:cs typeface="Noto Sans" charset="0"/>
              </a:rPr>
              <a:t>Prometheus </a:t>
            </a:r>
            <a:r>
              <a:rPr lang="ko-KR" altLang="en-US" sz="1600" dirty="0">
                <a:latin typeface="Noto Sans" charset="0"/>
                <a:ea typeface="Noto Sans" charset="0"/>
                <a:cs typeface="Noto Sans" charset="0"/>
              </a:rPr>
              <a:t>또는 </a:t>
            </a:r>
            <a:r>
              <a:rPr lang="en-US" altLang="ko-KR" sz="1600" dirty="0" err="1">
                <a:latin typeface="Noto Sans" charset="0"/>
                <a:ea typeface="Noto Sans" charset="0"/>
                <a:cs typeface="Noto Sans" charset="0"/>
              </a:rPr>
              <a:t>Stackdriver</a:t>
            </a:r>
            <a:r>
              <a:rPr lang="ko-KR" altLang="en-US" sz="1600" dirty="0">
                <a:latin typeface="Noto Sans" charset="0"/>
                <a:ea typeface="Noto Sans" charset="0"/>
                <a:cs typeface="Noto Sans" charset="0"/>
              </a:rPr>
              <a:t>와 같은 특정 외부 인프라 백엔드를 인터페이스하는 데 필요한 로직을 </a:t>
            </a:r>
            <a:r>
              <a:rPr lang="ko-KR" altLang="en-US" sz="1600" dirty="0" smtClean="0">
                <a:latin typeface="Noto Sans" charset="0"/>
                <a:ea typeface="Noto Sans" charset="0"/>
                <a:cs typeface="Noto Sans" charset="0"/>
              </a:rPr>
              <a:t>캡슐화하고</a:t>
            </a:r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, </a:t>
            </a:r>
            <a:r>
              <a:rPr lang="ko-KR" altLang="en-US" sz="1600" dirty="0">
                <a:latin typeface="Noto Sans" charset="0"/>
                <a:ea typeface="Noto Sans" charset="0"/>
                <a:cs typeface="Noto Sans" charset="0"/>
              </a:rPr>
              <a:t>믹서와 벡엔드를 </a:t>
            </a:r>
            <a:r>
              <a:rPr lang="ko-KR" altLang="en-US" sz="1600" dirty="0" smtClean="0">
                <a:latin typeface="Noto Sans" charset="0"/>
                <a:ea typeface="Noto Sans" charset="0"/>
                <a:cs typeface="Noto Sans" charset="0"/>
              </a:rPr>
              <a:t>연결해줌</a:t>
            </a:r>
            <a:endParaRPr lang="en-US" altLang="ko-KR" sz="1600" dirty="0">
              <a:latin typeface="Noto Sans" charset="0"/>
              <a:ea typeface="Noto Sans" charset="0"/>
              <a:cs typeface="Noto Sans" charset="0"/>
            </a:endParaRPr>
          </a:p>
          <a:p>
            <a:pPr marL="370350" indent="-285750" algn="l">
              <a:buFont typeface="Wingdings" charset="2"/>
              <a:buChar char="§"/>
            </a:pPr>
            <a:endParaRPr lang="en-US" altLang="ko-KR" sz="1600" dirty="0"/>
          </a:p>
          <a:p>
            <a:pPr marL="370350" indent="-285750" algn="l">
              <a:buFont typeface="Wingdings" charset="2"/>
              <a:buChar char="§"/>
            </a:pPr>
            <a:endParaRPr lang="en-US" altLang="ko-KR" sz="1600" dirty="0" smtClean="0"/>
          </a:p>
          <a:p>
            <a:pPr marL="370350" indent="-285750" algn="l">
              <a:buFont typeface="Wingdings" charset="2"/>
              <a:buChar char="§"/>
            </a:pPr>
            <a:endParaRPr lang="en-US" altLang="ko-KR" sz="1600" dirty="0"/>
          </a:p>
          <a:p>
            <a:pPr marL="370350" indent="-285750" algn="l">
              <a:buFont typeface="Wingdings" charset="2"/>
              <a:buChar char="§"/>
            </a:pPr>
            <a:endParaRPr lang="en-US" altLang="ko-KR" sz="1600" dirty="0" smtClean="0"/>
          </a:p>
          <a:p>
            <a:pPr marL="370350" indent="-285750" algn="l">
              <a:buFont typeface="Wingdings" charset="2"/>
              <a:buChar char="§"/>
            </a:pPr>
            <a:endParaRPr lang="en-US" altLang="ko-KR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3029212" y="5971557"/>
            <a:ext cx="3071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i="1" dirty="0" smtClean="0">
                <a:solidFill>
                  <a:schemeClr val="bg2">
                    <a:lumMod val="50000"/>
                  </a:schemeClr>
                </a:solidFill>
              </a:rPr>
              <a:t>&lt;Mixer Topology&gt;</a:t>
            </a:r>
            <a:endParaRPr kumimoji="1" lang="ko-KR" altLang="en-US" sz="1400" i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1574584"/>
            <a:ext cx="6093035" cy="4381500"/>
          </a:xfrm>
          <a:prstGeom prst="rect">
            <a:avLst/>
          </a:prstGeom>
        </p:spPr>
      </p:pic>
      <p:sp>
        <p:nvSpPr>
          <p:cNvPr id="11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8341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err="1" smtClean="0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를 구성함과 동시에 설치된  </a:t>
            </a:r>
            <a:r>
              <a:rPr lang="en-US" altLang="ko-KR" sz="1400" b="1" dirty="0" smtClean="0">
                <a:latin typeface="Noto Sans" charset="0"/>
                <a:ea typeface="Noto Sans" charset="0"/>
                <a:cs typeface="Noto Sans" charset="0"/>
              </a:rPr>
              <a:t>Jaeger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를 통해 트래픽 분산 추적이 가능합니다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 이를 통하여 </a:t>
            </a:r>
            <a:r>
              <a:rPr lang="en-US" altLang="ko-KR" sz="1400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어떤 서비스에서 이슈가 발생하고 있는지를 빠르게 파악하여 대비할 수 있습니다</a:t>
            </a:r>
            <a:r>
              <a:rPr lang="en-US" altLang="ko-KR" sz="1400" dirty="0" smtClean="0">
                <a:latin typeface="Noto Sans" charset="0"/>
                <a:ea typeface="Noto Sans" charset="0"/>
                <a:cs typeface="Noto Sans" charset="0"/>
              </a:rPr>
              <a:t>.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986" y="1439674"/>
            <a:ext cx="8231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Noto Sans" charset="0"/>
                <a:ea typeface="Noto Sans" charset="0"/>
                <a:cs typeface="Noto Sans" charset="0"/>
              </a:rPr>
              <a:t>1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http://169.56.107.250:31129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 접속 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-&gt;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  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Jaeger </a:t>
            </a:r>
            <a:r>
              <a:rPr kumimoji="1" lang="en-US" altLang="ko-KR" dirty="0">
                <a:latin typeface="Noto Sans" charset="0"/>
                <a:ea typeface="Noto Sans" charset="0"/>
                <a:cs typeface="Noto Sans" charset="0"/>
              </a:rPr>
              <a:t>D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ashboard</a:t>
            </a:r>
            <a:endParaRPr kumimoji="1"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609" y="1809006"/>
            <a:ext cx="8001000" cy="4506069"/>
          </a:xfrm>
          <a:prstGeom prst="rect">
            <a:avLst/>
          </a:prstGeom>
        </p:spPr>
      </p:pic>
      <p:sp>
        <p:nvSpPr>
          <p:cNvPr id="18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4.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(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3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)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Distributed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Tracing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-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Jaeger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508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ko-KR" altLang="en-US" sz="1400" dirty="0" smtClean="0">
                <a:latin typeface="Noto Sans" charset="0"/>
                <a:ea typeface="Noto Sans" charset="0"/>
                <a:cs typeface="Noto Sans" charset="0"/>
              </a:rPr>
              <a:t>실습 종료 후 리소스 삭제</a:t>
            </a:r>
            <a:endParaRPr lang="en-US" altLang="ko-KR" sz="1400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0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4.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err="1">
                <a:latin typeface="Noto Sans" charset="0"/>
                <a:ea typeface="Noto Sans" charset="0"/>
                <a:cs typeface="Noto Sans" charset="0"/>
              </a:rPr>
              <a:t>Istio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(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3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)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: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Distributed 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Tracing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-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Jaeger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  <a:p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23986" y="1413788"/>
            <a:ext cx="8673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Noto Sans" charset="0"/>
                <a:ea typeface="Noto Sans" charset="0"/>
                <a:cs typeface="Noto Sans" charset="0"/>
              </a:rPr>
              <a:t>1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Fault Injection 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설정 삭제</a:t>
            </a:r>
            <a:endParaRPr kumimoji="1"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25586" y="1771237"/>
            <a:ext cx="11117106" cy="33855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627030" y="1771236"/>
            <a:ext cx="110156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$</a:t>
            </a:r>
            <a:r>
              <a:rPr lang="ko-KR" altLang="en-US" sz="16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600" dirty="0" err="1" smtClean="0">
                <a:latin typeface="Noto Sans" charset="0"/>
                <a:ea typeface="Noto Sans" charset="0"/>
                <a:cs typeface="Noto Sans" charset="0"/>
              </a:rPr>
              <a:t>kubectl</a:t>
            </a:r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 delete </a:t>
            </a:r>
            <a:r>
              <a:rPr lang="mr-IN" altLang="ko-KR" sz="1600" dirty="0" smtClean="0">
                <a:latin typeface="Noto Sans" charset="0"/>
                <a:ea typeface="Noto Sans" charset="0"/>
                <a:cs typeface="Noto Sans" charset="0"/>
              </a:rPr>
              <a:t>–</a:t>
            </a:r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f</a:t>
            </a:r>
            <a:r>
              <a:rPr lang="ko-KR" altLang="en-US" sz="16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600" dirty="0"/>
              <a:t>recommendation-service-fault-</a:t>
            </a:r>
            <a:r>
              <a:rPr lang="en-US" altLang="ko-KR" sz="1600" dirty="0" err="1"/>
              <a:t>injection.yaml</a:t>
            </a:r>
            <a:endParaRPr kumimoji="1" lang="ko-KR" altLang="en-US" sz="1600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23986" y="2270824"/>
            <a:ext cx="8673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>
                <a:latin typeface="Noto Sans" charset="0"/>
                <a:ea typeface="Noto Sans" charset="0"/>
                <a:cs typeface="Noto Sans" charset="0"/>
              </a:rPr>
              <a:t>2. recommendation deployment v1, v2 </a:t>
            </a:r>
            <a:r>
              <a:rPr kumimoji="1" lang="ko-KR" altLang="en-US" dirty="0" smtClean="0">
                <a:latin typeface="Noto Sans" charset="0"/>
                <a:ea typeface="Noto Sans" charset="0"/>
                <a:cs typeface="Noto Sans" charset="0"/>
              </a:rPr>
              <a:t>삭제 </a:t>
            </a:r>
            <a:endParaRPr kumimoji="1"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25586" y="2628273"/>
            <a:ext cx="11117106" cy="33855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627030" y="2628272"/>
            <a:ext cx="110156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$</a:t>
            </a:r>
            <a:r>
              <a:rPr lang="ko-KR" altLang="en-US" sz="1600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sz="1600" dirty="0" err="1" smtClean="0">
                <a:latin typeface="Noto Sans" charset="0"/>
                <a:ea typeface="Noto Sans" charset="0"/>
                <a:cs typeface="Noto Sans" charset="0"/>
              </a:rPr>
              <a:t>kubectl</a:t>
            </a:r>
            <a:r>
              <a:rPr lang="en-US" altLang="ko-KR" sz="1600" dirty="0" smtClean="0">
                <a:latin typeface="Noto Sans" charset="0"/>
                <a:ea typeface="Noto Sans" charset="0"/>
                <a:cs typeface="Noto Sans" charset="0"/>
              </a:rPr>
              <a:t> delete deploy/</a:t>
            </a:r>
            <a:r>
              <a:rPr lang="en-US" altLang="ko-KR" sz="1600" dirty="0" smtClean="0"/>
              <a:t>recommendation-service-deployment deploy/</a:t>
            </a:r>
            <a:r>
              <a:rPr lang="en-US" altLang="ko-KR" sz="1600" dirty="0"/>
              <a:t>recommendation-service-deployment-v2</a:t>
            </a:r>
            <a:endParaRPr kumimoji="1" lang="ko-KR" altLang="en-US" sz="1600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3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78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/>
          <p:cNvSpPr txBox="1"/>
          <p:nvPr/>
        </p:nvSpPr>
        <p:spPr>
          <a:xfrm>
            <a:off x="2207568" y="1551956"/>
            <a:ext cx="5359400" cy="1177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 anchorCtr="0">
            <a:scene3d>
              <a:camera prst="orthographicFront"/>
              <a:lightRig rig="brightRoom" dir="tl"/>
            </a:scene3d>
            <a:sp3d prstMaterial="flat">
              <a:bevelT w="0" h="0" prst="artDeco"/>
              <a:extrusionClr>
                <a:schemeClr val="bg1"/>
              </a:extrusionClr>
              <a:contourClr>
                <a:schemeClr val="bg1"/>
              </a:contourClr>
            </a:sp3d>
          </a:bodyPr>
          <a:lstStyle>
            <a:defPPr>
              <a:defRPr lang="ko-KR"/>
            </a:defPPr>
            <a:lvl1pPr defTabSz="914269">
              <a:tabLst>
                <a:tab pos="2904096" algn="l"/>
              </a:tabLst>
              <a:defRPr sz="5200" spc="-30">
                <a:gradFill flip="none" rotWithShape="1">
                  <a:gsLst>
                    <a:gs pos="0">
                      <a:srgbClr val="F58025"/>
                    </a:gs>
                    <a:gs pos="45000">
                      <a:srgbClr val="F58025"/>
                    </a:gs>
                    <a:gs pos="71000">
                      <a:srgbClr val="E62B34"/>
                    </a:gs>
                    <a:gs pos="100000">
                      <a:srgbClr val="E31837"/>
                    </a:gs>
                  </a:gsLst>
                  <a:lin ang="0" scaled="1"/>
                  <a:tileRect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pPr algn="ctr"/>
            <a:r>
              <a:rPr lang="ko-KR" altLang="en-US" sz="5400" b="1" dirty="0">
                <a:solidFill>
                  <a:srgbClr val="D04D6F"/>
                </a:solidFill>
                <a:latin typeface="Noto Sans CJK JP Bold" pitchFamily="34" charset="-127"/>
                <a:ea typeface="Noto Sans CJK JP Bold" pitchFamily="34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12053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마이크로서비스 아키텍처는 기존 모놀리식 아키텍처의 단점을 보완하고 클라우드 환경에서의 이점을 극대화 하기 위해 많이 사용되고 있습니다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1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. 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마이크로서비스의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복잡성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877466" y="2001837"/>
            <a:ext cx="7652297" cy="3641726"/>
            <a:chOff x="1577429" y="1930400"/>
            <a:chExt cx="3843623" cy="1849438"/>
          </a:xfrm>
        </p:grpSpPr>
        <p:grpSp>
          <p:nvGrpSpPr>
            <p:cNvPr id="21" name="그룹 20"/>
            <p:cNvGrpSpPr/>
            <p:nvPr/>
          </p:nvGrpSpPr>
          <p:grpSpPr>
            <a:xfrm>
              <a:off x="1577429" y="1930400"/>
              <a:ext cx="1503363" cy="1849438"/>
              <a:chOff x="1577429" y="1930400"/>
              <a:chExt cx="1503363" cy="1849438"/>
            </a:xfrm>
          </p:grpSpPr>
          <p:sp>
            <p:nvSpPr>
              <p:cNvPr id="22" name="Oval 109"/>
              <p:cNvSpPr>
                <a:spLocks noChangeArrowheads="1"/>
              </p:cNvSpPr>
              <p:nvPr/>
            </p:nvSpPr>
            <p:spPr bwMode="auto">
              <a:xfrm>
                <a:off x="1577429" y="1930400"/>
                <a:ext cx="1503363" cy="1504950"/>
              </a:xfrm>
              <a:prstGeom prst="ellipse">
                <a:avLst/>
              </a:pr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grpSp>
            <p:nvGrpSpPr>
              <p:cNvPr id="23" name="그룹 22"/>
              <p:cNvGrpSpPr/>
              <p:nvPr/>
            </p:nvGrpSpPr>
            <p:grpSpPr>
              <a:xfrm>
                <a:off x="1787773" y="3581400"/>
                <a:ext cx="1082675" cy="198438"/>
                <a:chOff x="10460038" y="3581400"/>
                <a:chExt cx="1082675" cy="198438"/>
              </a:xfrm>
            </p:grpSpPr>
            <p:sp>
              <p:nvSpPr>
                <p:cNvPr id="50" name="Freeform 130"/>
                <p:cNvSpPr>
                  <a:spLocks/>
                </p:cNvSpPr>
                <p:nvPr/>
              </p:nvSpPr>
              <p:spPr bwMode="auto">
                <a:xfrm>
                  <a:off x="10460038" y="3600450"/>
                  <a:ext cx="161925" cy="176213"/>
                </a:xfrm>
                <a:custGeom>
                  <a:avLst/>
                  <a:gdLst>
                    <a:gd name="T0" fmla="*/ 0 w 43"/>
                    <a:gd name="T1" fmla="*/ 0 h 47"/>
                    <a:gd name="T2" fmla="*/ 10 w 43"/>
                    <a:gd name="T3" fmla="*/ 0 h 47"/>
                    <a:gd name="T4" fmla="*/ 18 w 43"/>
                    <a:gd name="T5" fmla="*/ 22 h 47"/>
                    <a:gd name="T6" fmla="*/ 21 w 43"/>
                    <a:gd name="T7" fmla="*/ 31 h 47"/>
                    <a:gd name="T8" fmla="*/ 22 w 43"/>
                    <a:gd name="T9" fmla="*/ 31 h 47"/>
                    <a:gd name="T10" fmla="*/ 24 w 43"/>
                    <a:gd name="T11" fmla="*/ 22 h 47"/>
                    <a:gd name="T12" fmla="*/ 32 w 43"/>
                    <a:gd name="T13" fmla="*/ 0 h 47"/>
                    <a:gd name="T14" fmla="*/ 43 w 43"/>
                    <a:gd name="T15" fmla="*/ 0 h 47"/>
                    <a:gd name="T16" fmla="*/ 43 w 43"/>
                    <a:gd name="T17" fmla="*/ 47 h 47"/>
                    <a:gd name="T18" fmla="*/ 34 w 43"/>
                    <a:gd name="T19" fmla="*/ 47 h 47"/>
                    <a:gd name="T20" fmla="*/ 34 w 43"/>
                    <a:gd name="T21" fmla="*/ 27 h 47"/>
                    <a:gd name="T22" fmla="*/ 35 w 43"/>
                    <a:gd name="T23" fmla="*/ 12 h 47"/>
                    <a:gd name="T24" fmla="*/ 35 w 43"/>
                    <a:gd name="T25" fmla="*/ 12 h 47"/>
                    <a:gd name="T26" fmla="*/ 31 w 43"/>
                    <a:gd name="T27" fmla="*/ 23 h 47"/>
                    <a:gd name="T28" fmla="*/ 24 w 43"/>
                    <a:gd name="T29" fmla="*/ 43 h 47"/>
                    <a:gd name="T30" fmla="*/ 19 w 43"/>
                    <a:gd name="T31" fmla="*/ 43 h 47"/>
                    <a:gd name="T32" fmla="*/ 11 w 43"/>
                    <a:gd name="T33" fmla="*/ 23 h 47"/>
                    <a:gd name="T34" fmla="*/ 7 w 43"/>
                    <a:gd name="T35" fmla="*/ 12 h 47"/>
                    <a:gd name="T36" fmla="*/ 7 w 43"/>
                    <a:gd name="T37" fmla="*/ 12 h 47"/>
                    <a:gd name="T38" fmla="*/ 8 w 43"/>
                    <a:gd name="T39" fmla="*/ 27 h 47"/>
                    <a:gd name="T40" fmla="*/ 8 w 43"/>
                    <a:gd name="T41" fmla="*/ 47 h 47"/>
                    <a:gd name="T42" fmla="*/ 0 w 43"/>
                    <a:gd name="T43" fmla="*/ 47 h 47"/>
                    <a:gd name="T44" fmla="*/ 0 w 43"/>
                    <a:gd name="T45" fmla="*/ 0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3" h="47">
                      <a:moveTo>
                        <a:pt x="0" y="0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8" y="22"/>
                        <a:pt x="18" y="22"/>
                        <a:pt x="18" y="22"/>
                      </a:cubicBezTo>
                      <a:cubicBezTo>
                        <a:pt x="19" y="25"/>
                        <a:pt x="20" y="28"/>
                        <a:pt x="21" y="31"/>
                      </a:cubicBezTo>
                      <a:cubicBezTo>
                        <a:pt x="22" y="31"/>
                        <a:pt x="22" y="31"/>
                        <a:pt x="22" y="31"/>
                      </a:cubicBezTo>
                      <a:cubicBezTo>
                        <a:pt x="23" y="28"/>
                        <a:pt x="23" y="25"/>
                        <a:pt x="24" y="22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43" y="47"/>
                        <a:pt x="43" y="47"/>
                        <a:pt x="43" y="47"/>
                      </a:cubicBezTo>
                      <a:cubicBezTo>
                        <a:pt x="34" y="47"/>
                        <a:pt x="34" y="47"/>
                        <a:pt x="34" y="47"/>
                      </a:cubicBezTo>
                      <a:cubicBezTo>
                        <a:pt x="34" y="27"/>
                        <a:pt x="34" y="27"/>
                        <a:pt x="34" y="27"/>
                      </a:cubicBezTo>
                      <a:cubicBezTo>
                        <a:pt x="34" y="23"/>
                        <a:pt x="35" y="16"/>
                        <a:pt x="35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1" y="23"/>
                        <a:pt x="31" y="23"/>
                        <a:pt x="31" y="23"/>
                      </a:cubicBezTo>
                      <a:cubicBezTo>
                        <a:pt x="24" y="43"/>
                        <a:pt x="24" y="43"/>
                        <a:pt x="24" y="43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8" y="16"/>
                        <a:pt x="8" y="23"/>
                        <a:pt x="8" y="27"/>
                      </a:cubicBezTo>
                      <a:cubicBezTo>
                        <a:pt x="8" y="47"/>
                        <a:pt x="8" y="47"/>
                        <a:pt x="8" y="47"/>
                      </a:cubicBezTo>
                      <a:cubicBezTo>
                        <a:pt x="0" y="47"/>
                        <a:pt x="0" y="47"/>
                        <a:pt x="0" y="4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1" name="Freeform 131"/>
                <p:cNvSpPr>
                  <a:spLocks noEditPoints="1"/>
                </p:cNvSpPr>
                <p:nvPr/>
              </p:nvSpPr>
              <p:spPr bwMode="auto">
                <a:xfrm>
                  <a:off x="10652125" y="3636963"/>
                  <a:ext cx="131763" cy="142875"/>
                </a:xfrm>
                <a:custGeom>
                  <a:avLst/>
                  <a:gdLst>
                    <a:gd name="T0" fmla="*/ 0 w 35"/>
                    <a:gd name="T1" fmla="*/ 19 h 38"/>
                    <a:gd name="T2" fmla="*/ 18 w 35"/>
                    <a:gd name="T3" fmla="*/ 0 h 38"/>
                    <a:gd name="T4" fmla="*/ 35 w 35"/>
                    <a:gd name="T5" fmla="*/ 19 h 38"/>
                    <a:gd name="T6" fmla="*/ 18 w 35"/>
                    <a:gd name="T7" fmla="*/ 38 h 38"/>
                    <a:gd name="T8" fmla="*/ 0 w 35"/>
                    <a:gd name="T9" fmla="*/ 19 h 38"/>
                    <a:gd name="T10" fmla="*/ 25 w 35"/>
                    <a:gd name="T11" fmla="*/ 19 h 38"/>
                    <a:gd name="T12" fmla="*/ 18 w 35"/>
                    <a:gd name="T13" fmla="*/ 8 h 38"/>
                    <a:gd name="T14" fmla="*/ 10 w 35"/>
                    <a:gd name="T15" fmla="*/ 19 h 38"/>
                    <a:gd name="T16" fmla="*/ 18 w 35"/>
                    <a:gd name="T17" fmla="*/ 30 h 38"/>
                    <a:gd name="T18" fmla="*/ 25 w 35"/>
                    <a:gd name="T19" fmla="*/ 1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5" h="38">
                      <a:moveTo>
                        <a:pt x="0" y="19"/>
                      </a:moveTo>
                      <a:cubicBezTo>
                        <a:pt x="0" y="7"/>
                        <a:pt x="9" y="0"/>
                        <a:pt x="18" y="0"/>
                      </a:cubicBezTo>
                      <a:cubicBezTo>
                        <a:pt x="27" y="0"/>
                        <a:pt x="35" y="7"/>
                        <a:pt x="35" y="19"/>
                      </a:cubicBezTo>
                      <a:cubicBezTo>
                        <a:pt x="35" y="31"/>
                        <a:pt x="27" y="38"/>
                        <a:pt x="18" y="38"/>
                      </a:cubicBezTo>
                      <a:cubicBezTo>
                        <a:pt x="9" y="38"/>
                        <a:pt x="0" y="31"/>
                        <a:pt x="0" y="19"/>
                      </a:cubicBezTo>
                      <a:close/>
                      <a:moveTo>
                        <a:pt x="25" y="19"/>
                      </a:moveTo>
                      <a:cubicBezTo>
                        <a:pt x="25" y="13"/>
                        <a:pt x="23" y="8"/>
                        <a:pt x="18" y="8"/>
                      </a:cubicBezTo>
                      <a:cubicBezTo>
                        <a:pt x="13" y="8"/>
                        <a:pt x="10" y="13"/>
                        <a:pt x="10" y="19"/>
                      </a:cubicBezTo>
                      <a:cubicBezTo>
                        <a:pt x="10" y="26"/>
                        <a:pt x="13" y="30"/>
                        <a:pt x="18" y="30"/>
                      </a:cubicBezTo>
                      <a:cubicBezTo>
                        <a:pt x="23" y="30"/>
                        <a:pt x="25" y="26"/>
                        <a:pt x="25" y="19"/>
                      </a:cubicBezTo>
                      <a:close/>
                    </a:path>
                  </a:pathLst>
                </a:cu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2" name="Freeform 132"/>
                <p:cNvSpPr>
                  <a:spLocks/>
                </p:cNvSpPr>
                <p:nvPr/>
              </p:nvSpPr>
              <p:spPr bwMode="auto">
                <a:xfrm>
                  <a:off x="10814050" y="3636963"/>
                  <a:ext cx="115888" cy="139700"/>
                </a:xfrm>
                <a:custGeom>
                  <a:avLst/>
                  <a:gdLst>
                    <a:gd name="T0" fmla="*/ 0 w 31"/>
                    <a:gd name="T1" fmla="*/ 1 h 37"/>
                    <a:gd name="T2" fmla="*/ 7 w 31"/>
                    <a:gd name="T3" fmla="*/ 1 h 37"/>
                    <a:gd name="T4" fmla="*/ 8 w 31"/>
                    <a:gd name="T5" fmla="*/ 6 h 37"/>
                    <a:gd name="T6" fmla="*/ 8 w 31"/>
                    <a:gd name="T7" fmla="*/ 6 h 37"/>
                    <a:gd name="T8" fmla="*/ 20 w 31"/>
                    <a:gd name="T9" fmla="*/ 0 h 37"/>
                    <a:gd name="T10" fmla="*/ 31 w 31"/>
                    <a:gd name="T11" fmla="*/ 15 h 37"/>
                    <a:gd name="T12" fmla="*/ 31 w 31"/>
                    <a:gd name="T13" fmla="*/ 37 h 37"/>
                    <a:gd name="T14" fmla="*/ 22 w 31"/>
                    <a:gd name="T15" fmla="*/ 37 h 37"/>
                    <a:gd name="T16" fmla="*/ 22 w 31"/>
                    <a:gd name="T17" fmla="*/ 16 h 37"/>
                    <a:gd name="T18" fmla="*/ 17 w 31"/>
                    <a:gd name="T19" fmla="*/ 8 h 37"/>
                    <a:gd name="T20" fmla="*/ 9 w 31"/>
                    <a:gd name="T21" fmla="*/ 13 h 37"/>
                    <a:gd name="T22" fmla="*/ 9 w 31"/>
                    <a:gd name="T23" fmla="*/ 37 h 37"/>
                    <a:gd name="T24" fmla="*/ 0 w 31"/>
                    <a:gd name="T25" fmla="*/ 37 h 37"/>
                    <a:gd name="T26" fmla="*/ 0 w 31"/>
                    <a:gd name="T27" fmla="*/ 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1" h="37">
                      <a:moveTo>
                        <a:pt x="0" y="1"/>
                      </a:move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11" y="3"/>
                        <a:pt x="15" y="0"/>
                        <a:pt x="20" y="0"/>
                      </a:cubicBezTo>
                      <a:cubicBezTo>
                        <a:pt x="28" y="0"/>
                        <a:pt x="31" y="6"/>
                        <a:pt x="31" y="15"/>
                      </a:cubicBezTo>
                      <a:cubicBezTo>
                        <a:pt x="31" y="37"/>
                        <a:pt x="31" y="37"/>
                        <a:pt x="31" y="37"/>
                      </a:cubicBezTo>
                      <a:cubicBezTo>
                        <a:pt x="22" y="37"/>
                        <a:pt x="22" y="37"/>
                        <a:pt x="22" y="37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0"/>
                        <a:pt x="20" y="8"/>
                        <a:pt x="17" y="8"/>
                      </a:cubicBezTo>
                      <a:cubicBezTo>
                        <a:pt x="14" y="8"/>
                        <a:pt x="12" y="10"/>
                        <a:pt x="9" y="13"/>
                      </a:cubicBezTo>
                      <a:cubicBezTo>
                        <a:pt x="9" y="37"/>
                        <a:pt x="9" y="37"/>
                        <a:pt x="9" y="37"/>
                      </a:cubicBezTo>
                      <a:cubicBezTo>
                        <a:pt x="0" y="37"/>
                        <a:pt x="0" y="37"/>
                        <a:pt x="0" y="3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3" name="Freeform 133"/>
                <p:cNvSpPr>
                  <a:spLocks noEditPoints="1"/>
                </p:cNvSpPr>
                <p:nvPr/>
              </p:nvSpPr>
              <p:spPr bwMode="auto">
                <a:xfrm>
                  <a:off x="10960100" y="3636963"/>
                  <a:ext cx="128588" cy="142875"/>
                </a:xfrm>
                <a:custGeom>
                  <a:avLst/>
                  <a:gdLst>
                    <a:gd name="T0" fmla="*/ 0 w 34"/>
                    <a:gd name="T1" fmla="*/ 19 h 38"/>
                    <a:gd name="T2" fmla="*/ 17 w 34"/>
                    <a:gd name="T3" fmla="*/ 0 h 38"/>
                    <a:gd name="T4" fmla="*/ 34 w 34"/>
                    <a:gd name="T5" fmla="*/ 19 h 38"/>
                    <a:gd name="T6" fmla="*/ 17 w 34"/>
                    <a:gd name="T7" fmla="*/ 38 h 38"/>
                    <a:gd name="T8" fmla="*/ 0 w 34"/>
                    <a:gd name="T9" fmla="*/ 19 h 38"/>
                    <a:gd name="T10" fmla="*/ 24 w 34"/>
                    <a:gd name="T11" fmla="*/ 19 h 38"/>
                    <a:gd name="T12" fmla="*/ 17 w 34"/>
                    <a:gd name="T13" fmla="*/ 8 h 38"/>
                    <a:gd name="T14" fmla="*/ 9 w 34"/>
                    <a:gd name="T15" fmla="*/ 19 h 38"/>
                    <a:gd name="T16" fmla="*/ 17 w 34"/>
                    <a:gd name="T17" fmla="*/ 30 h 38"/>
                    <a:gd name="T18" fmla="*/ 24 w 34"/>
                    <a:gd name="T19" fmla="*/ 1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4" h="38">
                      <a:moveTo>
                        <a:pt x="0" y="19"/>
                      </a:moveTo>
                      <a:cubicBezTo>
                        <a:pt x="0" y="7"/>
                        <a:pt x="8" y="0"/>
                        <a:pt x="17" y="0"/>
                      </a:cubicBezTo>
                      <a:cubicBezTo>
                        <a:pt x="26" y="0"/>
                        <a:pt x="34" y="7"/>
                        <a:pt x="34" y="19"/>
                      </a:cubicBezTo>
                      <a:cubicBezTo>
                        <a:pt x="34" y="31"/>
                        <a:pt x="26" y="38"/>
                        <a:pt x="17" y="38"/>
                      </a:cubicBezTo>
                      <a:cubicBezTo>
                        <a:pt x="8" y="38"/>
                        <a:pt x="0" y="31"/>
                        <a:pt x="0" y="19"/>
                      </a:cubicBezTo>
                      <a:close/>
                      <a:moveTo>
                        <a:pt x="24" y="19"/>
                      </a:moveTo>
                      <a:cubicBezTo>
                        <a:pt x="24" y="13"/>
                        <a:pt x="22" y="8"/>
                        <a:pt x="17" y="8"/>
                      </a:cubicBezTo>
                      <a:cubicBezTo>
                        <a:pt x="12" y="8"/>
                        <a:pt x="9" y="13"/>
                        <a:pt x="9" y="19"/>
                      </a:cubicBezTo>
                      <a:cubicBezTo>
                        <a:pt x="9" y="26"/>
                        <a:pt x="12" y="30"/>
                        <a:pt x="17" y="30"/>
                      </a:cubicBezTo>
                      <a:cubicBezTo>
                        <a:pt x="22" y="30"/>
                        <a:pt x="24" y="26"/>
                        <a:pt x="24" y="19"/>
                      </a:cubicBezTo>
                      <a:close/>
                    </a:path>
                  </a:pathLst>
                </a:cu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4" name="Freeform 134"/>
                <p:cNvSpPr>
                  <a:spLocks/>
                </p:cNvSpPr>
                <p:nvPr/>
              </p:nvSpPr>
              <p:spPr bwMode="auto">
                <a:xfrm>
                  <a:off x="11118850" y="3584575"/>
                  <a:ext cx="52388" cy="195263"/>
                </a:xfrm>
                <a:custGeom>
                  <a:avLst/>
                  <a:gdLst>
                    <a:gd name="T0" fmla="*/ 0 w 14"/>
                    <a:gd name="T1" fmla="*/ 41 h 52"/>
                    <a:gd name="T2" fmla="*/ 0 w 14"/>
                    <a:gd name="T3" fmla="*/ 0 h 52"/>
                    <a:gd name="T4" fmla="*/ 9 w 14"/>
                    <a:gd name="T5" fmla="*/ 0 h 52"/>
                    <a:gd name="T6" fmla="*/ 9 w 14"/>
                    <a:gd name="T7" fmla="*/ 42 h 52"/>
                    <a:gd name="T8" fmla="*/ 11 w 14"/>
                    <a:gd name="T9" fmla="*/ 44 h 52"/>
                    <a:gd name="T10" fmla="*/ 12 w 14"/>
                    <a:gd name="T11" fmla="*/ 44 h 52"/>
                    <a:gd name="T12" fmla="*/ 14 w 14"/>
                    <a:gd name="T13" fmla="*/ 51 h 52"/>
                    <a:gd name="T14" fmla="*/ 9 w 14"/>
                    <a:gd name="T15" fmla="*/ 52 h 52"/>
                    <a:gd name="T16" fmla="*/ 0 w 14"/>
                    <a:gd name="T17" fmla="*/ 4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" h="52">
                      <a:moveTo>
                        <a:pt x="0" y="4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9" y="42"/>
                        <a:pt x="9" y="42"/>
                        <a:pt x="9" y="42"/>
                      </a:cubicBezTo>
                      <a:cubicBezTo>
                        <a:pt x="9" y="44"/>
                        <a:pt x="10" y="44"/>
                        <a:pt x="11" y="44"/>
                      </a:cubicBezTo>
                      <a:cubicBezTo>
                        <a:pt x="11" y="44"/>
                        <a:pt x="12" y="44"/>
                        <a:pt x="12" y="44"/>
                      </a:cubicBezTo>
                      <a:cubicBezTo>
                        <a:pt x="14" y="51"/>
                        <a:pt x="14" y="51"/>
                        <a:pt x="14" y="51"/>
                      </a:cubicBezTo>
                      <a:cubicBezTo>
                        <a:pt x="12" y="52"/>
                        <a:pt x="11" y="52"/>
                        <a:pt x="9" y="52"/>
                      </a:cubicBezTo>
                      <a:cubicBezTo>
                        <a:pt x="2" y="52"/>
                        <a:pt x="0" y="48"/>
                        <a:pt x="0" y="41"/>
                      </a:cubicBezTo>
                      <a:close/>
                    </a:path>
                  </a:pathLst>
                </a:cu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5" name="Freeform 135"/>
                <p:cNvSpPr>
                  <a:spLocks noEditPoints="1"/>
                </p:cNvSpPr>
                <p:nvPr/>
              </p:nvSpPr>
              <p:spPr bwMode="auto">
                <a:xfrm>
                  <a:off x="11190288" y="3581400"/>
                  <a:ext cx="41275" cy="195263"/>
                </a:xfrm>
                <a:custGeom>
                  <a:avLst/>
                  <a:gdLst>
                    <a:gd name="T0" fmla="*/ 0 w 11"/>
                    <a:gd name="T1" fmla="*/ 5 h 52"/>
                    <a:gd name="T2" fmla="*/ 6 w 11"/>
                    <a:gd name="T3" fmla="*/ 0 h 52"/>
                    <a:gd name="T4" fmla="*/ 11 w 11"/>
                    <a:gd name="T5" fmla="*/ 5 h 52"/>
                    <a:gd name="T6" fmla="*/ 6 w 11"/>
                    <a:gd name="T7" fmla="*/ 11 h 52"/>
                    <a:gd name="T8" fmla="*/ 0 w 11"/>
                    <a:gd name="T9" fmla="*/ 5 h 52"/>
                    <a:gd name="T10" fmla="*/ 1 w 11"/>
                    <a:gd name="T11" fmla="*/ 16 h 52"/>
                    <a:gd name="T12" fmla="*/ 10 w 11"/>
                    <a:gd name="T13" fmla="*/ 16 h 52"/>
                    <a:gd name="T14" fmla="*/ 10 w 11"/>
                    <a:gd name="T15" fmla="*/ 52 h 52"/>
                    <a:gd name="T16" fmla="*/ 1 w 11"/>
                    <a:gd name="T17" fmla="*/ 52 h 52"/>
                    <a:gd name="T18" fmla="*/ 1 w 11"/>
                    <a:gd name="T19" fmla="*/ 16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" h="52">
                      <a:moveTo>
                        <a:pt x="0" y="5"/>
                      </a:moveTo>
                      <a:cubicBezTo>
                        <a:pt x="0" y="2"/>
                        <a:pt x="2" y="0"/>
                        <a:pt x="6" y="0"/>
                      </a:cubicBezTo>
                      <a:cubicBezTo>
                        <a:pt x="9" y="0"/>
                        <a:pt x="11" y="2"/>
                        <a:pt x="11" y="5"/>
                      </a:cubicBezTo>
                      <a:cubicBezTo>
                        <a:pt x="11" y="8"/>
                        <a:pt x="9" y="11"/>
                        <a:pt x="6" y="11"/>
                      </a:cubicBezTo>
                      <a:cubicBezTo>
                        <a:pt x="2" y="11"/>
                        <a:pt x="0" y="8"/>
                        <a:pt x="0" y="5"/>
                      </a:cubicBezTo>
                      <a:close/>
                      <a:moveTo>
                        <a:pt x="1" y="16"/>
                      </a:moveTo>
                      <a:cubicBezTo>
                        <a:pt x="10" y="16"/>
                        <a:pt x="10" y="16"/>
                        <a:pt x="10" y="16"/>
                      </a:cubicBezTo>
                      <a:cubicBezTo>
                        <a:pt x="10" y="52"/>
                        <a:pt x="10" y="52"/>
                        <a:pt x="10" y="52"/>
                      </a:cubicBezTo>
                      <a:cubicBezTo>
                        <a:pt x="1" y="52"/>
                        <a:pt x="1" y="52"/>
                        <a:pt x="1" y="52"/>
                      </a:cubicBezTo>
                      <a:lnTo>
                        <a:pt x="1" y="16"/>
                      </a:lnTo>
                      <a:close/>
                    </a:path>
                  </a:pathLst>
                </a:cu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6" name="Freeform 136"/>
                <p:cNvSpPr>
                  <a:spLocks/>
                </p:cNvSpPr>
                <p:nvPr/>
              </p:nvSpPr>
              <p:spPr bwMode="auto">
                <a:xfrm>
                  <a:off x="11253788" y="3606800"/>
                  <a:ext cx="90488" cy="173038"/>
                </a:xfrm>
                <a:custGeom>
                  <a:avLst/>
                  <a:gdLst>
                    <a:gd name="T0" fmla="*/ 5 w 24"/>
                    <a:gd name="T1" fmla="*/ 33 h 46"/>
                    <a:gd name="T2" fmla="*/ 5 w 24"/>
                    <a:gd name="T3" fmla="*/ 17 h 46"/>
                    <a:gd name="T4" fmla="*/ 0 w 24"/>
                    <a:gd name="T5" fmla="*/ 17 h 46"/>
                    <a:gd name="T6" fmla="*/ 0 w 24"/>
                    <a:gd name="T7" fmla="*/ 10 h 46"/>
                    <a:gd name="T8" fmla="*/ 5 w 24"/>
                    <a:gd name="T9" fmla="*/ 9 h 46"/>
                    <a:gd name="T10" fmla="*/ 6 w 24"/>
                    <a:gd name="T11" fmla="*/ 0 h 46"/>
                    <a:gd name="T12" fmla="*/ 14 w 24"/>
                    <a:gd name="T13" fmla="*/ 0 h 46"/>
                    <a:gd name="T14" fmla="*/ 14 w 24"/>
                    <a:gd name="T15" fmla="*/ 9 h 46"/>
                    <a:gd name="T16" fmla="*/ 23 w 24"/>
                    <a:gd name="T17" fmla="*/ 9 h 46"/>
                    <a:gd name="T18" fmla="*/ 23 w 24"/>
                    <a:gd name="T19" fmla="*/ 17 h 46"/>
                    <a:gd name="T20" fmla="*/ 14 w 24"/>
                    <a:gd name="T21" fmla="*/ 17 h 46"/>
                    <a:gd name="T22" fmla="*/ 14 w 24"/>
                    <a:gd name="T23" fmla="*/ 33 h 46"/>
                    <a:gd name="T24" fmla="*/ 19 w 24"/>
                    <a:gd name="T25" fmla="*/ 39 h 46"/>
                    <a:gd name="T26" fmla="*/ 23 w 24"/>
                    <a:gd name="T27" fmla="*/ 38 h 46"/>
                    <a:gd name="T28" fmla="*/ 24 w 24"/>
                    <a:gd name="T29" fmla="*/ 45 h 46"/>
                    <a:gd name="T30" fmla="*/ 17 w 24"/>
                    <a:gd name="T31" fmla="*/ 46 h 46"/>
                    <a:gd name="T32" fmla="*/ 5 w 24"/>
                    <a:gd name="T33" fmla="*/ 33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4" h="46">
                      <a:moveTo>
                        <a:pt x="5" y="33"/>
                      </a:moveTo>
                      <a:cubicBezTo>
                        <a:pt x="5" y="17"/>
                        <a:pt x="5" y="17"/>
                        <a:pt x="5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5" y="9"/>
                        <a:pt x="5" y="9"/>
                        <a:pt x="5" y="9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23" y="9"/>
                        <a:pt x="23" y="9"/>
                        <a:pt x="23" y="9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14" y="17"/>
                        <a:pt x="14" y="17"/>
                        <a:pt x="14" y="17"/>
                      </a:cubicBezTo>
                      <a:cubicBezTo>
                        <a:pt x="14" y="33"/>
                        <a:pt x="14" y="33"/>
                        <a:pt x="14" y="33"/>
                      </a:cubicBezTo>
                      <a:cubicBezTo>
                        <a:pt x="14" y="37"/>
                        <a:pt x="16" y="39"/>
                        <a:pt x="19" y="39"/>
                      </a:cubicBezTo>
                      <a:cubicBezTo>
                        <a:pt x="20" y="39"/>
                        <a:pt x="22" y="38"/>
                        <a:pt x="23" y="38"/>
                      </a:cubicBezTo>
                      <a:cubicBezTo>
                        <a:pt x="24" y="45"/>
                        <a:pt x="24" y="45"/>
                        <a:pt x="24" y="45"/>
                      </a:cubicBezTo>
                      <a:cubicBezTo>
                        <a:pt x="22" y="45"/>
                        <a:pt x="20" y="46"/>
                        <a:pt x="17" y="46"/>
                      </a:cubicBezTo>
                      <a:cubicBezTo>
                        <a:pt x="8" y="46"/>
                        <a:pt x="5" y="41"/>
                        <a:pt x="5" y="33"/>
                      </a:cubicBezTo>
                      <a:close/>
                    </a:path>
                  </a:pathLst>
                </a:cu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7" name="Freeform 137"/>
                <p:cNvSpPr>
                  <a:spLocks noEditPoints="1"/>
                </p:cNvSpPr>
                <p:nvPr/>
              </p:nvSpPr>
              <p:spPr bwMode="auto">
                <a:xfrm>
                  <a:off x="11363325" y="3581400"/>
                  <a:ext cx="44450" cy="195263"/>
                </a:xfrm>
                <a:custGeom>
                  <a:avLst/>
                  <a:gdLst>
                    <a:gd name="T0" fmla="*/ 0 w 12"/>
                    <a:gd name="T1" fmla="*/ 5 h 52"/>
                    <a:gd name="T2" fmla="*/ 6 w 12"/>
                    <a:gd name="T3" fmla="*/ 0 h 52"/>
                    <a:gd name="T4" fmla="*/ 12 w 12"/>
                    <a:gd name="T5" fmla="*/ 5 h 52"/>
                    <a:gd name="T6" fmla="*/ 6 w 12"/>
                    <a:gd name="T7" fmla="*/ 11 h 52"/>
                    <a:gd name="T8" fmla="*/ 0 w 12"/>
                    <a:gd name="T9" fmla="*/ 5 h 52"/>
                    <a:gd name="T10" fmla="*/ 1 w 12"/>
                    <a:gd name="T11" fmla="*/ 16 h 52"/>
                    <a:gd name="T12" fmla="*/ 11 w 12"/>
                    <a:gd name="T13" fmla="*/ 16 h 52"/>
                    <a:gd name="T14" fmla="*/ 11 w 12"/>
                    <a:gd name="T15" fmla="*/ 52 h 52"/>
                    <a:gd name="T16" fmla="*/ 1 w 12"/>
                    <a:gd name="T17" fmla="*/ 52 h 52"/>
                    <a:gd name="T18" fmla="*/ 1 w 12"/>
                    <a:gd name="T19" fmla="*/ 16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52">
                      <a:moveTo>
                        <a:pt x="0" y="5"/>
                      </a:moveTo>
                      <a:cubicBezTo>
                        <a:pt x="0" y="2"/>
                        <a:pt x="3" y="0"/>
                        <a:pt x="6" y="0"/>
                      </a:cubicBezTo>
                      <a:cubicBezTo>
                        <a:pt x="9" y="0"/>
                        <a:pt x="12" y="2"/>
                        <a:pt x="12" y="5"/>
                      </a:cubicBezTo>
                      <a:cubicBezTo>
                        <a:pt x="12" y="8"/>
                        <a:pt x="9" y="11"/>
                        <a:pt x="6" y="11"/>
                      </a:cubicBezTo>
                      <a:cubicBezTo>
                        <a:pt x="3" y="11"/>
                        <a:pt x="0" y="8"/>
                        <a:pt x="0" y="5"/>
                      </a:cubicBezTo>
                      <a:close/>
                      <a:moveTo>
                        <a:pt x="1" y="16"/>
                      </a:move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1" y="52"/>
                        <a:pt x="11" y="52"/>
                        <a:pt x="11" y="52"/>
                      </a:cubicBezTo>
                      <a:cubicBezTo>
                        <a:pt x="1" y="52"/>
                        <a:pt x="1" y="52"/>
                        <a:pt x="1" y="52"/>
                      </a:cubicBezTo>
                      <a:lnTo>
                        <a:pt x="1" y="16"/>
                      </a:lnTo>
                      <a:close/>
                    </a:path>
                  </a:pathLst>
                </a:cu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9" name="Freeform 138"/>
                <p:cNvSpPr>
                  <a:spLocks/>
                </p:cNvSpPr>
                <p:nvPr/>
              </p:nvSpPr>
              <p:spPr bwMode="auto">
                <a:xfrm>
                  <a:off x="11434763" y="3636963"/>
                  <a:ext cx="107950" cy="142875"/>
                </a:xfrm>
                <a:custGeom>
                  <a:avLst/>
                  <a:gdLst>
                    <a:gd name="T0" fmla="*/ 0 w 29"/>
                    <a:gd name="T1" fmla="*/ 19 h 38"/>
                    <a:gd name="T2" fmla="*/ 18 w 29"/>
                    <a:gd name="T3" fmla="*/ 0 h 38"/>
                    <a:gd name="T4" fmla="*/ 28 w 29"/>
                    <a:gd name="T5" fmla="*/ 4 h 38"/>
                    <a:gd name="T6" fmla="*/ 24 w 29"/>
                    <a:gd name="T7" fmla="*/ 10 h 38"/>
                    <a:gd name="T8" fmla="*/ 18 w 29"/>
                    <a:gd name="T9" fmla="*/ 8 h 38"/>
                    <a:gd name="T10" fmla="*/ 9 w 29"/>
                    <a:gd name="T11" fmla="*/ 19 h 38"/>
                    <a:gd name="T12" fmla="*/ 18 w 29"/>
                    <a:gd name="T13" fmla="*/ 30 h 38"/>
                    <a:gd name="T14" fmla="*/ 25 w 29"/>
                    <a:gd name="T15" fmla="*/ 28 h 38"/>
                    <a:gd name="T16" fmla="*/ 29 w 29"/>
                    <a:gd name="T17" fmla="*/ 34 h 38"/>
                    <a:gd name="T18" fmla="*/ 17 w 29"/>
                    <a:gd name="T19" fmla="*/ 38 h 38"/>
                    <a:gd name="T20" fmla="*/ 0 w 29"/>
                    <a:gd name="T21" fmla="*/ 1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9" h="38">
                      <a:moveTo>
                        <a:pt x="0" y="19"/>
                      </a:moveTo>
                      <a:cubicBezTo>
                        <a:pt x="0" y="7"/>
                        <a:pt x="8" y="0"/>
                        <a:pt x="18" y="0"/>
                      </a:cubicBezTo>
                      <a:cubicBezTo>
                        <a:pt x="22" y="0"/>
                        <a:pt x="26" y="2"/>
                        <a:pt x="28" y="4"/>
                      </a:cubicBezTo>
                      <a:cubicBezTo>
                        <a:pt x="24" y="10"/>
                        <a:pt x="24" y="10"/>
                        <a:pt x="24" y="10"/>
                      </a:cubicBez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3" y="8"/>
                        <a:pt x="9" y="13"/>
                        <a:pt x="9" y="19"/>
                      </a:cubicBezTo>
                      <a:cubicBezTo>
                        <a:pt x="9" y="26"/>
                        <a:pt x="13" y="30"/>
                        <a:pt x="18" y="30"/>
                      </a:cubicBezTo>
                      <a:cubicBezTo>
                        <a:pt x="21" y="30"/>
                        <a:pt x="23" y="29"/>
                        <a:pt x="25" y="28"/>
                      </a:cubicBezTo>
                      <a:cubicBezTo>
                        <a:pt x="29" y="34"/>
                        <a:pt x="29" y="34"/>
                        <a:pt x="29" y="34"/>
                      </a:cubicBezTo>
                      <a:cubicBezTo>
                        <a:pt x="25" y="37"/>
                        <a:pt x="21" y="38"/>
                        <a:pt x="17" y="38"/>
                      </a:cubicBezTo>
                      <a:cubicBezTo>
                        <a:pt x="7" y="38"/>
                        <a:pt x="0" y="31"/>
                        <a:pt x="0" y="19"/>
                      </a:cubicBezTo>
                      <a:close/>
                    </a:path>
                  </a:pathLst>
                </a:cu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" name="그룹 23"/>
              <p:cNvGrpSpPr/>
              <p:nvPr/>
            </p:nvGrpSpPr>
            <p:grpSpPr>
              <a:xfrm>
                <a:off x="1956842" y="2312988"/>
                <a:ext cx="744537" cy="744538"/>
                <a:chOff x="5862638" y="2312988"/>
                <a:chExt cx="744537" cy="744538"/>
              </a:xfrm>
            </p:grpSpPr>
            <p:sp>
              <p:nvSpPr>
                <p:cNvPr id="25" name="Freeform 303"/>
                <p:cNvSpPr>
                  <a:spLocks/>
                </p:cNvSpPr>
                <p:nvPr/>
              </p:nvSpPr>
              <p:spPr bwMode="auto">
                <a:xfrm>
                  <a:off x="6234113" y="2835276"/>
                  <a:ext cx="222250" cy="82550"/>
                </a:xfrm>
                <a:custGeom>
                  <a:avLst/>
                  <a:gdLst>
                    <a:gd name="T0" fmla="*/ 74 w 140"/>
                    <a:gd name="T1" fmla="*/ 52 h 52"/>
                    <a:gd name="T2" fmla="*/ 138 w 140"/>
                    <a:gd name="T3" fmla="*/ 36 h 52"/>
                    <a:gd name="T4" fmla="*/ 140 w 140"/>
                    <a:gd name="T5" fmla="*/ 0 h 52"/>
                    <a:gd name="T6" fmla="*/ 10 w 140"/>
                    <a:gd name="T7" fmla="*/ 7 h 52"/>
                    <a:gd name="T8" fmla="*/ 0 w 140"/>
                    <a:gd name="T9" fmla="*/ 41 h 52"/>
                    <a:gd name="T10" fmla="*/ 55 w 140"/>
                    <a:gd name="T11" fmla="*/ 50 h 52"/>
                    <a:gd name="T12" fmla="*/ 74 w 140"/>
                    <a:gd name="T13" fmla="*/ 5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0" h="52">
                      <a:moveTo>
                        <a:pt x="74" y="52"/>
                      </a:moveTo>
                      <a:lnTo>
                        <a:pt x="138" y="36"/>
                      </a:lnTo>
                      <a:lnTo>
                        <a:pt x="140" y="0"/>
                      </a:lnTo>
                      <a:lnTo>
                        <a:pt x="10" y="7"/>
                      </a:lnTo>
                      <a:lnTo>
                        <a:pt x="0" y="41"/>
                      </a:lnTo>
                      <a:lnTo>
                        <a:pt x="55" y="50"/>
                      </a:lnTo>
                      <a:lnTo>
                        <a:pt x="74" y="5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6" name="Freeform 304"/>
                <p:cNvSpPr>
                  <a:spLocks/>
                </p:cNvSpPr>
                <p:nvPr/>
              </p:nvSpPr>
              <p:spPr bwMode="auto">
                <a:xfrm>
                  <a:off x="6076950" y="2771776"/>
                  <a:ext cx="195262" cy="195263"/>
                </a:xfrm>
                <a:custGeom>
                  <a:avLst/>
                  <a:gdLst>
                    <a:gd name="T0" fmla="*/ 33 w 52"/>
                    <a:gd name="T1" fmla="*/ 52 h 52"/>
                    <a:gd name="T2" fmla="*/ 38 w 52"/>
                    <a:gd name="T3" fmla="*/ 35 h 52"/>
                    <a:gd name="T4" fmla="*/ 43 w 52"/>
                    <a:gd name="T5" fmla="*/ 17 h 52"/>
                    <a:gd name="T6" fmla="*/ 45 w 52"/>
                    <a:gd name="T7" fmla="*/ 16 h 52"/>
                    <a:gd name="T8" fmla="*/ 52 w 52"/>
                    <a:gd name="T9" fmla="*/ 15 h 52"/>
                    <a:gd name="T10" fmla="*/ 41 w 52"/>
                    <a:gd name="T11" fmla="*/ 0 h 52"/>
                    <a:gd name="T12" fmla="*/ 41 w 52"/>
                    <a:gd name="T13" fmla="*/ 0 h 52"/>
                    <a:gd name="T14" fmla="*/ 30 w 52"/>
                    <a:gd name="T15" fmla="*/ 6 h 52"/>
                    <a:gd name="T16" fmla="*/ 0 w 52"/>
                    <a:gd name="T17" fmla="*/ 23 h 52"/>
                    <a:gd name="T18" fmla="*/ 12 w 52"/>
                    <a:gd name="T19" fmla="*/ 50 h 52"/>
                    <a:gd name="T20" fmla="*/ 33 w 52"/>
                    <a:gd name="T21" fmla="*/ 5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2" h="52">
                      <a:moveTo>
                        <a:pt x="33" y="52"/>
                      </a:move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43" y="17"/>
                        <a:pt x="43" y="17"/>
                        <a:pt x="43" y="17"/>
                      </a:cubicBezTo>
                      <a:cubicBezTo>
                        <a:pt x="43" y="16"/>
                        <a:pt x="44" y="16"/>
                        <a:pt x="45" y="16"/>
                      </a:cubicBezTo>
                      <a:cubicBezTo>
                        <a:pt x="52" y="15"/>
                        <a:pt x="52" y="15"/>
                        <a:pt x="52" y="15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41" y="0"/>
                        <a:pt x="41" y="0"/>
                        <a:pt x="41" y="0"/>
                      </a:cubicBezTo>
                      <a:cubicBezTo>
                        <a:pt x="30" y="6"/>
                        <a:pt x="30" y="6"/>
                        <a:pt x="30" y="6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12" y="50"/>
                        <a:pt x="12" y="50"/>
                        <a:pt x="12" y="50"/>
                      </a:cubicBezTo>
                      <a:lnTo>
                        <a:pt x="33" y="5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7" name="Freeform 305"/>
                <p:cNvSpPr>
                  <a:spLocks/>
                </p:cNvSpPr>
                <p:nvPr/>
              </p:nvSpPr>
              <p:spPr bwMode="auto">
                <a:xfrm>
                  <a:off x="6013450" y="2568576"/>
                  <a:ext cx="173037" cy="274638"/>
                </a:xfrm>
                <a:custGeom>
                  <a:avLst/>
                  <a:gdLst>
                    <a:gd name="T0" fmla="*/ 16 w 46"/>
                    <a:gd name="T1" fmla="*/ 73 h 73"/>
                    <a:gd name="T2" fmla="*/ 16 w 46"/>
                    <a:gd name="T3" fmla="*/ 73 h 73"/>
                    <a:gd name="T4" fmla="*/ 41 w 46"/>
                    <a:gd name="T5" fmla="*/ 59 h 73"/>
                    <a:gd name="T6" fmla="*/ 41 w 46"/>
                    <a:gd name="T7" fmla="*/ 57 h 73"/>
                    <a:gd name="T8" fmla="*/ 46 w 46"/>
                    <a:gd name="T9" fmla="*/ 17 h 73"/>
                    <a:gd name="T10" fmla="*/ 35 w 46"/>
                    <a:gd name="T11" fmla="*/ 0 h 73"/>
                    <a:gd name="T12" fmla="*/ 14 w 46"/>
                    <a:gd name="T13" fmla="*/ 33 h 73"/>
                    <a:gd name="T14" fmla="*/ 14 w 46"/>
                    <a:gd name="T15" fmla="*/ 33 h 73"/>
                    <a:gd name="T16" fmla="*/ 0 w 46"/>
                    <a:gd name="T17" fmla="*/ 52 h 73"/>
                    <a:gd name="T18" fmla="*/ 16 w 46"/>
                    <a:gd name="T19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6" h="73">
                      <a:moveTo>
                        <a:pt x="16" y="73"/>
                      </a:moveTo>
                      <a:cubicBezTo>
                        <a:pt x="16" y="73"/>
                        <a:pt x="16" y="73"/>
                        <a:pt x="16" y="73"/>
                      </a:cubicBezTo>
                      <a:cubicBezTo>
                        <a:pt x="41" y="59"/>
                        <a:pt x="41" y="59"/>
                        <a:pt x="41" y="59"/>
                      </a:cubicBezTo>
                      <a:cubicBezTo>
                        <a:pt x="41" y="58"/>
                        <a:pt x="41" y="58"/>
                        <a:pt x="41" y="57"/>
                      </a:cubicBezTo>
                      <a:cubicBezTo>
                        <a:pt x="46" y="17"/>
                        <a:pt x="46" y="17"/>
                        <a:pt x="46" y="17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14" y="33"/>
                        <a:pt x="14" y="33"/>
                        <a:pt x="14" y="33"/>
                      </a:cubicBezTo>
                      <a:cubicBezTo>
                        <a:pt x="14" y="33"/>
                        <a:pt x="14" y="33"/>
                        <a:pt x="14" y="33"/>
                      </a:cubicBezTo>
                      <a:cubicBezTo>
                        <a:pt x="0" y="52"/>
                        <a:pt x="0" y="52"/>
                        <a:pt x="0" y="52"/>
                      </a:cubicBezTo>
                      <a:lnTo>
                        <a:pt x="16" y="7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8" name="Freeform 306"/>
                <p:cNvSpPr>
                  <a:spLocks/>
                </p:cNvSpPr>
                <p:nvPr/>
              </p:nvSpPr>
              <p:spPr bwMode="auto">
                <a:xfrm>
                  <a:off x="6080125" y="2381251"/>
                  <a:ext cx="123825" cy="258763"/>
                </a:xfrm>
                <a:custGeom>
                  <a:avLst/>
                  <a:gdLst>
                    <a:gd name="T0" fmla="*/ 33 w 78"/>
                    <a:gd name="T1" fmla="*/ 31 h 163"/>
                    <a:gd name="T2" fmla="*/ 3 w 78"/>
                    <a:gd name="T3" fmla="*/ 147 h 163"/>
                    <a:gd name="T4" fmla="*/ 0 w 78"/>
                    <a:gd name="T5" fmla="*/ 163 h 163"/>
                    <a:gd name="T6" fmla="*/ 12 w 78"/>
                    <a:gd name="T7" fmla="*/ 144 h 163"/>
                    <a:gd name="T8" fmla="*/ 36 w 78"/>
                    <a:gd name="T9" fmla="*/ 106 h 163"/>
                    <a:gd name="T10" fmla="*/ 36 w 78"/>
                    <a:gd name="T11" fmla="*/ 106 h 163"/>
                    <a:gd name="T12" fmla="*/ 41 w 78"/>
                    <a:gd name="T13" fmla="*/ 99 h 163"/>
                    <a:gd name="T14" fmla="*/ 78 w 78"/>
                    <a:gd name="T15" fmla="*/ 40 h 163"/>
                    <a:gd name="T16" fmla="*/ 43 w 78"/>
                    <a:gd name="T17" fmla="*/ 0 h 163"/>
                    <a:gd name="T18" fmla="*/ 33 w 78"/>
                    <a:gd name="T19" fmla="*/ 31 h 1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8" h="163">
                      <a:moveTo>
                        <a:pt x="33" y="31"/>
                      </a:moveTo>
                      <a:lnTo>
                        <a:pt x="3" y="147"/>
                      </a:lnTo>
                      <a:lnTo>
                        <a:pt x="0" y="163"/>
                      </a:lnTo>
                      <a:lnTo>
                        <a:pt x="12" y="144"/>
                      </a:lnTo>
                      <a:lnTo>
                        <a:pt x="36" y="106"/>
                      </a:lnTo>
                      <a:lnTo>
                        <a:pt x="36" y="106"/>
                      </a:lnTo>
                      <a:lnTo>
                        <a:pt x="41" y="99"/>
                      </a:lnTo>
                      <a:lnTo>
                        <a:pt x="78" y="40"/>
                      </a:lnTo>
                      <a:lnTo>
                        <a:pt x="43" y="0"/>
                      </a:lnTo>
                      <a:lnTo>
                        <a:pt x="33" y="3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9" name="Freeform 307"/>
                <p:cNvSpPr>
                  <a:spLocks/>
                </p:cNvSpPr>
                <p:nvPr/>
              </p:nvSpPr>
              <p:spPr bwMode="auto">
                <a:xfrm>
                  <a:off x="6415088" y="2681288"/>
                  <a:ext cx="104775" cy="131763"/>
                </a:xfrm>
                <a:custGeom>
                  <a:avLst/>
                  <a:gdLst>
                    <a:gd name="T0" fmla="*/ 50 w 66"/>
                    <a:gd name="T1" fmla="*/ 59 h 83"/>
                    <a:gd name="T2" fmla="*/ 66 w 66"/>
                    <a:gd name="T3" fmla="*/ 26 h 83"/>
                    <a:gd name="T4" fmla="*/ 0 w 66"/>
                    <a:gd name="T5" fmla="*/ 0 h 83"/>
                    <a:gd name="T6" fmla="*/ 33 w 66"/>
                    <a:gd name="T7" fmla="*/ 83 h 83"/>
                    <a:gd name="T8" fmla="*/ 50 w 66"/>
                    <a:gd name="T9" fmla="*/ 59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83">
                      <a:moveTo>
                        <a:pt x="50" y="59"/>
                      </a:moveTo>
                      <a:lnTo>
                        <a:pt x="66" y="26"/>
                      </a:lnTo>
                      <a:lnTo>
                        <a:pt x="0" y="0"/>
                      </a:lnTo>
                      <a:lnTo>
                        <a:pt x="33" y="83"/>
                      </a:lnTo>
                      <a:lnTo>
                        <a:pt x="50" y="5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0" name="Freeform 308"/>
                <p:cNvSpPr>
                  <a:spLocks/>
                </p:cNvSpPr>
                <p:nvPr/>
              </p:nvSpPr>
              <p:spPr bwMode="auto">
                <a:xfrm>
                  <a:off x="6418263" y="2603501"/>
                  <a:ext cx="95250" cy="96838"/>
                </a:xfrm>
                <a:custGeom>
                  <a:avLst/>
                  <a:gdLst>
                    <a:gd name="T0" fmla="*/ 0 w 60"/>
                    <a:gd name="T1" fmla="*/ 40 h 61"/>
                    <a:gd name="T2" fmla="*/ 57 w 60"/>
                    <a:gd name="T3" fmla="*/ 61 h 61"/>
                    <a:gd name="T4" fmla="*/ 60 w 60"/>
                    <a:gd name="T5" fmla="*/ 11 h 61"/>
                    <a:gd name="T6" fmla="*/ 45 w 60"/>
                    <a:gd name="T7" fmla="*/ 0 h 61"/>
                    <a:gd name="T8" fmla="*/ 0 w 60"/>
                    <a:gd name="T9" fmla="*/ 40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0" h="61">
                      <a:moveTo>
                        <a:pt x="0" y="40"/>
                      </a:moveTo>
                      <a:lnTo>
                        <a:pt x="57" y="61"/>
                      </a:lnTo>
                      <a:lnTo>
                        <a:pt x="60" y="11"/>
                      </a:lnTo>
                      <a:lnTo>
                        <a:pt x="45" y="0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1" name="Freeform 309"/>
                <p:cNvSpPr>
                  <a:spLocks/>
                </p:cNvSpPr>
                <p:nvPr/>
              </p:nvSpPr>
              <p:spPr bwMode="auto">
                <a:xfrm>
                  <a:off x="5876925" y="2519363"/>
                  <a:ext cx="207962" cy="177800"/>
                </a:xfrm>
                <a:custGeom>
                  <a:avLst/>
                  <a:gdLst>
                    <a:gd name="T0" fmla="*/ 0 w 55"/>
                    <a:gd name="T1" fmla="*/ 47 h 47"/>
                    <a:gd name="T2" fmla="*/ 46 w 55"/>
                    <a:gd name="T3" fmla="*/ 43 h 47"/>
                    <a:gd name="T4" fmla="*/ 55 w 55"/>
                    <a:gd name="T5" fmla="*/ 9 h 47"/>
                    <a:gd name="T6" fmla="*/ 34 w 55"/>
                    <a:gd name="T7" fmla="*/ 0 h 47"/>
                    <a:gd name="T8" fmla="*/ 34 w 55"/>
                    <a:gd name="T9" fmla="*/ 23 h 47"/>
                    <a:gd name="T10" fmla="*/ 34 w 55"/>
                    <a:gd name="T11" fmla="*/ 23 h 47"/>
                    <a:gd name="T12" fmla="*/ 33 w 55"/>
                    <a:gd name="T13" fmla="*/ 25 h 47"/>
                    <a:gd name="T14" fmla="*/ 0 w 55"/>
                    <a:gd name="T15" fmla="*/ 47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5" h="47">
                      <a:moveTo>
                        <a:pt x="0" y="47"/>
                      </a:moveTo>
                      <a:cubicBezTo>
                        <a:pt x="46" y="43"/>
                        <a:pt x="46" y="43"/>
                        <a:pt x="46" y="43"/>
                      </a:cubicBezTo>
                      <a:cubicBezTo>
                        <a:pt x="55" y="9"/>
                        <a:pt x="55" y="9"/>
                        <a:pt x="55" y="9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4" y="23"/>
                        <a:pt x="34" y="23"/>
                        <a:pt x="34" y="23"/>
                      </a:cubicBezTo>
                      <a:cubicBezTo>
                        <a:pt x="34" y="23"/>
                        <a:pt x="34" y="23"/>
                        <a:pt x="34" y="23"/>
                      </a:cubicBezTo>
                      <a:cubicBezTo>
                        <a:pt x="34" y="24"/>
                        <a:pt x="34" y="24"/>
                        <a:pt x="33" y="25"/>
                      </a:cubicBezTo>
                      <a:lnTo>
                        <a:pt x="0" y="4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2" name="Freeform 310"/>
                <p:cNvSpPr>
                  <a:spLocks/>
                </p:cNvSpPr>
                <p:nvPr/>
              </p:nvSpPr>
              <p:spPr bwMode="auto">
                <a:xfrm>
                  <a:off x="6096000" y="2312988"/>
                  <a:ext cx="233362" cy="120650"/>
                </a:xfrm>
                <a:custGeom>
                  <a:avLst/>
                  <a:gdLst>
                    <a:gd name="T0" fmla="*/ 13 w 62"/>
                    <a:gd name="T1" fmla="*/ 12 h 32"/>
                    <a:gd name="T2" fmla="*/ 14 w 62"/>
                    <a:gd name="T3" fmla="*/ 12 h 32"/>
                    <a:gd name="T4" fmla="*/ 14 w 62"/>
                    <a:gd name="T5" fmla="*/ 12 h 32"/>
                    <a:gd name="T6" fmla="*/ 14 w 62"/>
                    <a:gd name="T7" fmla="*/ 12 h 32"/>
                    <a:gd name="T8" fmla="*/ 14 w 62"/>
                    <a:gd name="T9" fmla="*/ 13 h 32"/>
                    <a:gd name="T10" fmla="*/ 32 w 62"/>
                    <a:gd name="T11" fmla="*/ 32 h 32"/>
                    <a:gd name="T12" fmla="*/ 55 w 62"/>
                    <a:gd name="T13" fmla="*/ 32 h 32"/>
                    <a:gd name="T14" fmla="*/ 62 w 62"/>
                    <a:gd name="T15" fmla="*/ 22 h 32"/>
                    <a:gd name="T16" fmla="*/ 62 w 62"/>
                    <a:gd name="T17" fmla="*/ 21 h 32"/>
                    <a:gd name="T18" fmla="*/ 46 w 62"/>
                    <a:gd name="T19" fmla="*/ 0 h 32"/>
                    <a:gd name="T20" fmla="*/ 45 w 62"/>
                    <a:gd name="T21" fmla="*/ 0 h 32"/>
                    <a:gd name="T22" fmla="*/ 14 w 62"/>
                    <a:gd name="T23" fmla="*/ 4 h 32"/>
                    <a:gd name="T24" fmla="*/ 0 w 62"/>
                    <a:gd name="T25" fmla="*/ 10 h 32"/>
                    <a:gd name="T26" fmla="*/ 13 w 62"/>
                    <a:gd name="T27" fmla="*/ 1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2" h="32">
                      <a:moveTo>
                        <a:pt x="13" y="12"/>
                      </a:move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4" y="13"/>
                        <a:pt x="14" y="13"/>
                        <a:pt x="14" y="13"/>
                      </a:cubicBezTo>
                      <a:cubicBezTo>
                        <a:pt x="32" y="32"/>
                        <a:pt x="32" y="32"/>
                        <a:pt x="32" y="32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62" y="22"/>
                        <a:pt x="62" y="22"/>
                        <a:pt x="62" y="22"/>
                      </a:cubicBezTo>
                      <a:cubicBezTo>
                        <a:pt x="62" y="21"/>
                        <a:pt x="62" y="21"/>
                        <a:pt x="62" y="21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14" y="4"/>
                        <a:pt x="14" y="4"/>
                        <a:pt x="14" y="4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13" y="12"/>
                        <a:pt x="13" y="12"/>
                        <a:pt x="13" y="1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3" name="Freeform 311"/>
                <p:cNvSpPr>
                  <a:spLocks/>
                </p:cNvSpPr>
                <p:nvPr/>
              </p:nvSpPr>
              <p:spPr bwMode="auto">
                <a:xfrm>
                  <a:off x="6294438" y="2320926"/>
                  <a:ext cx="266700" cy="247650"/>
                </a:xfrm>
                <a:custGeom>
                  <a:avLst/>
                  <a:gdLst>
                    <a:gd name="T0" fmla="*/ 21 w 71"/>
                    <a:gd name="T1" fmla="*/ 10 h 66"/>
                    <a:gd name="T2" fmla="*/ 22 w 71"/>
                    <a:gd name="T3" fmla="*/ 10 h 66"/>
                    <a:gd name="T4" fmla="*/ 24 w 71"/>
                    <a:gd name="T5" fmla="*/ 11 h 66"/>
                    <a:gd name="T6" fmla="*/ 52 w 71"/>
                    <a:gd name="T7" fmla="*/ 51 h 66"/>
                    <a:gd name="T8" fmla="*/ 52 w 71"/>
                    <a:gd name="T9" fmla="*/ 53 h 66"/>
                    <a:gd name="T10" fmla="*/ 48 w 71"/>
                    <a:gd name="T11" fmla="*/ 66 h 66"/>
                    <a:gd name="T12" fmla="*/ 48 w 71"/>
                    <a:gd name="T13" fmla="*/ 66 h 66"/>
                    <a:gd name="T14" fmla="*/ 48 w 71"/>
                    <a:gd name="T15" fmla="*/ 66 h 66"/>
                    <a:gd name="T16" fmla="*/ 71 w 71"/>
                    <a:gd name="T17" fmla="*/ 49 h 66"/>
                    <a:gd name="T18" fmla="*/ 65 w 71"/>
                    <a:gd name="T19" fmla="*/ 32 h 66"/>
                    <a:gd name="T20" fmla="*/ 36 w 71"/>
                    <a:gd name="T21" fmla="*/ 10 h 66"/>
                    <a:gd name="T22" fmla="*/ 0 w 71"/>
                    <a:gd name="T23" fmla="*/ 0 h 66"/>
                    <a:gd name="T24" fmla="*/ 13 w 71"/>
                    <a:gd name="T25" fmla="*/ 16 h 66"/>
                    <a:gd name="T26" fmla="*/ 21 w 71"/>
                    <a:gd name="T27" fmla="*/ 10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71" h="66">
                      <a:moveTo>
                        <a:pt x="21" y="10"/>
                      </a:moveTo>
                      <a:cubicBezTo>
                        <a:pt x="21" y="10"/>
                        <a:pt x="22" y="10"/>
                        <a:pt x="22" y="10"/>
                      </a:cubicBezTo>
                      <a:cubicBezTo>
                        <a:pt x="23" y="10"/>
                        <a:pt x="23" y="10"/>
                        <a:pt x="24" y="11"/>
                      </a:cubicBezTo>
                      <a:cubicBezTo>
                        <a:pt x="52" y="51"/>
                        <a:pt x="52" y="51"/>
                        <a:pt x="52" y="51"/>
                      </a:cubicBezTo>
                      <a:cubicBezTo>
                        <a:pt x="52" y="51"/>
                        <a:pt x="53" y="52"/>
                        <a:pt x="52" y="53"/>
                      </a:cubicBezTo>
                      <a:cubicBezTo>
                        <a:pt x="48" y="66"/>
                        <a:pt x="48" y="66"/>
                        <a:pt x="48" y="66"/>
                      </a:cubicBezTo>
                      <a:cubicBezTo>
                        <a:pt x="48" y="66"/>
                        <a:pt x="48" y="66"/>
                        <a:pt x="48" y="66"/>
                      </a:cubicBezTo>
                      <a:cubicBezTo>
                        <a:pt x="48" y="66"/>
                        <a:pt x="48" y="66"/>
                        <a:pt x="48" y="66"/>
                      </a:cubicBezTo>
                      <a:cubicBezTo>
                        <a:pt x="71" y="49"/>
                        <a:pt x="71" y="49"/>
                        <a:pt x="71" y="49"/>
                      </a:cubicBezTo>
                      <a:cubicBezTo>
                        <a:pt x="65" y="32"/>
                        <a:pt x="65" y="32"/>
                        <a:pt x="65" y="32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3" y="16"/>
                        <a:pt x="13" y="16"/>
                        <a:pt x="13" y="16"/>
                      </a:cubicBezTo>
                      <a:lnTo>
                        <a:pt x="21" y="1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4" name="Freeform 312"/>
                <p:cNvSpPr>
                  <a:spLocks/>
                </p:cNvSpPr>
                <p:nvPr/>
              </p:nvSpPr>
              <p:spPr bwMode="auto">
                <a:xfrm>
                  <a:off x="6181725" y="2636838"/>
                  <a:ext cx="236537" cy="142875"/>
                </a:xfrm>
                <a:custGeom>
                  <a:avLst/>
                  <a:gdLst>
                    <a:gd name="T0" fmla="*/ 53 w 63"/>
                    <a:gd name="T1" fmla="*/ 0 h 38"/>
                    <a:gd name="T2" fmla="*/ 53 w 63"/>
                    <a:gd name="T3" fmla="*/ 0 h 38"/>
                    <a:gd name="T4" fmla="*/ 18 w 63"/>
                    <a:gd name="T5" fmla="*/ 21 h 38"/>
                    <a:gd name="T6" fmla="*/ 15 w 63"/>
                    <a:gd name="T7" fmla="*/ 20 h 38"/>
                    <a:gd name="T8" fmla="*/ 5 w 63"/>
                    <a:gd name="T9" fmla="*/ 4 h 38"/>
                    <a:gd name="T10" fmla="*/ 0 w 63"/>
                    <a:gd name="T11" fmla="*/ 38 h 38"/>
                    <a:gd name="T12" fmla="*/ 23 w 63"/>
                    <a:gd name="T13" fmla="*/ 25 h 38"/>
                    <a:gd name="T14" fmla="*/ 24 w 63"/>
                    <a:gd name="T15" fmla="*/ 25 h 38"/>
                    <a:gd name="T16" fmla="*/ 57 w 63"/>
                    <a:gd name="T17" fmla="*/ 7 h 38"/>
                    <a:gd name="T18" fmla="*/ 63 w 63"/>
                    <a:gd name="T19" fmla="*/ 2 h 38"/>
                    <a:gd name="T20" fmla="*/ 53 w 63"/>
                    <a:gd name="T21" fmla="*/ 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3" h="38">
                      <a:moveTo>
                        <a:pt x="53" y="0"/>
                      </a:move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7" y="21"/>
                        <a:pt x="16" y="21"/>
                        <a:pt x="15" y="20"/>
                      </a:cubicBezTo>
                      <a:cubicBezTo>
                        <a:pt x="5" y="4"/>
                        <a:pt x="5" y="4"/>
                        <a:pt x="5" y="4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23" y="25"/>
                        <a:pt x="23" y="25"/>
                        <a:pt x="23" y="25"/>
                      </a:cubicBezTo>
                      <a:cubicBezTo>
                        <a:pt x="24" y="25"/>
                        <a:pt x="24" y="25"/>
                        <a:pt x="24" y="25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63" y="2"/>
                        <a:pt x="63" y="2"/>
                        <a:pt x="63" y="2"/>
                      </a:cubicBezTo>
                      <a:lnTo>
                        <a:pt x="5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5" name="Freeform 313"/>
                <p:cNvSpPr>
                  <a:spLocks/>
                </p:cNvSpPr>
                <p:nvPr/>
              </p:nvSpPr>
              <p:spPr bwMode="auto">
                <a:xfrm>
                  <a:off x="6162675" y="2452688"/>
                  <a:ext cx="166687" cy="85725"/>
                </a:xfrm>
                <a:custGeom>
                  <a:avLst/>
                  <a:gdLst>
                    <a:gd name="T0" fmla="*/ 36 w 105"/>
                    <a:gd name="T1" fmla="*/ 0 h 54"/>
                    <a:gd name="T2" fmla="*/ 0 w 105"/>
                    <a:gd name="T3" fmla="*/ 54 h 54"/>
                    <a:gd name="T4" fmla="*/ 90 w 105"/>
                    <a:gd name="T5" fmla="*/ 42 h 54"/>
                    <a:gd name="T6" fmla="*/ 90 w 105"/>
                    <a:gd name="T7" fmla="*/ 42 h 54"/>
                    <a:gd name="T8" fmla="*/ 90 w 105"/>
                    <a:gd name="T9" fmla="*/ 42 h 54"/>
                    <a:gd name="T10" fmla="*/ 105 w 105"/>
                    <a:gd name="T11" fmla="*/ 42 h 54"/>
                    <a:gd name="T12" fmla="*/ 86 w 105"/>
                    <a:gd name="T13" fmla="*/ 0 h 54"/>
                    <a:gd name="T14" fmla="*/ 36 w 105"/>
                    <a:gd name="T15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05" h="54">
                      <a:moveTo>
                        <a:pt x="36" y="0"/>
                      </a:moveTo>
                      <a:lnTo>
                        <a:pt x="0" y="54"/>
                      </a:lnTo>
                      <a:lnTo>
                        <a:pt x="90" y="42"/>
                      </a:lnTo>
                      <a:lnTo>
                        <a:pt x="90" y="42"/>
                      </a:lnTo>
                      <a:lnTo>
                        <a:pt x="90" y="42"/>
                      </a:lnTo>
                      <a:lnTo>
                        <a:pt x="105" y="42"/>
                      </a:lnTo>
                      <a:lnTo>
                        <a:pt x="86" y="0"/>
                      </a:ln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6" name="Freeform 314"/>
                <p:cNvSpPr>
                  <a:spLocks/>
                </p:cNvSpPr>
                <p:nvPr/>
              </p:nvSpPr>
              <p:spPr bwMode="auto">
                <a:xfrm>
                  <a:off x="6245225" y="2678113"/>
                  <a:ext cx="207962" cy="150813"/>
                </a:xfrm>
                <a:custGeom>
                  <a:avLst/>
                  <a:gdLst>
                    <a:gd name="T0" fmla="*/ 0 w 131"/>
                    <a:gd name="T1" fmla="*/ 54 h 95"/>
                    <a:gd name="T2" fmla="*/ 29 w 131"/>
                    <a:gd name="T3" fmla="*/ 95 h 95"/>
                    <a:gd name="T4" fmla="*/ 131 w 131"/>
                    <a:gd name="T5" fmla="*/ 87 h 95"/>
                    <a:gd name="T6" fmla="*/ 95 w 131"/>
                    <a:gd name="T7" fmla="*/ 0 h 95"/>
                    <a:gd name="T8" fmla="*/ 22 w 131"/>
                    <a:gd name="T9" fmla="*/ 43 h 95"/>
                    <a:gd name="T10" fmla="*/ 0 w 131"/>
                    <a:gd name="T11" fmla="*/ 54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1" h="95">
                      <a:moveTo>
                        <a:pt x="0" y="54"/>
                      </a:moveTo>
                      <a:lnTo>
                        <a:pt x="29" y="95"/>
                      </a:lnTo>
                      <a:lnTo>
                        <a:pt x="131" y="87"/>
                      </a:lnTo>
                      <a:lnTo>
                        <a:pt x="95" y="0"/>
                      </a:lnTo>
                      <a:lnTo>
                        <a:pt x="22" y="43"/>
                      </a:lnTo>
                      <a:lnTo>
                        <a:pt x="0" y="5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7" name="Freeform 315"/>
                <p:cNvSpPr>
                  <a:spLocks/>
                </p:cNvSpPr>
                <p:nvPr/>
              </p:nvSpPr>
              <p:spPr bwMode="auto">
                <a:xfrm>
                  <a:off x="6156325" y="2535238"/>
                  <a:ext cx="228600" cy="161925"/>
                </a:xfrm>
                <a:custGeom>
                  <a:avLst/>
                  <a:gdLst>
                    <a:gd name="T0" fmla="*/ 94 w 144"/>
                    <a:gd name="T1" fmla="*/ 0 h 102"/>
                    <a:gd name="T2" fmla="*/ 2 w 144"/>
                    <a:gd name="T3" fmla="*/ 14 h 102"/>
                    <a:gd name="T4" fmla="*/ 0 w 144"/>
                    <a:gd name="T5" fmla="*/ 14 h 102"/>
                    <a:gd name="T6" fmla="*/ 56 w 144"/>
                    <a:gd name="T7" fmla="*/ 102 h 102"/>
                    <a:gd name="T8" fmla="*/ 94 w 144"/>
                    <a:gd name="T9" fmla="*/ 80 h 102"/>
                    <a:gd name="T10" fmla="*/ 135 w 144"/>
                    <a:gd name="T11" fmla="*/ 57 h 102"/>
                    <a:gd name="T12" fmla="*/ 135 w 144"/>
                    <a:gd name="T13" fmla="*/ 57 h 102"/>
                    <a:gd name="T14" fmla="*/ 135 w 144"/>
                    <a:gd name="T15" fmla="*/ 50 h 102"/>
                    <a:gd name="T16" fmla="*/ 144 w 144"/>
                    <a:gd name="T17" fmla="*/ 0 h 102"/>
                    <a:gd name="T18" fmla="*/ 116 w 144"/>
                    <a:gd name="T19" fmla="*/ 0 h 102"/>
                    <a:gd name="T20" fmla="*/ 94 w 144"/>
                    <a:gd name="T21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44" h="102">
                      <a:moveTo>
                        <a:pt x="94" y="0"/>
                      </a:moveTo>
                      <a:lnTo>
                        <a:pt x="2" y="14"/>
                      </a:lnTo>
                      <a:lnTo>
                        <a:pt x="0" y="14"/>
                      </a:lnTo>
                      <a:lnTo>
                        <a:pt x="56" y="102"/>
                      </a:lnTo>
                      <a:lnTo>
                        <a:pt x="94" y="80"/>
                      </a:lnTo>
                      <a:lnTo>
                        <a:pt x="135" y="57"/>
                      </a:lnTo>
                      <a:lnTo>
                        <a:pt x="135" y="57"/>
                      </a:lnTo>
                      <a:lnTo>
                        <a:pt x="135" y="50"/>
                      </a:lnTo>
                      <a:lnTo>
                        <a:pt x="144" y="0"/>
                      </a:lnTo>
                      <a:lnTo>
                        <a:pt x="116" y="0"/>
                      </a:ln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8" name="Freeform 316"/>
                <p:cNvSpPr>
                  <a:spLocks/>
                </p:cNvSpPr>
                <p:nvPr/>
              </p:nvSpPr>
              <p:spPr bwMode="auto">
                <a:xfrm>
                  <a:off x="6313488" y="2376488"/>
                  <a:ext cx="165100" cy="252413"/>
                </a:xfrm>
                <a:custGeom>
                  <a:avLst/>
                  <a:gdLst>
                    <a:gd name="T0" fmla="*/ 39 w 44"/>
                    <a:gd name="T1" fmla="*/ 53 h 67"/>
                    <a:gd name="T2" fmla="*/ 38 w 44"/>
                    <a:gd name="T3" fmla="*/ 51 h 67"/>
                    <a:gd name="T4" fmla="*/ 38 w 44"/>
                    <a:gd name="T5" fmla="*/ 51 h 67"/>
                    <a:gd name="T6" fmla="*/ 43 w 44"/>
                    <a:gd name="T7" fmla="*/ 37 h 67"/>
                    <a:gd name="T8" fmla="*/ 16 w 44"/>
                    <a:gd name="T9" fmla="*/ 0 h 67"/>
                    <a:gd name="T10" fmla="*/ 9 w 44"/>
                    <a:gd name="T11" fmla="*/ 6 h 67"/>
                    <a:gd name="T12" fmla="*/ 8 w 44"/>
                    <a:gd name="T13" fmla="*/ 7 h 67"/>
                    <a:gd name="T14" fmla="*/ 7 w 44"/>
                    <a:gd name="T15" fmla="*/ 7 h 67"/>
                    <a:gd name="T16" fmla="*/ 0 w 44"/>
                    <a:gd name="T17" fmla="*/ 18 h 67"/>
                    <a:gd name="T18" fmla="*/ 9 w 44"/>
                    <a:gd name="T19" fmla="*/ 38 h 67"/>
                    <a:gd name="T20" fmla="*/ 21 w 44"/>
                    <a:gd name="T21" fmla="*/ 38 h 67"/>
                    <a:gd name="T22" fmla="*/ 23 w 44"/>
                    <a:gd name="T23" fmla="*/ 38 h 67"/>
                    <a:gd name="T24" fmla="*/ 23 w 44"/>
                    <a:gd name="T25" fmla="*/ 40 h 67"/>
                    <a:gd name="T26" fmla="*/ 20 w 44"/>
                    <a:gd name="T27" fmla="*/ 64 h 67"/>
                    <a:gd name="T28" fmla="*/ 19 w 44"/>
                    <a:gd name="T29" fmla="*/ 65 h 67"/>
                    <a:gd name="T30" fmla="*/ 32 w 44"/>
                    <a:gd name="T31" fmla="*/ 67 h 67"/>
                    <a:gd name="T32" fmla="*/ 44 w 44"/>
                    <a:gd name="T33" fmla="*/ 58 h 67"/>
                    <a:gd name="T34" fmla="*/ 44 w 44"/>
                    <a:gd name="T35" fmla="*/ 57 h 67"/>
                    <a:gd name="T36" fmla="*/ 39 w 44"/>
                    <a:gd name="T37" fmla="*/ 53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4" h="67">
                      <a:moveTo>
                        <a:pt x="39" y="53"/>
                      </a:moveTo>
                      <a:cubicBezTo>
                        <a:pt x="38" y="53"/>
                        <a:pt x="38" y="52"/>
                        <a:pt x="38" y="51"/>
                      </a:cubicBezTo>
                      <a:cubicBezTo>
                        <a:pt x="38" y="51"/>
                        <a:pt x="38" y="51"/>
                        <a:pt x="38" y="51"/>
                      </a:cubicBezTo>
                      <a:cubicBezTo>
                        <a:pt x="43" y="37"/>
                        <a:pt x="43" y="37"/>
                        <a:pt x="43" y="37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9" y="6"/>
                        <a:pt x="9" y="6"/>
                        <a:pt x="9" y="6"/>
                      </a:cubicBezTo>
                      <a:cubicBezTo>
                        <a:pt x="8" y="6"/>
                        <a:pt x="8" y="6"/>
                        <a:pt x="8" y="7"/>
                      </a:cubicBez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9" y="38"/>
                        <a:pt x="9" y="38"/>
                        <a:pt x="9" y="38"/>
                      </a:cubicBezTo>
                      <a:cubicBezTo>
                        <a:pt x="21" y="38"/>
                        <a:pt x="21" y="38"/>
                        <a:pt x="21" y="38"/>
                      </a:cubicBezTo>
                      <a:cubicBezTo>
                        <a:pt x="22" y="38"/>
                        <a:pt x="22" y="38"/>
                        <a:pt x="23" y="38"/>
                      </a:cubicBezTo>
                      <a:cubicBezTo>
                        <a:pt x="23" y="39"/>
                        <a:pt x="23" y="40"/>
                        <a:pt x="23" y="40"/>
                      </a:cubicBezTo>
                      <a:cubicBezTo>
                        <a:pt x="20" y="64"/>
                        <a:pt x="20" y="64"/>
                        <a:pt x="20" y="64"/>
                      </a:cubicBezTo>
                      <a:cubicBezTo>
                        <a:pt x="19" y="65"/>
                        <a:pt x="19" y="65"/>
                        <a:pt x="19" y="65"/>
                      </a:cubicBezTo>
                      <a:cubicBezTo>
                        <a:pt x="32" y="67"/>
                        <a:pt x="32" y="67"/>
                        <a:pt x="32" y="67"/>
                      </a:cubicBezTo>
                      <a:cubicBezTo>
                        <a:pt x="44" y="58"/>
                        <a:pt x="44" y="58"/>
                        <a:pt x="44" y="58"/>
                      </a:cubicBezTo>
                      <a:cubicBezTo>
                        <a:pt x="44" y="57"/>
                        <a:pt x="44" y="57"/>
                        <a:pt x="44" y="57"/>
                      </a:cubicBezTo>
                      <a:lnTo>
                        <a:pt x="39" y="5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39" name="Freeform 317"/>
                <p:cNvSpPr>
                  <a:spLocks/>
                </p:cNvSpPr>
                <p:nvPr/>
              </p:nvSpPr>
              <p:spPr bwMode="auto">
                <a:xfrm>
                  <a:off x="6238875" y="2906713"/>
                  <a:ext cx="239712" cy="150813"/>
                </a:xfrm>
                <a:custGeom>
                  <a:avLst/>
                  <a:gdLst>
                    <a:gd name="T0" fmla="*/ 139 w 151"/>
                    <a:gd name="T1" fmla="*/ 0 h 95"/>
                    <a:gd name="T2" fmla="*/ 111 w 151"/>
                    <a:gd name="T3" fmla="*/ 7 h 95"/>
                    <a:gd name="T4" fmla="*/ 73 w 151"/>
                    <a:gd name="T5" fmla="*/ 19 h 95"/>
                    <a:gd name="T6" fmla="*/ 71 w 151"/>
                    <a:gd name="T7" fmla="*/ 19 h 95"/>
                    <a:gd name="T8" fmla="*/ 71 w 151"/>
                    <a:gd name="T9" fmla="*/ 19 h 95"/>
                    <a:gd name="T10" fmla="*/ 0 w 151"/>
                    <a:gd name="T11" fmla="*/ 5 h 95"/>
                    <a:gd name="T12" fmla="*/ 23 w 151"/>
                    <a:gd name="T13" fmla="*/ 95 h 95"/>
                    <a:gd name="T14" fmla="*/ 99 w 151"/>
                    <a:gd name="T15" fmla="*/ 76 h 95"/>
                    <a:gd name="T16" fmla="*/ 151 w 151"/>
                    <a:gd name="T17" fmla="*/ 50 h 95"/>
                    <a:gd name="T18" fmla="*/ 147 w 151"/>
                    <a:gd name="T19" fmla="*/ 31 h 95"/>
                    <a:gd name="T20" fmla="*/ 139 w 151"/>
                    <a:gd name="T21" fmla="*/ 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1" h="95">
                      <a:moveTo>
                        <a:pt x="139" y="0"/>
                      </a:moveTo>
                      <a:lnTo>
                        <a:pt x="111" y="7"/>
                      </a:lnTo>
                      <a:lnTo>
                        <a:pt x="73" y="19"/>
                      </a:lnTo>
                      <a:lnTo>
                        <a:pt x="71" y="19"/>
                      </a:lnTo>
                      <a:lnTo>
                        <a:pt x="71" y="19"/>
                      </a:lnTo>
                      <a:lnTo>
                        <a:pt x="0" y="5"/>
                      </a:lnTo>
                      <a:lnTo>
                        <a:pt x="23" y="95"/>
                      </a:lnTo>
                      <a:lnTo>
                        <a:pt x="99" y="76"/>
                      </a:lnTo>
                      <a:lnTo>
                        <a:pt x="151" y="50"/>
                      </a:lnTo>
                      <a:lnTo>
                        <a:pt x="147" y="31"/>
                      </a:lnTo>
                      <a:lnTo>
                        <a:pt x="13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0" name="Freeform 318"/>
                <p:cNvSpPr>
                  <a:spLocks/>
                </p:cNvSpPr>
                <p:nvPr/>
              </p:nvSpPr>
              <p:spPr bwMode="auto">
                <a:xfrm>
                  <a:off x="6467475" y="2727326"/>
                  <a:ext cx="139700" cy="244475"/>
                </a:xfrm>
                <a:custGeom>
                  <a:avLst/>
                  <a:gdLst>
                    <a:gd name="T0" fmla="*/ 10 w 37"/>
                    <a:gd name="T1" fmla="*/ 15 h 65"/>
                    <a:gd name="T2" fmla="*/ 10 w 37"/>
                    <a:gd name="T3" fmla="*/ 16 h 65"/>
                    <a:gd name="T4" fmla="*/ 1 w 37"/>
                    <a:gd name="T5" fmla="*/ 28 h 65"/>
                    <a:gd name="T6" fmla="*/ 1 w 37"/>
                    <a:gd name="T7" fmla="*/ 28 h 65"/>
                    <a:gd name="T8" fmla="*/ 0 w 37"/>
                    <a:gd name="T9" fmla="*/ 43 h 65"/>
                    <a:gd name="T10" fmla="*/ 0 w 37"/>
                    <a:gd name="T11" fmla="*/ 43 h 65"/>
                    <a:gd name="T12" fmla="*/ 1 w 37"/>
                    <a:gd name="T13" fmla="*/ 45 h 65"/>
                    <a:gd name="T14" fmla="*/ 7 w 37"/>
                    <a:gd name="T15" fmla="*/ 65 h 65"/>
                    <a:gd name="T16" fmla="*/ 17 w 37"/>
                    <a:gd name="T17" fmla="*/ 55 h 65"/>
                    <a:gd name="T18" fmla="*/ 30 w 37"/>
                    <a:gd name="T19" fmla="*/ 32 h 65"/>
                    <a:gd name="T20" fmla="*/ 37 w 37"/>
                    <a:gd name="T21" fmla="*/ 7 h 65"/>
                    <a:gd name="T22" fmla="*/ 18 w 37"/>
                    <a:gd name="T23" fmla="*/ 0 h 65"/>
                    <a:gd name="T24" fmla="*/ 10 w 37"/>
                    <a:gd name="T25" fmla="*/ 15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7" h="65">
                      <a:moveTo>
                        <a:pt x="10" y="15"/>
                      </a:moveTo>
                      <a:cubicBezTo>
                        <a:pt x="10" y="16"/>
                        <a:pt x="10" y="16"/>
                        <a:pt x="10" y="16"/>
                      </a:cubicBezTo>
                      <a:cubicBezTo>
                        <a:pt x="1" y="28"/>
                        <a:pt x="1" y="28"/>
                        <a:pt x="1" y="28"/>
                      </a:cubicBezTo>
                      <a:cubicBezTo>
                        <a:pt x="1" y="28"/>
                        <a:pt x="1" y="28"/>
                        <a:pt x="1" y="28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1" y="44"/>
                        <a:pt x="1" y="44"/>
                        <a:pt x="1" y="45"/>
                      </a:cubicBezTo>
                      <a:cubicBezTo>
                        <a:pt x="7" y="65"/>
                        <a:pt x="7" y="65"/>
                        <a:pt x="7" y="65"/>
                      </a:cubicBezTo>
                      <a:cubicBezTo>
                        <a:pt x="17" y="55"/>
                        <a:pt x="17" y="55"/>
                        <a:pt x="17" y="55"/>
                      </a:cubicBezTo>
                      <a:cubicBezTo>
                        <a:pt x="30" y="32"/>
                        <a:pt x="30" y="32"/>
                        <a:pt x="30" y="32"/>
                      </a:cubicBezTo>
                      <a:cubicBezTo>
                        <a:pt x="37" y="7"/>
                        <a:pt x="37" y="7"/>
                        <a:pt x="37" y="7"/>
                      </a:cubicBezTo>
                      <a:cubicBezTo>
                        <a:pt x="18" y="0"/>
                        <a:pt x="18" y="0"/>
                        <a:pt x="18" y="0"/>
                      </a:cubicBezTo>
                      <a:lnTo>
                        <a:pt x="10" y="1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1" name="Freeform 319"/>
                <p:cNvSpPr>
                  <a:spLocks/>
                </p:cNvSpPr>
                <p:nvPr/>
              </p:nvSpPr>
              <p:spPr bwMode="auto">
                <a:xfrm>
                  <a:off x="6076950" y="2933701"/>
                  <a:ext cx="184150" cy="120650"/>
                </a:xfrm>
                <a:custGeom>
                  <a:avLst/>
                  <a:gdLst>
                    <a:gd name="T0" fmla="*/ 37 w 49"/>
                    <a:gd name="T1" fmla="*/ 12 h 32"/>
                    <a:gd name="T2" fmla="*/ 34 w 49"/>
                    <a:gd name="T3" fmla="*/ 13 h 32"/>
                    <a:gd name="T4" fmla="*/ 34 w 49"/>
                    <a:gd name="T5" fmla="*/ 13 h 32"/>
                    <a:gd name="T6" fmla="*/ 13 w 49"/>
                    <a:gd name="T7" fmla="*/ 11 h 32"/>
                    <a:gd name="T8" fmla="*/ 13 w 49"/>
                    <a:gd name="T9" fmla="*/ 11 h 32"/>
                    <a:gd name="T10" fmla="*/ 11 w 49"/>
                    <a:gd name="T11" fmla="*/ 11 h 32"/>
                    <a:gd name="T12" fmla="*/ 0 w 49"/>
                    <a:gd name="T13" fmla="*/ 24 h 32"/>
                    <a:gd name="T14" fmla="*/ 17 w 49"/>
                    <a:gd name="T15" fmla="*/ 28 h 32"/>
                    <a:gd name="T16" fmla="*/ 49 w 49"/>
                    <a:gd name="T17" fmla="*/ 32 h 32"/>
                    <a:gd name="T18" fmla="*/ 40 w 49"/>
                    <a:gd name="T19" fmla="*/ 0 h 32"/>
                    <a:gd name="T20" fmla="*/ 37 w 49"/>
                    <a:gd name="T21" fmla="*/ 1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9" h="32">
                      <a:moveTo>
                        <a:pt x="37" y="12"/>
                      </a:moveTo>
                      <a:cubicBezTo>
                        <a:pt x="36" y="13"/>
                        <a:pt x="35" y="13"/>
                        <a:pt x="34" y="13"/>
                      </a:cubicBezTo>
                      <a:cubicBezTo>
                        <a:pt x="34" y="13"/>
                        <a:pt x="34" y="13"/>
                        <a:pt x="34" y="13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2" y="11"/>
                        <a:pt x="12" y="12"/>
                        <a:pt x="11" y="11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7" y="28"/>
                        <a:pt x="17" y="28"/>
                        <a:pt x="17" y="28"/>
                      </a:cubicBezTo>
                      <a:cubicBezTo>
                        <a:pt x="49" y="32"/>
                        <a:pt x="49" y="32"/>
                        <a:pt x="49" y="32"/>
                      </a:cubicBezTo>
                      <a:cubicBezTo>
                        <a:pt x="40" y="0"/>
                        <a:pt x="40" y="0"/>
                        <a:pt x="40" y="0"/>
                      </a:cubicBezTo>
                      <a:lnTo>
                        <a:pt x="37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2" name="Freeform 320"/>
                <p:cNvSpPr>
                  <a:spLocks/>
                </p:cNvSpPr>
                <p:nvPr/>
              </p:nvSpPr>
              <p:spPr bwMode="auto">
                <a:xfrm>
                  <a:off x="5911850" y="2881313"/>
                  <a:ext cx="190500" cy="138113"/>
                </a:xfrm>
                <a:custGeom>
                  <a:avLst/>
                  <a:gdLst>
                    <a:gd name="T0" fmla="*/ 50 w 51"/>
                    <a:gd name="T1" fmla="*/ 23 h 37"/>
                    <a:gd name="T2" fmla="*/ 49 w 51"/>
                    <a:gd name="T3" fmla="*/ 21 h 37"/>
                    <a:gd name="T4" fmla="*/ 28 w 51"/>
                    <a:gd name="T5" fmla="*/ 3 h 37"/>
                    <a:gd name="T6" fmla="*/ 0 w 51"/>
                    <a:gd name="T7" fmla="*/ 0 h 37"/>
                    <a:gd name="T8" fmla="*/ 18 w 51"/>
                    <a:gd name="T9" fmla="*/ 25 h 37"/>
                    <a:gd name="T10" fmla="*/ 40 w 51"/>
                    <a:gd name="T11" fmla="*/ 37 h 37"/>
                    <a:gd name="T12" fmla="*/ 51 w 51"/>
                    <a:gd name="T13" fmla="*/ 24 h 37"/>
                    <a:gd name="T14" fmla="*/ 50 w 51"/>
                    <a:gd name="T15" fmla="*/ 2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1" h="37">
                      <a:moveTo>
                        <a:pt x="50" y="23"/>
                      </a:moveTo>
                      <a:cubicBezTo>
                        <a:pt x="49" y="21"/>
                        <a:pt x="49" y="21"/>
                        <a:pt x="49" y="21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8" y="25"/>
                        <a:pt x="18" y="25"/>
                        <a:pt x="18" y="25"/>
                      </a:cubicBezTo>
                      <a:cubicBezTo>
                        <a:pt x="40" y="37"/>
                        <a:pt x="40" y="37"/>
                        <a:pt x="40" y="37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0" y="24"/>
                        <a:pt x="50" y="24"/>
                        <a:pt x="50" y="2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3" name="Freeform 321"/>
                <p:cNvSpPr>
                  <a:spLocks/>
                </p:cNvSpPr>
                <p:nvPr/>
              </p:nvSpPr>
              <p:spPr bwMode="auto">
                <a:xfrm>
                  <a:off x="6489700" y="2519363"/>
                  <a:ext cx="117475" cy="219075"/>
                </a:xfrm>
                <a:custGeom>
                  <a:avLst/>
                  <a:gdLst>
                    <a:gd name="T0" fmla="*/ 24 w 31"/>
                    <a:gd name="T1" fmla="*/ 9 h 58"/>
                    <a:gd name="T2" fmla="*/ 21 w 31"/>
                    <a:gd name="T3" fmla="*/ 0 h 58"/>
                    <a:gd name="T4" fmla="*/ 0 w 31"/>
                    <a:gd name="T5" fmla="*/ 16 h 58"/>
                    <a:gd name="T6" fmla="*/ 2 w 31"/>
                    <a:gd name="T7" fmla="*/ 18 h 58"/>
                    <a:gd name="T8" fmla="*/ 2 w 31"/>
                    <a:gd name="T9" fmla="*/ 18 h 58"/>
                    <a:gd name="T10" fmla="*/ 2 w 31"/>
                    <a:gd name="T11" fmla="*/ 18 h 58"/>
                    <a:gd name="T12" fmla="*/ 9 w 31"/>
                    <a:gd name="T13" fmla="*/ 25 h 58"/>
                    <a:gd name="T14" fmla="*/ 10 w 31"/>
                    <a:gd name="T15" fmla="*/ 26 h 58"/>
                    <a:gd name="T16" fmla="*/ 9 w 31"/>
                    <a:gd name="T17" fmla="*/ 50 h 58"/>
                    <a:gd name="T18" fmla="*/ 29 w 31"/>
                    <a:gd name="T19" fmla="*/ 57 h 58"/>
                    <a:gd name="T20" fmla="*/ 31 w 31"/>
                    <a:gd name="T21" fmla="*/ 58 h 58"/>
                    <a:gd name="T22" fmla="*/ 31 w 31"/>
                    <a:gd name="T23" fmla="*/ 35 h 58"/>
                    <a:gd name="T24" fmla="*/ 24 w 31"/>
                    <a:gd name="T25" fmla="*/ 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1" h="58">
                      <a:moveTo>
                        <a:pt x="24" y="9"/>
                      </a:moveTo>
                      <a:cubicBezTo>
                        <a:pt x="21" y="0"/>
                        <a:pt x="21" y="0"/>
                        <a:pt x="21" y="0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2" y="18"/>
                        <a:pt x="2" y="18"/>
                        <a:pt x="2" y="18"/>
                      </a:cubicBezTo>
                      <a:cubicBezTo>
                        <a:pt x="2" y="18"/>
                        <a:pt x="2" y="18"/>
                        <a:pt x="2" y="18"/>
                      </a:cubicBezTo>
                      <a:cubicBezTo>
                        <a:pt x="2" y="18"/>
                        <a:pt x="2" y="18"/>
                        <a:pt x="2" y="18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0" y="25"/>
                        <a:pt x="10" y="26"/>
                        <a:pt x="10" y="26"/>
                      </a:cubicBezTo>
                      <a:cubicBezTo>
                        <a:pt x="9" y="50"/>
                        <a:pt x="9" y="50"/>
                        <a:pt x="9" y="50"/>
                      </a:cubicBezTo>
                      <a:cubicBezTo>
                        <a:pt x="29" y="57"/>
                        <a:pt x="29" y="57"/>
                        <a:pt x="29" y="57"/>
                      </a:cubicBezTo>
                      <a:cubicBezTo>
                        <a:pt x="31" y="58"/>
                        <a:pt x="31" y="58"/>
                        <a:pt x="31" y="58"/>
                      </a:cubicBezTo>
                      <a:cubicBezTo>
                        <a:pt x="31" y="35"/>
                        <a:pt x="31" y="35"/>
                        <a:pt x="31" y="35"/>
                      </a:cubicBezTo>
                      <a:lnTo>
                        <a:pt x="24" y="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4" name="Freeform 322"/>
                <p:cNvSpPr>
                  <a:spLocks/>
                </p:cNvSpPr>
                <p:nvPr/>
              </p:nvSpPr>
              <p:spPr bwMode="auto">
                <a:xfrm>
                  <a:off x="5862638" y="2697163"/>
                  <a:ext cx="176212" cy="165100"/>
                </a:xfrm>
                <a:custGeom>
                  <a:avLst/>
                  <a:gdLst>
                    <a:gd name="T0" fmla="*/ 111 w 111"/>
                    <a:gd name="T1" fmla="*/ 0 h 104"/>
                    <a:gd name="T2" fmla="*/ 0 w 111"/>
                    <a:gd name="T3" fmla="*/ 12 h 104"/>
                    <a:gd name="T4" fmla="*/ 21 w 111"/>
                    <a:gd name="T5" fmla="*/ 102 h 104"/>
                    <a:gd name="T6" fmla="*/ 21 w 111"/>
                    <a:gd name="T7" fmla="*/ 104 h 104"/>
                    <a:gd name="T8" fmla="*/ 85 w 111"/>
                    <a:gd name="T9" fmla="*/ 40 h 104"/>
                    <a:gd name="T10" fmla="*/ 111 w 111"/>
                    <a:gd name="T11" fmla="*/ 0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1" h="104">
                      <a:moveTo>
                        <a:pt x="111" y="0"/>
                      </a:moveTo>
                      <a:lnTo>
                        <a:pt x="0" y="12"/>
                      </a:lnTo>
                      <a:lnTo>
                        <a:pt x="21" y="102"/>
                      </a:lnTo>
                      <a:lnTo>
                        <a:pt x="21" y="104"/>
                      </a:lnTo>
                      <a:lnTo>
                        <a:pt x="85" y="40"/>
                      </a:lnTo>
                      <a:lnTo>
                        <a:pt x="11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5" name="Freeform 323"/>
                <p:cNvSpPr>
                  <a:spLocks/>
                </p:cNvSpPr>
                <p:nvPr/>
              </p:nvSpPr>
              <p:spPr bwMode="auto">
                <a:xfrm>
                  <a:off x="5907088" y="2779713"/>
                  <a:ext cx="203200" cy="179388"/>
                </a:xfrm>
                <a:custGeom>
                  <a:avLst/>
                  <a:gdLst>
                    <a:gd name="T0" fmla="*/ 33 w 54"/>
                    <a:gd name="T1" fmla="*/ 27 h 48"/>
                    <a:gd name="T2" fmla="*/ 53 w 54"/>
                    <a:gd name="T3" fmla="*/ 46 h 48"/>
                    <a:gd name="T4" fmla="*/ 54 w 54"/>
                    <a:gd name="T5" fmla="*/ 47 h 48"/>
                    <a:gd name="T6" fmla="*/ 54 w 54"/>
                    <a:gd name="T7" fmla="*/ 47 h 48"/>
                    <a:gd name="T8" fmla="*/ 54 w 54"/>
                    <a:gd name="T9" fmla="*/ 48 h 48"/>
                    <a:gd name="T10" fmla="*/ 41 w 54"/>
                    <a:gd name="T11" fmla="*/ 21 h 48"/>
                    <a:gd name="T12" fmla="*/ 34 w 54"/>
                    <a:gd name="T13" fmla="*/ 12 h 48"/>
                    <a:gd name="T14" fmla="*/ 25 w 54"/>
                    <a:gd name="T15" fmla="*/ 0 h 48"/>
                    <a:gd name="T16" fmla="*/ 19 w 54"/>
                    <a:gd name="T17" fmla="*/ 9 h 48"/>
                    <a:gd name="T18" fmla="*/ 0 w 54"/>
                    <a:gd name="T19" fmla="*/ 23 h 48"/>
                    <a:gd name="T20" fmla="*/ 31 w 54"/>
                    <a:gd name="T21" fmla="*/ 26 h 48"/>
                    <a:gd name="T22" fmla="*/ 33 w 54"/>
                    <a:gd name="T23" fmla="*/ 27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4" h="48">
                      <a:moveTo>
                        <a:pt x="33" y="27"/>
                      </a:moveTo>
                      <a:cubicBezTo>
                        <a:pt x="53" y="46"/>
                        <a:pt x="53" y="46"/>
                        <a:pt x="53" y="46"/>
                      </a:cubicBezTo>
                      <a:cubicBezTo>
                        <a:pt x="54" y="47"/>
                        <a:pt x="54" y="47"/>
                        <a:pt x="54" y="47"/>
                      </a:cubicBezTo>
                      <a:cubicBezTo>
                        <a:pt x="54" y="47"/>
                        <a:pt x="54" y="47"/>
                        <a:pt x="54" y="47"/>
                      </a:cubicBezTo>
                      <a:cubicBezTo>
                        <a:pt x="54" y="48"/>
                        <a:pt x="54" y="48"/>
                        <a:pt x="54" y="48"/>
                      </a:cubicBezTo>
                      <a:cubicBezTo>
                        <a:pt x="41" y="21"/>
                        <a:pt x="41" y="21"/>
                        <a:pt x="41" y="21"/>
                      </a:cubicBezTo>
                      <a:cubicBezTo>
                        <a:pt x="34" y="12"/>
                        <a:pt x="34" y="12"/>
                        <a:pt x="34" y="12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19" y="9"/>
                        <a:pt x="19" y="9"/>
                        <a:pt x="19" y="9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31" y="26"/>
                        <a:pt x="31" y="26"/>
                        <a:pt x="31" y="26"/>
                      </a:cubicBezTo>
                      <a:cubicBezTo>
                        <a:pt x="32" y="26"/>
                        <a:pt x="32" y="27"/>
                        <a:pt x="33" y="2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6" name="Freeform 324"/>
                <p:cNvSpPr>
                  <a:spLocks/>
                </p:cNvSpPr>
                <p:nvPr/>
              </p:nvSpPr>
              <p:spPr bwMode="auto">
                <a:xfrm>
                  <a:off x="5959475" y="2365376"/>
                  <a:ext cx="114300" cy="87313"/>
                </a:xfrm>
                <a:custGeom>
                  <a:avLst/>
                  <a:gdLst>
                    <a:gd name="T0" fmla="*/ 72 w 72"/>
                    <a:gd name="T1" fmla="*/ 0 h 55"/>
                    <a:gd name="T2" fmla="*/ 67 w 72"/>
                    <a:gd name="T3" fmla="*/ 0 h 55"/>
                    <a:gd name="T4" fmla="*/ 62 w 72"/>
                    <a:gd name="T5" fmla="*/ 3 h 55"/>
                    <a:gd name="T6" fmla="*/ 0 w 72"/>
                    <a:gd name="T7" fmla="*/ 48 h 55"/>
                    <a:gd name="T8" fmla="*/ 41 w 72"/>
                    <a:gd name="T9" fmla="*/ 55 h 55"/>
                    <a:gd name="T10" fmla="*/ 72 w 72"/>
                    <a:gd name="T11" fmla="*/ 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2" h="55">
                      <a:moveTo>
                        <a:pt x="72" y="0"/>
                      </a:moveTo>
                      <a:lnTo>
                        <a:pt x="67" y="0"/>
                      </a:lnTo>
                      <a:lnTo>
                        <a:pt x="62" y="3"/>
                      </a:lnTo>
                      <a:lnTo>
                        <a:pt x="0" y="48"/>
                      </a:lnTo>
                      <a:lnTo>
                        <a:pt x="41" y="55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7" name="Freeform 325"/>
                <p:cNvSpPr>
                  <a:spLocks/>
                </p:cNvSpPr>
                <p:nvPr/>
              </p:nvSpPr>
              <p:spPr bwMode="auto">
                <a:xfrm>
                  <a:off x="5903913" y="2452688"/>
                  <a:ext cx="203200" cy="93663"/>
                </a:xfrm>
                <a:custGeom>
                  <a:avLst/>
                  <a:gdLst>
                    <a:gd name="T0" fmla="*/ 24 w 54"/>
                    <a:gd name="T1" fmla="*/ 12 h 25"/>
                    <a:gd name="T2" fmla="*/ 25 w 54"/>
                    <a:gd name="T3" fmla="*/ 12 h 25"/>
                    <a:gd name="T4" fmla="*/ 25 w 54"/>
                    <a:gd name="T5" fmla="*/ 12 h 25"/>
                    <a:gd name="T6" fmla="*/ 25 w 54"/>
                    <a:gd name="T7" fmla="*/ 12 h 25"/>
                    <a:gd name="T8" fmla="*/ 25 w 54"/>
                    <a:gd name="T9" fmla="*/ 12 h 25"/>
                    <a:gd name="T10" fmla="*/ 26 w 54"/>
                    <a:gd name="T11" fmla="*/ 12 h 25"/>
                    <a:gd name="T12" fmla="*/ 39 w 54"/>
                    <a:gd name="T13" fmla="*/ 18 h 25"/>
                    <a:gd name="T14" fmla="*/ 49 w 54"/>
                    <a:gd name="T15" fmla="*/ 23 h 25"/>
                    <a:gd name="T16" fmla="*/ 54 w 54"/>
                    <a:gd name="T17" fmla="*/ 7 h 25"/>
                    <a:gd name="T18" fmla="*/ 50 w 54"/>
                    <a:gd name="T19" fmla="*/ 8 h 25"/>
                    <a:gd name="T20" fmla="*/ 39 w 54"/>
                    <a:gd name="T21" fmla="*/ 12 h 25"/>
                    <a:gd name="T22" fmla="*/ 37 w 54"/>
                    <a:gd name="T23" fmla="*/ 11 h 25"/>
                    <a:gd name="T24" fmla="*/ 32 w 54"/>
                    <a:gd name="T25" fmla="*/ 4 h 25"/>
                    <a:gd name="T26" fmla="*/ 11 w 54"/>
                    <a:gd name="T27" fmla="*/ 0 h 25"/>
                    <a:gd name="T28" fmla="*/ 0 w 54"/>
                    <a:gd name="T29" fmla="*/ 25 h 25"/>
                    <a:gd name="T30" fmla="*/ 24 w 54"/>
                    <a:gd name="T31" fmla="*/ 12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54" h="25">
                      <a:moveTo>
                        <a:pt x="24" y="12"/>
                      </a:move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26" y="12"/>
                        <a:pt x="26" y="12"/>
                        <a:pt x="26" y="12"/>
                      </a:cubicBezTo>
                      <a:cubicBezTo>
                        <a:pt x="39" y="18"/>
                        <a:pt x="39" y="18"/>
                        <a:pt x="39" y="18"/>
                      </a:cubicBezTo>
                      <a:cubicBezTo>
                        <a:pt x="49" y="23"/>
                        <a:pt x="49" y="23"/>
                        <a:pt x="49" y="23"/>
                      </a:cubicBezTo>
                      <a:cubicBezTo>
                        <a:pt x="54" y="7"/>
                        <a:pt x="54" y="7"/>
                        <a:pt x="54" y="7"/>
                      </a:cubicBezTo>
                      <a:cubicBezTo>
                        <a:pt x="50" y="8"/>
                        <a:pt x="50" y="8"/>
                        <a:pt x="50" y="8"/>
                      </a:cubicBezTo>
                      <a:cubicBezTo>
                        <a:pt x="39" y="12"/>
                        <a:pt x="39" y="12"/>
                        <a:pt x="39" y="12"/>
                      </a:cubicBezTo>
                      <a:cubicBezTo>
                        <a:pt x="38" y="12"/>
                        <a:pt x="37" y="12"/>
                        <a:pt x="37" y="11"/>
                      </a:cubicBezTo>
                      <a:cubicBezTo>
                        <a:pt x="32" y="4"/>
                        <a:pt x="32" y="4"/>
                        <a:pt x="32" y="4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24" y="12"/>
                        <a:pt x="24" y="12"/>
                        <a:pt x="24" y="1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8" name="Freeform 326"/>
                <p:cNvSpPr>
                  <a:spLocks/>
                </p:cNvSpPr>
                <p:nvPr/>
              </p:nvSpPr>
              <p:spPr bwMode="auto">
                <a:xfrm>
                  <a:off x="6038850" y="2365376"/>
                  <a:ext cx="93662" cy="112713"/>
                </a:xfrm>
                <a:custGeom>
                  <a:avLst/>
                  <a:gdLst>
                    <a:gd name="T0" fmla="*/ 0 w 59"/>
                    <a:gd name="T1" fmla="*/ 60 h 71"/>
                    <a:gd name="T2" fmla="*/ 7 w 59"/>
                    <a:gd name="T3" fmla="*/ 71 h 71"/>
                    <a:gd name="T4" fmla="*/ 29 w 59"/>
                    <a:gd name="T5" fmla="*/ 67 h 71"/>
                    <a:gd name="T6" fmla="*/ 45 w 59"/>
                    <a:gd name="T7" fmla="*/ 60 h 71"/>
                    <a:gd name="T8" fmla="*/ 59 w 59"/>
                    <a:gd name="T9" fmla="*/ 5 h 71"/>
                    <a:gd name="T10" fmla="*/ 33 w 59"/>
                    <a:gd name="T11" fmla="*/ 0 h 71"/>
                    <a:gd name="T12" fmla="*/ 14 w 59"/>
                    <a:gd name="T13" fmla="*/ 31 h 71"/>
                    <a:gd name="T14" fmla="*/ 0 w 59"/>
                    <a:gd name="T15" fmla="*/ 6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9" h="71">
                      <a:moveTo>
                        <a:pt x="0" y="60"/>
                      </a:moveTo>
                      <a:lnTo>
                        <a:pt x="7" y="71"/>
                      </a:lnTo>
                      <a:lnTo>
                        <a:pt x="29" y="67"/>
                      </a:lnTo>
                      <a:lnTo>
                        <a:pt x="45" y="60"/>
                      </a:lnTo>
                      <a:lnTo>
                        <a:pt x="59" y="5"/>
                      </a:lnTo>
                      <a:lnTo>
                        <a:pt x="33" y="0"/>
                      </a:lnTo>
                      <a:lnTo>
                        <a:pt x="14" y="31"/>
                      </a:lnTo>
                      <a:lnTo>
                        <a:pt x="0" y="6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9" name="Freeform 327"/>
                <p:cNvSpPr>
                  <a:spLocks/>
                </p:cNvSpPr>
                <p:nvPr/>
              </p:nvSpPr>
              <p:spPr bwMode="auto">
                <a:xfrm>
                  <a:off x="5862638" y="2519363"/>
                  <a:ext cx="127000" cy="166688"/>
                </a:xfrm>
                <a:custGeom>
                  <a:avLst/>
                  <a:gdLst>
                    <a:gd name="T0" fmla="*/ 34 w 34"/>
                    <a:gd name="T1" fmla="*/ 0 h 44"/>
                    <a:gd name="T2" fmla="*/ 9 w 34"/>
                    <a:gd name="T3" fmla="*/ 13 h 44"/>
                    <a:gd name="T4" fmla="*/ 8 w 34"/>
                    <a:gd name="T5" fmla="*/ 15 h 44"/>
                    <a:gd name="T6" fmla="*/ 8 w 34"/>
                    <a:gd name="T7" fmla="*/ 15 h 44"/>
                    <a:gd name="T8" fmla="*/ 8 w 34"/>
                    <a:gd name="T9" fmla="*/ 16 h 44"/>
                    <a:gd name="T10" fmla="*/ 7 w 34"/>
                    <a:gd name="T11" fmla="*/ 20 h 44"/>
                    <a:gd name="T12" fmla="*/ 4 w 34"/>
                    <a:gd name="T13" fmla="*/ 31 h 44"/>
                    <a:gd name="T14" fmla="*/ 1 w 34"/>
                    <a:gd name="T15" fmla="*/ 43 h 44"/>
                    <a:gd name="T16" fmla="*/ 0 w 34"/>
                    <a:gd name="T17" fmla="*/ 44 h 44"/>
                    <a:gd name="T18" fmla="*/ 34 w 34"/>
                    <a:gd name="T19" fmla="*/ 22 h 44"/>
                    <a:gd name="T20" fmla="*/ 34 w 34"/>
                    <a:gd name="T21" fmla="*/ 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4" h="44">
                      <a:moveTo>
                        <a:pt x="34" y="0"/>
                      </a:move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8" y="15"/>
                        <a:pt x="8" y="15"/>
                        <a:pt x="8" y="15"/>
                      </a:cubicBezTo>
                      <a:cubicBezTo>
                        <a:pt x="8" y="15"/>
                        <a:pt x="8" y="15"/>
                        <a:pt x="8" y="15"/>
                      </a:cubicBezTo>
                      <a:cubicBezTo>
                        <a:pt x="8" y="15"/>
                        <a:pt x="8" y="15"/>
                        <a:pt x="8" y="16"/>
                      </a:cubicBezTo>
                      <a:cubicBezTo>
                        <a:pt x="7" y="17"/>
                        <a:pt x="7" y="18"/>
                        <a:pt x="7" y="20"/>
                      </a:cubicBezTo>
                      <a:cubicBezTo>
                        <a:pt x="6" y="23"/>
                        <a:pt x="5" y="27"/>
                        <a:pt x="4" y="31"/>
                      </a:cubicBezTo>
                      <a:cubicBezTo>
                        <a:pt x="3" y="35"/>
                        <a:pt x="1" y="39"/>
                        <a:pt x="1" y="43"/>
                      </a:cubicBezTo>
                      <a:cubicBezTo>
                        <a:pt x="1" y="43"/>
                        <a:pt x="0" y="44"/>
                        <a:pt x="0" y="44"/>
                      </a:cubicBezTo>
                      <a:cubicBezTo>
                        <a:pt x="34" y="22"/>
                        <a:pt x="34" y="22"/>
                        <a:pt x="34" y="22"/>
                      </a:cubicBez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66" name="Oval 45"/>
            <p:cNvSpPr>
              <a:spLocks noChangeArrowheads="1"/>
            </p:cNvSpPr>
            <p:nvPr/>
          </p:nvSpPr>
          <p:spPr bwMode="auto">
            <a:xfrm>
              <a:off x="3951433" y="1967537"/>
              <a:ext cx="1456024" cy="1457944"/>
            </a:xfrm>
            <a:prstGeom prst="ellipse">
              <a:avLst/>
            </a:prstGeom>
            <a:solidFill>
              <a:srgbClr val="D9718C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67" name="그룹 66"/>
            <p:cNvGrpSpPr/>
            <p:nvPr/>
          </p:nvGrpSpPr>
          <p:grpSpPr>
            <a:xfrm>
              <a:off x="3958964" y="3564538"/>
              <a:ext cx="1462088" cy="200025"/>
              <a:chOff x="5608638" y="2636838"/>
              <a:chExt cx="1462088" cy="200025"/>
            </a:xfrm>
            <a:solidFill>
              <a:srgbClr val="D9718C"/>
            </a:solidFill>
          </p:grpSpPr>
          <p:sp>
            <p:nvSpPr>
              <p:cNvPr id="68" name="Freeform 47"/>
              <p:cNvSpPr>
                <a:spLocks/>
              </p:cNvSpPr>
              <p:nvPr/>
            </p:nvSpPr>
            <p:spPr bwMode="auto">
              <a:xfrm>
                <a:off x="5608638" y="2655888"/>
                <a:ext cx="161925" cy="177800"/>
              </a:xfrm>
              <a:custGeom>
                <a:avLst/>
                <a:gdLst>
                  <a:gd name="T0" fmla="*/ 0 w 43"/>
                  <a:gd name="T1" fmla="*/ 0 h 47"/>
                  <a:gd name="T2" fmla="*/ 10 w 43"/>
                  <a:gd name="T3" fmla="*/ 0 h 47"/>
                  <a:gd name="T4" fmla="*/ 18 w 43"/>
                  <a:gd name="T5" fmla="*/ 22 h 47"/>
                  <a:gd name="T6" fmla="*/ 21 w 43"/>
                  <a:gd name="T7" fmla="*/ 31 h 47"/>
                  <a:gd name="T8" fmla="*/ 21 w 43"/>
                  <a:gd name="T9" fmla="*/ 31 h 47"/>
                  <a:gd name="T10" fmla="*/ 24 w 43"/>
                  <a:gd name="T11" fmla="*/ 22 h 47"/>
                  <a:gd name="T12" fmla="*/ 32 w 43"/>
                  <a:gd name="T13" fmla="*/ 0 h 47"/>
                  <a:gd name="T14" fmla="*/ 43 w 43"/>
                  <a:gd name="T15" fmla="*/ 0 h 47"/>
                  <a:gd name="T16" fmla="*/ 43 w 43"/>
                  <a:gd name="T17" fmla="*/ 47 h 47"/>
                  <a:gd name="T18" fmla="*/ 34 w 43"/>
                  <a:gd name="T19" fmla="*/ 47 h 47"/>
                  <a:gd name="T20" fmla="*/ 34 w 43"/>
                  <a:gd name="T21" fmla="*/ 27 h 47"/>
                  <a:gd name="T22" fmla="*/ 35 w 43"/>
                  <a:gd name="T23" fmla="*/ 12 h 47"/>
                  <a:gd name="T24" fmla="*/ 35 w 43"/>
                  <a:gd name="T25" fmla="*/ 12 h 47"/>
                  <a:gd name="T26" fmla="*/ 31 w 43"/>
                  <a:gd name="T27" fmla="*/ 23 h 47"/>
                  <a:gd name="T28" fmla="*/ 24 w 43"/>
                  <a:gd name="T29" fmla="*/ 43 h 47"/>
                  <a:gd name="T30" fmla="*/ 18 w 43"/>
                  <a:gd name="T31" fmla="*/ 43 h 47"/>
                  <a:gd name="T32" fmla="*/ 11 w 43"/>
                  <a:gd name="T33" fmla="*/ 23 h 47"/>
                  <a:gd name="T34" fmla="*/ 7 w 43"/>
                  <a:gd name="T35" fmla="*/ 12 h 47"/>
                  <a:gd name="T36" fmla="*/ 7 w 43"/>
                  <a:gd name="T37" fmla="*/ 12 h 47"/>
                  <a:gd name="T38" fmla="*/ 8 w 43"/>
                  <a:gd name="T39" fmla="*/ 27 h 47"/>
                  <a:gd name="T40" fmla="*/ 8 w 43"/>
                  <a:gd name="T41" fmla="*/ 47 h 47"/>
                  <a:gd name="T42" fmla="*/ 0 w 43"/>
                  <a:gd name="T43" fmla="*/ 47 h 47"/>
                  <a:gd name="T44" fmla="*/ 0 w 43"/>
                  <a:gd name="T4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" h="47">
                    <a:moveTo>
                      <a:pt x="0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5"/>
                      <a:pt x="20" y="28"/>
                      <a:pt x="21" y="31"/>
                    </a:cubicBezTo>
                    <a:cubicBezTo>
                      <a:pt x="21" y="31"/>
                      <a:pt x="21" y="31"/>
                      <a:pt x="21" y="31"/>
                    </a:cubicBezTo>
                    <a:cubicBezTo>
                      <a:pt x="22" y="28"/>
                      <a:pt x="23" y="25"/>
                      <a:pt x="24" y="22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47"/>
                      <a:pt x="43" y="47"/>
                      <a:pt x="43" y="47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34" y="27"/>
                      <a:pt x="34" y="27"/>
                      <a:pt x="34" y="27"/>
                    </a:cubicBezTo>
                    <a:cubicBezTo>
                      <a:pt x="34" y="23"/>
                      <a:pt x="35" y="16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6"/>
                      <a:pt x="8" y="23"/>
                      <a:pt x="8" y="2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0" y="47"/>
                      <a:pt x="0" y="47"/>
                      <a:pt x="0" y="47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9" name="Freeform 48"/>
              <p:cNvSpPr>
                <a:spLocks noEditPoints="1"/>
              </p:cNvSpPr>
              <p:nvPr/>
            </p:nvSpPr>
            <p:spPr bwMode="auto">
              <a:xfrm>
                <a:off x="5807075" y="2636838"/>
                <a:ext cx="41275" cy="196850"/>
              </a:xfrm>
              <a:custGeom>
                <a:avLst/>
                <a:gdLst>
                  <a:gd name="T0" fmla="*/ 0 w 11"/>
                  <a:gd name="T1" fmla="*/ 5 h 52"/>
                  <a:gd name="T2" fmla="*/ 5 w 11"/>
                  <a:gd name="T3" fmla="*/ 0 h 52"/>
                  <a:gd name="T4" fmla="*/ 11 w 11"/>
                  <a:gd name="T5" fmla="*/ 5 h 52"/>
                  <a:gd name="T6" fmla="*/ 5 w 11"/>
                  <a:gd name="T7" fmla="*/ 11 h 52"/>
                  <a:gd name="T8" fmla="*/ 0 w 11"/>
                  <a:gd name="T9" fmla="*/ 5 h 52"/>
                  <a:gd name="T10" fmla="*/ 1 w 11"/>
                  <a:gd name="T11" fmla="*/ 16 h 52"/>
                  <a:gd name="T12" fmla="*/ 10 w 11"/>
                  <a:gd name="T13" fmla="*/ 16 h 52"/>
                  <a:gd name="T14" fmla="*/ 10 w 11"/>
                  <a:gd name="T15" fmla="*/ 52 h 52"/>
                  <a:gd name="T16" fmla="*/ 1 w 11"/>
                  <a:gd name="T17" fmla="*/ 52 h 52"/>
                  <a:gd name="T18" fmla="*/ 1 w 11"/>
                  <a:gd name="T19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52">
                    <a:moveTo>
                      <a:pt x="0" y="5"/>
                    </a:move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11" y="2"/>
                      <a:pt x="11" y="5"/>
                    </a:cubicBezTo>
                    <a:cubicBezTo>
                      <a:pt x="11" y="8"/>
                      <a:pt x="8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lose/>
                    <a:moveTo>
                      <a:pt x="1" y="16"/>
                    </a:move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52"/>
                      <a:pt x="10" y="52"/>
                      <a:pt x="10" y="52"/>
                    </a:cubicBezTo>
                    <a:cubicBezTo>
                      <a:pt x="1" y="52"/>
                      <a:pt x="1" y="52"/>
                      <a:pt x="1" y="52"/>
                    </a:cubicBezTo>
                    <a:lnTo>
                      <a:pt x="1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0" name="Freeform 49"/>
              <p:cNvSpPr>
                <a:spLocks/>
              </p:cNvSpPr>
              <p:nvPr/>
            </p:nvSpPr>
            <p:spPr bwMode="auto">
              <a:xfrm>
                <a:off x="5875338" y="2693988"/>
                <a:ext cx="109538" cy="142875"/>
              </a:xfrm>
              <a:custGeom>
                <a:avLst/>
                <a:gdLst>
                  <a:gd name="T0" fmla="*/ 0 w 29"/>
                  <a:gd name="T1" fmla="*/ 19 h 38"/>
                  <a:gd name="T2" fmla="*/ 18 w 29"/>
                  <a:gd name="T3" fmla="*/ 0 h 38"/>
                  <a:gd name="T4" fmla="*/ 29 w 29"/>
                  <a:gd name="T5" fmla="*/ 4 h 38"/>
                  <a:gd name="T6" fmla="*/ 24 w 29"/>
                  <a:gd name="T7" fmla="*/ 10 h 38"/>
                  <a:gd name="T8" fmla="*/ 19 w 29"/>
                  <a:gd name="T9" fmla="*/ 8 h 38"/>
                  <a:gd name="T10" fmla="*/ 9 w 29"/>
                  <a:gd name="T11" fmla="*/ 19 h 38"/>
                  <a:gd name="T12" fmla="*/ 18 w 29"/>
                  <a:gd name="T13" fmla="*/ 30 h 38"/>
                  <a:gd name="T14" fmla="*/ 25 w 29"/>
                  <a:gd name="T15" fmla="*/ 27 h 38"/>
                  <a:gd name="T16" fmla="*/ 29 w 29"/>
                  <a:gd name="T17" fmla="*/ 34 h 38"/>
                  <a:gd name="T18" fmla="*/ 17 w 29"/>
                  <a:gd name="T19" fmla="*/ 38 h 38"/>
                  <a:gd name="T20" fmla="*/ 0 w 29"/>
                  <a:gd name="T21" fmla="*/ 1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38">
                    <a:moveTo>
                      <a:pt x="0" y="19"/>
                    </a:moveTo>
                    <a:cubicBezTo>
                      <a:pt x="0" y="7"/>
                      <a:pt x="8" y="0"/>
                      <a:pt x="18" y="0"/>
                    </a:cubicBezTo>
                    <a:cubicBezTo>
                      <a:pt x="22" y="0"/>
                      <a:pt x="26" y="2"/>
                      <a:pt x="29" y="4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2" y="9"/>
                      <a:pt x="21" y="8"/>
                      <a:pt x="19" y="8"/>
                    </a:cubicBezTo>
                    <a:cubicBezTo>
                      <a:pt x="13" y="8"/>
                      <a:pt x="9" y="13"/>
                      <a:pt x="9" y="19"/>
                    </a:cubicBezTo>
                    <a:cubicBezTo>
                      <a:pt x="9" y="26"/>
                      <a:pt x="13" y="30"/>
                      <a:pt x="18" y="30"/>
                    </a:cubicBezTo>
                    <a:cubicBezTo>
                      <a:pt x="21" y="30"/>
                      <a:pt x="23" y="29"/>
                      <a:pt x="25" y="2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6" y="37"/>
                      <a:pt x="21" y="38"/>
                      <a:pt x="17" y="38"/>
                    </a:cubicBezTo>
                    <a:cubicBezTo>
                      <a:pt x="7" y="38"/>
                      <a:pt x="0" y="31"/>
                      <a:pt x="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1" name="Freeform 50"/>
              <p:cNvSpPr>
                <a:spLocks/>
              </p:cNvSpPr>
              <p:nvPr/>
            </p:nvSpPr>
            <p:spPr bwMode="auto">
              <a:xfrm>
                <a:off x="6010275" y="2693988"/>
                <a:ext cx="87313" cy="139700"/>
              </a:xfrm>
              <a:custGeom>
                <a:avLst/>
                <a:gdLst>
                  <a:gd name="T0" fmla="*/ 0 w 23"/>
                  <a:gd name="T1" fmla="*/ 1 h 37"/>
                  <a:gd name="T2" fmla="*/ 7 w 23"/>
                  <a:gd name="T3" fmla="*/ 1 h 37"/>
                  <a:gd name="T4" fmla="*/ 8 w 23"/>
                  <a:gd name="T5" fmla="*/ 8 h 37"/>
                  <a:gd name="T6" fmla="*/ 8 w 23"/>
                  <a:gd name="T7" fmla="*/ 8 h 37"/>
                  <a:gd name="T8" fmla="*/ 18 w 23"/>
                  <a:gd name="T9" fmla="*/ 0 h 37"/>
                  <a:gd name="T10" fmla="*/ 23 w 23"/>
                  <a:gd name="T11" fmla="*/ 1 h 37"/>
                  <a:gd name="T12" fmla="*/ 21 w 23"/>
                  <a:gd name="T13" fmla="*/ 9 h 37"/>
                  <a:gd name="T14" fmla="*/ 17 w 23"/>
                  <a:gd name="T15" fmla="*/ 9 h 37"/>
                  <a:gd name="T16" fmla="*/ 9 w 23"/>
                  <a:gd name="T17" fmla="*/ 16 h 37"/>
                  <a:gd name="T18" fmla="*/ 9 w 23"/>
                  <a:gd name="T19" fmla="*/ 37 h 37"/>
                  <a:gd name="T20" fmla="*/ 0 w 23"/>
                  <a:gd name="T21" fmla="*/ 37 h 37"/>
                  <a:gd name="T22" fmla="*/ 0 w 23"/>
                  <a:gd name="T23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37">
                    <a:moveTo>
                      <a:pt x="0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1" y="3"/>
                      <a:pt x="15" y="0"/>
                      <a:pt x="18" y="0"/>
                    </a:cubicBezTo>
                    <a:cubicBezTo>
                      <a:pt x="20" y="0"/>
                      <a:pt x="22" y="1"/>
                      <a:pt x="23" y="1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0" y="9"/>
                      <a:pt x="19" y="9"/>
                      <a:pt x="17" y="9"/>
                    </a:cubicBezTo>
                    <a:cubicBezTo>
                      <a:pt x="15" y="9"/>
                      <a:pt x="11" y="11"/>
                      <a:pt x="9" y="16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0" y="37"/>
                      <a:pt x="0" y="37"/>
                      <a:pt x="0" y="37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2" name="Freeform 51"/>
              <p:cNvSpPr>
                <a:spLocks noEditPoints="1"/>
              </p:cNvSpPr>
              <p:nvPr/>
            </p:nvSpPr>
            <p:spPr bwMode="auto">
              <a:xfrm>
                <a:off x="6105525" y="2693988"/>
                <a:ext cx="127000" cy="142875"/>
              </a:xfrm>
              <a:custGeom>
                <a:avLst/>
                <a:gdLst>
                  <a:gd name="T0" fmla="*/ 0 w 34"/>
                  <a:gd name="T1" fmla="*/ 19 h 38"/>
                  <a:gd name="T2" fmla="*/ 17 w 34"/>
                  <a:gd name="T3" fmla="*/ 0 h 38"/>
                  <a:gd name="T4" fmla="*/ 34 w 34"/>
                  <a:gd name="T5" fmla="*/ 19 h 38"/>
                  <a:gd name="T6" fmla="*/ 17 w 34"/>
                  <a:gd name="T7" fmla="*/ 38 h 38"/>
                  <a:gd name="T8" fmla="*/ 0 w 34"/>
                  <a:gd name="T9" fmla="*/ 19 h 38"/>
                  <a:gd name="T10" fmla="*/ 24 w 34"/>
                  <a:gd name="T11" fmla="*/ 19 h 38"/>
                  <a:gd name="T12" fmla="*/ 17 w 34"/>
                  <a:gd name="T13" fmla="*/ 8 h 38"/>
                  <a:gd name="T14" fmla="*/ 9 w 34"/>
                  <a:gd name="T15" fmla="*/ 19 h 38"/>
                  <a:gd name="T16" fmla="*/ 17 w 34"/>
                  <a:gd name="T17" fmla="*/ 30 h 38"/>
                  <a:gd name="T18" fmla="*/ 24 w 34"/>
                  <a:gd name="T19" fmla="*/ 1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38">
                    <a:moveTo>
                      <a:pt x="0" y="19"/>
                    </a:move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4" y="7"/>
                      <a:pt x="34" y="19"/>
                    </a:cubicBezTo>
                    <a:cubicBezTo>
                      <a:pt x="34" y="31"/>
                      <a:pt x="26" y="38"/>
                      <a:pt x="17" y="38"/>
                    </a:cubicBezTo>
                    <a:cubicBezTo>
                      <a:pt x="8" y="38"/>
                      <a:pt x="0" y="31"/>
                      <a:pt x="0" y="19"/>
                    </a:cubicBezTo>
                    <a:close/>
                    <a:moveTo>
                      <a:pt x="24" y="19"/>
                    </a:moveTo>
                    <a:cubicBezTo>
                      <a:pt x="24" y="13"/>
                      <a:pt x="22" y="8"/>
                      <a:pt x="17" y="8"/>
                    </a:cubicBezTo>
                    <a:cubicBezTo>
                      <a:pt x="12" y="8"/>
                      <a:pt x="9" y="13"/>
                      <a:pt x="9" y="19"/>
                    </a:cubicBezTo>
                    <a:cubicBezTo>
                      <a:pt x="9" y="26"/>
                      <a:pt x="12" y="30"/>
                      <a:pt x="17" y="30"/>
                    </a:cubicBezTo>
                    <a:cubicBezTo>
                      <a:pt x="22" y="30"/>
                      <a:pt x="24" y="26"/>
                      <a:pt x="24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3" name="Freeform 52"/>
              <p:cNvSpPr>
                <a:spLocks/>
              </p:cNvSpPr>
              <p:nvPr/>
            </p:nvSpPr>
            <p:spPr bwMode="auto">
              <a:xfrm>
                <a:off x="6248400" y="2693988"/>
                <a:ext cx="104775" cy="142875"/>
              </a:xfrm>
              <a:custGeom>
                <a:avLst/>
                <a:gdLst>
                  <a:gd name="T0" fmla="*/ 0 w 28"/>
                  <a:gd name="T1" fmla="*/ 33 h 38"/>
                  <a:gd name="T2" fmla="*/ 4 w 28"/>
                  <a:gd name="T3" fmla="*/ 27 h 38"/>
                  <a:gd name="T4" fmla="*/ 14 w 28"/>
                  <a:gd name="T5" fmla="*/ 31 h 38"/>
                  <a:gd name="T6" fmla="*/ 19 w 28"/>
                  <a:gd name="T7" fmla="*/ 27 h 38"/>
                  <a:gd name="T8" fmla="*/ 12 w 28"/>
                  <a:gd name="T9" fmla="*/ 22 h 38"/>
                  <a:gd name="T10" fmla="*/ 2 w 28"/>
                  <a:gd name="T11" fmla="*/ 11 h 38"/>
                  <a:gd name="T12" fmla="*/ 15 w 28"/>
                  <a:gd name="T13" fmla="*/ 0 h 38"/>
                  <a:gd name="T14" fmla="*/ 28 w 28"/>
                  <a:gd name="T15" fmla="*/ 5 h 38"/>
                  <a:gd name="T16" fmla="*/ 23 w 28"/>
                  <a:gd name="T17" fmla="*/ 11 h 38"/>
                  <a:gd name="T18" fmla="*/ 16 w 28"/>
                  <a:gd name="T19" fmla="*/ 7 h 38"/>
                  <a:gd name="T20" fmla="*/ 11 w 28"/>
                  <a:gd name="T21" fmla="*/ 11 h 38"/>
                  <a:gd name="T22" fmla="*/ 18 w 28"/>
                  <a:gd name="T23" fmla="*/ 16 h 38"/>
                  <a:gd name="T24" fmla="*/ 28 w 28"/>
                  <a:gd name="T25" fmla="*/ 27 h 38"/>
                  <a:gd name="T26" fmla="*/ 14 w 28"/>
                  <a:gd name="T27" fmla="*/ 38 h 38"/>
                  <a:gd name="T28" fmla="*/ 0 w 28"/>
                  <a:gd name="T29" fmla="*/ 3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38">
                    <a:moveTo>
                      <a:pt x="0" y="33"/>
                    </a:moveTo>
                    <a:cubicBezTo>
                      <a:pt x="4" y="27"/>
                      <a:pt x="4" y="27"/>
                      <a:pt x="4" y="27"/>
                    </a:cubicBezTo>
                    <a:cubicBezTo>
                      <a:pt x="8" y="30"/>
                      <a:pt x="11" y="31"/>
                      <a:pt x="14" y="31"/>
                    </a:cubicBezTo>
                    <a:cubicBezTo>
                      <a:pt x="18" y="31"/>
                      <a:pt x="19" y="29"/>
                      <a:pt x="19" y="27"/>
                    </a:cubicBezTo>
                    <a:cubicBezTo>
                      <a:pt x="19" y="25"/>
                      <a:pt x="16" y="23"/>
                      <a:pt x="12" y="22"/>
                    </a:cubicBezTo>
                    <a:cubicBezTo>
                      <a:pt x="7" y="20"/>
                      <a:pt x="2" y="17"/>
                      <a:pt x="2" y="11"/>
                    </a:cubicBezTo>
                    <a:cubicBezTo>
                      <a:pt x="2" y="5"/>
                      <a:pt x="7" y="0"/>
                      <a:pt x="15" y="0"/>
                    </a:cubicBezTo>
                    <a:cubicBezTo>
                      <a:pt x="21" y="0"/>
                      <a:pt x="25" y="3"/>
                      <a:pt x="28" y="5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1" y="9"/>
                      <a:pt x="18" y="7"/>
                      <a:pt x="16" y="7"/>
                    </a:cubicBezTo>
                    <a:cubicBezTo>
                      <a:pt x="12" y="7"/>
                      <a:pt x="11" y="9"/>
                      <a:pt x="11" y="11"/>
                    </a:cubicBezTo>
                    <a:cubicBezTo>
                      <a:pt x="11" y="14"/>
                      <a:pt x="14" y="15"/>
                      <a:pt x="18" y="16"/>
                    </a:cubicBezTo>
                    <a:cubicBezTo>
                      <a:pt x="23" y="18"/>
                      <a:pt x="28" y="20"/>
                      <a:pt x="28" y="27"/>
                    </a:cubicBezTo>
                    <a:cubicBezTo>
                      <a:pt x="28" y="33"/>
                      <a:pt x="23" y="38"/>
                      <a:pt x="14" y="38"/>
                    </a:cubicBezTo>
                    <a:cubicBezTo>
                      <a:pt x="9" y="38"/>
                      <a:pt x="4" y="36"/>
                      <a:pt x="0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4" name="Freeform 53"/>
              <p:cNvSpPr>
                <a:spLocks noEditPoints="1"/>
              </p:cNvSpPr>
              <p:nvPr/>
            </p:nvSpPr>
            <p:spPr bwMode="auto">
              <a:xfrm>
                <a:off x="6372225" y="2693988"/>
                <a:ext cx="120650" cy="142875"/>
              </a:xfrm>
              <a:custGeom>
                <a:avLst/>
                <a:gdLst>
                  <a:gd name="T0" fmla="*/ 0 w 32"/>
                  <a:gd name="T1" fmla="*/ 19 h 38"/>
                  <a:gd name="T2" fmla="*/ 17 w 32"/>
                  <a:gd name="T3" fmla="*/ 0 h 38"/>
                  <a:gd name="T4" fmla="*/ 32 w 32"/>
                  <a:gd name="T5" fmla="*/ 18 h 38"/>
                  <a:gd name="T6" fmla="*/ 31 w 32"/>
                  <a:gd name="T7" fmla="*/ 22 h 38"/>
                  <a:gd name="T8" fmla="*/ 9 w 32"/>
                  <a:gd name="T9" fmla="*/ 22 h 38"/>
                  <a:gd name="T10" fmla="*/ 19 w 32"/>
                  <a:gd name="T11" fmla="*/ 31 h 38"/>
                  <a:gd name="T12" fmla="*/ 27 w 32"/>
                  <a:gd name="T13" fmla="*/ 28 h 38"/>
                  <a:gd name="T14" fmla="*/ 30 w 32"/>
                  <a:gd name="T15" fmla="*/ 34 h 38"/>
                  <a:gd name="T16" fmla="*/ 18 w 32"/>
                  <a:gd name="T17" fmla="*/ 38 h 38"/>
                  <a:gd name="T18" fmla="*/ 0 w 32"/>
                  <a:gd name="T19" fmla="*/ 19 h 38"/>
                  <a:gd name="T20" fmla="*/ 24 w 32"/>
                  <a:gd name="T21" fmla="*/ 16 h 38"/>
                  <a:gd name="T22" fmla="*/ 17 w 32"/>
                  <a:gd name="T23" fmla="*/ 8 h 38"/>
                  <a:gd name="T24" fmla="*/ 9 w 32"/>
                  <a:gd name="T25" fmla="*/ 16 h 38"/>
                  <a:gd name="T26" fmla="*/ 24 w 32"/>
                  <a:gd name="T27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38">
                    <a:moveTo>
                      <a:pt x="0" y="19"/>
                    </a:moveTo>
                    <a:cubicBezTo>
                      <a:pt x="0" y="8"/>
                      <a:pt x="8" y="0"/>
                      <a:pt x="17" y="0"/>
                    </a:cubicBezTo>
                    <a:cubicBezTo>
                      <a:pt x="27" y="0"/>
                      <a:pt x="32" y="8"/>
                      <a:pt x="32" y="18"/>
                    </a:cubicBezTo>
                    <a:cubicBezTo>
                      <a:pt x="32" y="19"/>
                      <a:pt x="32" y="21"/>
                      <a:pt x="31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10" y="28"/>
                      <a:pt x="14" y="31"/>
                      <a:pt x="19" y="31"/>
                    </a:cubicBezTo>
                    <a:cubicBezTo>
                      <a:pt x="22" y="31"/>
                      <a:pt x="25" y="30"/>
                      <a:pt x="27" y="28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27" y="37"/>
                      <a:pt x="22" y="38"/>
                      <a:pt x="18" y="38"/>
                    </a:cubicBezTo>
                    <a:cubicBezTo>
                      <a:pt x="8" y="38"/>
                      <a:pt x="0" y="31"/>
                      <a:pt x="0" y="19"/>
                    </a:cubicBezTo>
                    <a:close/>
                    <a:moveTo>
                      <a:pt x="24" y="16"/>
                    </a:moveTo>
                    <a:cubicBezTo>
                      <a:pt x="24" y="11"/>
                      <a:pt x="21" y="8"/>
                      <a:pt x="17" y="8"/>
                    </a:cubicBezTo>
                    <a:cubicBezTo>
                      <a:pt x="13" y="8"/>
                      <a:pt x="10" y="10"/>
                      <a:pt x="9" y="16"/>
                    </a:cubicBezTo>
                    <a:lnTo>
                      <a:pt x="24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5" name="Freeform 54"/>
              <p:cNvSpPr>
                <a:spLocks/>
              </p:cNvSpPr>
              <p:nvPr/>
            </p:nvSpPr>
            <p:spPr bwMode="auto">
              <a:xfrm>
                <a:off x="6518275" y="2693988"/>
                <a:ext cx="87313" cy="139700"/>
              </a:xfrm>
              <a:custGeom>
                <a:avLst/>
                <a:gdLst>
                  <a:gd name="T0" fmla="*/ 0 w 23"/>
                  <a:gd name="T1" fmla="*/ 1 h 37"/>
                  <a:gd name="T2" fmla="*/ 8 w 23"/>
                  <a:gd name="T3" fmla="*/ 1 h 37"/>
                  <a:gd name="T4" fmla="*/ 9 w 23"/>
                  <a:gd name="T5" fmla="*/ 8 h 37"/>
                  <a:gd name="T6" fmla="*/ 9 w 23"/>
                  <a:gd name="T7" fmla="*/ 8 h 37"/>
                  <a:gd name="T8" fmla="*/ 19 w 23"/>
                  <a:gd name="T9" fmla="*/ 0 h 37"/>
                  <a:gd name="T10" fmla="*/ 23 w 23"/>
                  <a:gd name="T11" fmla="*/ 1 h 37"/>
                  <a:gd name="T12" fmla="*/ 22 w 23"/>
                  <a:gd name="T13" fmla="*/ 9 h 37"/>
                  <a:gd name="T14" fmla="*/ 18 w 23"/>
                  <a:gd name="T15" fmla="*/ 9 h 37"/>
                  <a:gd name="T16" fmla="*/ 10 w 23"/>
                  <a:gd name="T17" fmla="*/ 16 h 37"/>
                  <a:gd name="T18" fmla="*/ 10 w 23"/>
                  <a:gd name="T19" fmla="*/ 37 h 37"/>
                  <a:gd name="T20" fmla="*/ 0 w 23"/>
                  <a:gd name="T21" fmla="*/ 37 h 37"/>
                  <a:gd name="T22" fmla="*/ 0 w 23"/>
                  <a:gd name="T23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37">
                    <a:moveTo>
                      <a:pt x="0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2" y="3"/>
                      <a:pt x="16" y="0"/>
                      <a:pt x="19" y="0"/>
                    </a:cubicBezTo>
                    <a:cubicBezTo>
                      <a:pt x="21" y="0"/>
                      <a:pt x="22" y="1"/>
                      <a:pt x="23" y="1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1" y="9"/>
                      <a:pt x="20" y="9"/>
                      <a:pt x="18" y="9"/>
                    </a:cubicBezTo>
                    <a:cubicBezTo>
                      <a:pt x="15" y="9"/>
                      <a:pt x="12" y="11"/>
                      <a:pt x="10" y="16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0" y="37"/>
                      <a:pt x="0" y="37"/>
                      <a:pt x="0" y="37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6" name="Freeform 55"/>
              <p:cNvSpPr>
                <a:spLocks/>
              </p:cNvSpPr>
              <p:nvPr/>
            </p:nvSpPr>
            <p:spPr bwMode="auto">
              <a:xfrm>
                <a:off x="6611938" y="2697163"/>
                <a:ext cx="131763" cy="136525"/>
              </a:xfrm>
              <a:custGeom>
                <a:avLst/>
                <a:gdLst>
                  <a:gd name="T0" fmla="*/ 0 w 35"/>
                  <a:gd name="T1" fmla="*/ 0 h 36"/>
                  <a:gd name="T2" fmla="*/ 10 w 35"/>
                  <a:gd name="T3" fmla="*/ 0 h 36"/>
                  <a:gd name="T4" fmla="*/ 15 w 35"/>
                  <a:gd name="T5" fmla="*/ 18 h 36"/>
                  <a:gd name="T6" fmla="*/ 18 w 35"/>
                  <a:gd name="T7" fmla="*/ 29 h 36"/>
                  <a:gd name="T8" fmla="*/ 18 w 35"/>
                  <a:gd name="T9" fmla="*/ 29 h 36"/>
                  <a:gd name="T10" fmla="*/ 21 w 35"/>
                  <a:gd name="T11" fmla="*/ 18 h 36"/>
                  <a:gd name="T12" fmla="*/ 26 w 35"/>
                  <a:gd name="T13" fmla="*/ 0 h 36"/>
                  <a:gd name="T14" fmla="*/ 35 w 35"/>
                  <a:gd name="T15" fmla="*/ 0 h 36"/>
                  <a:gd name="T16" fmla="*/ 23 w 35"/>
                  <a:gd name="T17" fmla="*/ 36 h 36"/>
                  <a:gd name="T18" fmla="*/ 12 w 35"/>
                  <a:gd name="T19" fmla="*/ 36 h 36"/>
                  <a:gd name="T20" fmla="*/ 0 w 35"/>
                  <a:gd name="T2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36">
                    <a:moveTo>
                      <a:pt x="0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22"/>
                      <a:pt x="17" y="25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9" y="25"/>
                      <a:pt x="20" y="22"/>
                      <a:pt x="21" y="18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12" y="36"/>
                      <a:pt x="12" y="36"/>
                      <a:pt x="12" y="36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7" name="Freeform 56"/>
              <p:cNvSpPr>
                <a:spLocks noEditPoints="1"/>
              </p:cNvSpPr>
              <p:nvPr/>
            </p:nvSpPr>
            <p:spPr bwMode="auto">
              <a:xfrm>
                <a:off x="6762750" y="2636838"/>
                <a:ext cx="41275" cy="196850"/>
              </a:xfrm>
              <a:custGeom>
                <a:avLst/>
                <a:gdLst>
                  <a:gd name="T0" fmla="*/ 0 w 11"/>
                  <a:gd name="T1" fmla="*/ 5 h 52"/>
                  <a:gd name="T2" fmla="*/ 6 w 11"/>
                  <a:gd name="T3" fmla="*/ 0 h 52"/>
                  <a:gd name="T4" fmla="*/ 11 w 11"/>
                  <a:gd name="T5" fmla="*/ 5 h 52"/>
                  <a:gd name="T6" fmla="*/ 6 w 11"/>
                  <a:gd name="T7" fmla="*/ 11 h 52"/>
                  <a:gd name="T8" fmla="*/ 0 w 11"/>
                  <a:gd name="T9" fmla="*/ 5 h 52"/>
                  <a:gd name="T10" fmla="*/ 1 w 11"/>
                  <a:gd name="T11" fmla="*/ 16 h 52"/>
                  <a:gd name="T12" fmla="*/ 10 w 11"/>
                  <a:gd name="T13" fmla="*/ 16 h 52"/>
                  <a:gd name="T14" fmla="*/ 10 w 11"/>
                  <a:gd name="T15" fmla="*/ 52 h 52"/>
                  <a:gd name="T16" fmla="*/ 1 w 11"/>
                  <a:gd name="T17" fmla="*/ 52 h 52"/>
                  <a:gd name="T18" fmla="*/ 1 w 11"/>
                  <a:gd name="T19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52">
                    <a:moveTo>
                      <a:pt x="0" y="5"/>
                    </a:moveTo>
                    <a:cubicBezTo>
                      <a:pt x="0" y="2"/>
                      <a:pt x="3" y="0"/>
                      <a:pt x="6" y="0"/>
                    </a:cubicBezTo>
                    <a:cubicBezTo>
                      <a:pt x="9" y="0"/>
                      <a:pt x="11" y="2"/>
                      <a:pt x="11" y="5"/>
                    </a:cubicBezTo>
                    <a:cubicBezTo>
                      <a:pt x="11" y="8"/>
                      <a:pt x="9" y="11"/>
                      <a:pt x="6" y="11"/>
                    </a:cubicBezTo>
                    <a:cubicBezTo>
                      <a:pt x="3" y="11"/>
                      <a:pt x="0" y="8"/>
                      <a:pt x="0" y="5"/>
                    </a:cubicBezTo>
                    <a:close/>
                    <a:moveTo>
                      <a:pt x="1" y="16"/>
                    </a:move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52"/>
                      <a:pt x="10" y="52"/>
                      <a:pt x="10" y="52"/>
                    </a:cubicBezTo>
                    <a:cubicBezTo>
                      <a:pt x="1" y="52"/>
                      <a:pt x="1" y="52"/>
                      <a:pt x="1" y="52"/>
                    </a:cubicBezTo>
                    <a:lnTo>
                      <a:pt x="1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9" name="Freeform 57"/>
              <p:cNvSpPr>
                <a:spLocks/>
              </p:cNvSpPr>
              <p:nvPr/>
            </p:nvSpPr>
            <p:spPr bwMode="auto">
              <a:xfrm>
                <a:off x="6831013" y="2693988"/>
                <a:ext cx="112713" cy="142875"/>
              </a:xfrm>
              <a:custGeom>
                <a:avLst/>
                <a:gdLst>
                  <a:gd name="T0" fmla="*/ 0 w 30"/>
                  <a:gd name="T1" fmla="*/ 19 h 38"/>
                  <a:gd name="T2" fmla="*/ 19 w 30"/>
                  <a:gd name="T3" fmla="*/ 0 h 38"/>
                  <a:gd name="T4" fmla="*/ 29 w 30"/>
                  <a:gd name="T5" fmla="*/ 4 h 38"/>
                  <a:gd name="T6" fmla="*/ 25 w 30"/>
                  <a:gd name="T7" fmla="*/ 10 h 38"/>
                  <a:gd name="T8" fmla="*/ 19 w 30"/>
                  <a:gd name="T9" fmla="*/ 8 h 38"/>
                  <a:gd name="T10" fmla="*/ 10 w 30"/>
                  <a:gd name="T11" fmla="*/ 19 h 38"/>
                  <a:gd name="T12" fmla="*/ 19 w 30"/>
                  <a:gd name="T13" fmla="*/ 30 h 38"/>
                  <a:gd name="T14" fmla="*/ 26 w 30"/>
                  <a:gd name="T15" fmla="*/ 27 h 38"/>
                  <a:gd name="T16" fmla="*/ 30 w 30"/>
                  <a:gd name="T17" fmla="*/ 34 h 38"/>
                  <a:gd name="T18" fmla="*/ 18 w 30"/>
                  <a:gd name="T19" fmla="*/ 38 h 38"/>
                  <a:gd name="T20" fmla="*/ 0 w 30"/>
                  <a:gd name="T21" fmla="*/ 1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38">
                    <a:moveTo>
                      <a:pt x="0" y="19"/>
                    </a:moveTo>
                    <a:cubicBezTo>
                      <a:pt x="0" y="7"/>
                      <a:pt x="9" y="0"/>
                      <a:pt x="19" y="0"/>
                    </a:cubicBezTo>
                    <a:cubicBezTo>
                      <a:pt x="23" y="0"/>
                      <a:pt x="26" y="2"/>
                      <a:pt x="29" y="4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3" y="9"/>
                      <a:pt x="21" y="8"/>
                      <a:pt x="19" y="8"/>
                    </a:cubicBezTo>
                    <a:cubicBezTo>
                      <a:pt x="14" y="8"/>
                      <a:pt x="10" y="13"/>
                      <a:pt x="10" y="19"/>
                    </a:cubicBezTo>
                    <a:cubicBezTo>
                      <a:pt x="10" y="26"/>
                      <a:pt x="14" y="30"/>
                      <a:pt x="19" y="30"/>
                    </a:cubicBezTo>
                    <a:cubicBezTo>
                      <a:pt x="21" y="30"/>
                      <a:pt x="24" y="29"/>
                      <a:pt x="26" y="27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26" y="37"/>
                      <a:pt x="22" y="38"/>
                      <a:pt x="18" y="38"/>
                    </a:cubicBezTo>
                    <a:cubicBezTo>
                      <a:pt x="8" y="38"/>
                      <a:pt x="0" y="31"/>
                      <a:pt x="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0" name="Freeform 58"/>
              <p:cNvSpPr>
                <a:spLocks noEditPoints="1"/>
              </p:cNvSpPr>
              <p:nvPr/>
            </p:nvSpPr>
            <p:spPr bwMode="auto">
              <a:xfrm>
                <a:off x="6951663" y="2693988"/>
                <a:ext cx="119063" cy="142875"/>
              </a:xfrm>
              <a:custGeom>
                <a:avLst/>
                <a:gdLst>
                  <a:gd name="T0" fmla="*/ 0 w 32"/>
                  <a:gd name="T1" fmla="*/ 19 h 38"/>
                  <a:gd name="T2" fmla="*/ 17 w 32"/>
                  <a:gd name="T3" fmla="*/ 0 h 38"/>
                  <a:gd name="T4" fmla="*/ 32 w 32"/>
                  <a:gd name="T5" fmla="*/ 18 h 38"/>
                  <a:gd name="T6" fmla="*/ 31 w 32"/>
                  <a:gd name="T7" fmla="*/ 22 h 38"/>
                  <a:gd name="T8" fmla="*/ 9 w 32"/>
                  <a:gd name="T9" fmla="*/ 22 h 38"/>
                  <a:gd name="T10" fmla="*/ 19 w 32"/>
                  <a:gd name="T11" fmla="*/ 31 h 38"/>
                  <a:gd name="T12" fmla="*/ 27 w 32"/>
                  <a:gd name="T13" fmla="*/ 28 h 38"/>
                  <a:gd name="T14" fmla="*/ 30 w 32"/>
                  <a:gd name="T15" fmla="*/ 34 h 38"/>
                  <a:gd name="T16" fmla="*/ 18 w 32"/>
                  <a:gd name="T17" fmla="*/ 38 h 38"/>
                  <a:gd name="T18" fmla="*/ 0 w 32"/>
                  <a:gd name="T19" fmla="*/ 19 h 38"/>
                  <a:gd name="T20" fmla="*/ 24 w 32"/>
                  <a:gd name="T21" fmla="*/ 16 h 38"/>
                  <a:gd name="T22" fmla="*/ 17 w 32"/>
                  <a:gd name="T23" fmla="*/ 8 h 38"/>
                  <a:gd name="T24" fmla="*/ 9 w 32"/>
                  <a:gd name="T25" fmla="*/ 16 h 38"/>
                  <a:gd name="T26" fmla="*/ 24 w 32"/>
                  <a:gd name="T27" fmla="*/ 1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38">
                    <a:moveTo>
                      <a:pt x="0" y="19"/>
                    </a:moveTo>
                    <a:cubicBezTo>
                      <a:pt x="0" y="8"/>
                      <a:pt x="8" y="0"/>
                      <a:pt x="17" y="0"/>
                    </a:cubicBezTo>
                    <a:cubicBezTo>
                      <a:pt x="27" y="0"/>
                      <a:pt x="32" y="8"/>
                      <a:pt x="32" y="18"/>
                    </a:cubicBezTo>
                    <a:cubicBezTo>
                      <a:pt x="32" y="19"/>
                      <a:pt x="32" y="21"/>
                      <a:pt x="31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10" y="28"/>
                      <a:pt x="14" y="31"/>
                      <a:pt x="19" y="31"/>
                    </a:cubicBezTo>
                    <a:cubicBezTo>
                      <a:pt x="22" y="31"/>
                      <a:pt x="25" y="30"/>
                      <a:pt x="27" y="28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27" y="37"/>
                      <a:pt x="22" y="38"/>
                      <a:pt x="18" y="38"/>
                    </a:cubicBezTo>
                    <a:cubicBezTo>
                      <a:pt x="8" y="38"/>
                      <a:pt x="0" y="31"/>
                      <a:pt x="0" y="19"/>
                    </a:cubicBezTo>
                    <a:close/>
                    <a:moveTo>
                      <a:pt x="24" y="16"/>
                    </a:moveTo>
                    <a:cubicBezTo>
                      <a:pt x="24" y="11"/>
                      <a:pt x="22" y="8"/>
                      <a:pt x="17" y="8"/>
                    </a:cubicBezTo>
                    <a:cubicBezTo>
                      <a:pt x="13" y="8"/>
                      <a:pt x="10" y="10"/>
                      <a:pt x="9" y="16"/>
                    </a:cubicBezTo>
                    <a:lnTo>
                      <a:pt x="24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81" name="그룹 80"/>
            <p:cNvGrpSpPr/>
            <p:nvPr/>
          </p:nvGrpSpPr>
          <p:grpSpPr>
            <a:xfrm>
              <a:off x="4240524" y="2173071"/>
              <a:ext cx="877841" cy="1046877"/>
              <a:chOff x="5965825" y="1519238"/>
              <a:chExt cx="725488" cy="865188"/>
            </a:xfrm>
            <a:solidFill>
              <a:schemeClr val="bg1"/>
            </a:solidFill>
          </p:grpSpPr>
          <p:sp>
            <p:nvSpPr>
              <p:cNvPr id="82" name="Freeform 95"/>
              <p:cNvSpPr>
                <a:spLocks/>
              </p:cNvSpPr>
              <p:nvPr/>
            </p:nvSpPr>
            <p:spPr bwMode="auto">
              <a:xfrm>
                <a:off x="6529388" y="1989138"/>
                <a:ext cx="153988" cy="268288"/>
              </a:xfrm>
              <a:custGeom>
                <a:avLst/>
                <a:gdLst>
                  <a:gd name="T0" fmla="*/ 0 w 41"/>
                  <a:gd name="T1" fmla="*/ 24 h 71"/>
                  <a:gd name="T2" fmla="*/ 2 w 41"/>
                  <a:gd name="T3" fmla="*/ 23 h 71"/>
                  <a:gd name="T4" fmla="*/ 41 w 41"/>
                  <a:gd name="T5" fmla="*/ 0 h 71"/>
                  <a:gd name="T6" fmla="*/ 41 w 41"/>
                  <a:gd name="T7" fmla="*/ 44 h 71"/>
                  <a:gd name="T8" fmla="*/ 40 w 41"/>
                  <a:gd name="T9" fmla="*/ 47 h 71"/>
                  <a:gd name="T10" fmla="*/ 0 w 41"/>
                  <a:gd name="T11" fmla="*/ 71 h 71"/>
                  <a:gd name="T12" fmla="*/ 0 w 41"/>
                  <a:gd name="T13" fmla="*/ 24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71">
                    <a:moveTo>
                      <a:pt x="0" y="24"/>
                    </a:moveTo>
                    <a:cubicBezTo>
                      <a:pt x="1" y="24"/>
                      <a:pt x="2" y="24"/>
                      <a:pt x="2" y="23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1" y="44"/>
                      <a:pt x="41" y="44"/>
                      <a:pt x="41" y="44"/>
                    </a:cubicBezTo>
                    <a:cubicBezTo>
                      <a:pt x="41" y="45"/>
                      <a:pt x="41" y="46"/>
                      <a:pt x="40" y="47"/>
                    </a:cubicBezTo>
                    <a:cubicBezTo>
                      <a:pt x="0" y="71"/>
                      <a:pt x="0" y="71"/>
                      <a:pt x="0" y="71"/>
                    </a:cubicBez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3" name="Freeform 96"/>
              <p:cNvSpPr>
                <a:spLocks noEditPoints="1"/>
              </p:cNvSpPr>
              <p:nvPr/>
            </p:nvSpPr>
            <p:spPr bwMode="auto">
              <a:xfrm>
                <a:off x="6523038" y="1974850"/>
                <a:ext cx="168275" cy="293688"/>
              </a:xfrm>
              <a:custGeom>
                <a:avLst/>
                <a:gdLst>
                  <a:gd name="T0" fmla="*/ 41 w 45"/>
                  <a:gd name="T1" fmla="*/ 7 h 78"/>
                  <a:gd name="T2" fmla="*/ 41 w 45"/>
                  <a:gd name="T3" fmla="*/ 48 h 78"/>
                  <a:gd name="T4" fmla="*/ 41 w 45"/>
                  <a:gd name="T5" fmla="*/ 49 h 78"/>
                  <a:gd name="T6" fmla="*/ 4 w 45"/>
                  <a:gd name="T7" fmla="*/ 71 h 78"/>
                  <a:gd name="T8" fmla="*/ 4 w 45"/>
                  <a:gd name="T9" fmla="*/ 30 h 78"/>
                  <a:gd name="T10" fmla="*/ 5 w 45"/>
                  <a:gd name="T11" fmla="*/ 29 h 78"/>
                  <a:gd name="T12" fmla="*/ 41 w 45"/>
                  <a:gd name="T13" fmla="*/ 7 h 78"/>
                  <a:gd name="T14" fmla="*/ 45 w 45"/>
                  <a:gd name="T15" fmla="*/ 0 h 78"/>
                  <a:gd name="T16" fmla="*/ 45 w 45"/>
                  <a:gd name="T17" fmla="*/ 1 h 78"/>
                  <a:gd name="T18" fmla="*/ 3 w 45"/>
                  <a:gd name="T19" fmla="*/ 26 h 78"/>
                  <a:gd name="T20" fmla="*/ 0 w 45"/>
                  <a:gd name="T21" fmla="*/ 27 h 78"/>
                  <a:gd name="T22" fmla="*/ 0 w 45"/>
                  <a:gd name="T23" fmla="*/ 78 h 78"/>
                  <a:gd name="T24" fmla="*/ 1 w 45"/>
                  <a:gd name="T25" fmla="*/ 78 h 78"/>
                  <a:gd name="T26" fmla="*/ 43 w 45"/>
                  <a:gd name="T27" fmla="*/ 53 h 78"/>
                  <a:gd name="T28" fmla="*/ 45 w 45"/>
                  <a:gd name="T29" fmla="*/ 48 h 78"/>
                  <a:gd name="T30" fmla="*/ 45 w 45"/>
                  <a:gd name="T31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5" h="78">
                    <a:moveTo>
                      <a:pt x="41" y="7"/>
                    </a:moveTo>
                    <a:cubicBezTo>
                      <a:pt x="41" y="48"/>
                      <a:pt x="41" y="48"/>
                      <a:pt x="41" y="48"/>
                    </a:cubicBezTo>
                    <a:cubicBezTo>
                      <a:pt x="41" y="48"/>
                      <a:pt x="41" y="49"/>
                      <a:pt x="41" y="49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5" y="29"/>
                      <a:pt x="5" y="29"/>
                      <a:pt x="5" y="29"/>
                    </a:cubicBezTo>
                    <a:cubicBezTo>
                      <a:pt x="41" y="7"/>
                      <a:pt x="41" y="7"/>
                      <a:pt x="41" y="7"/>
                    </a:cubicBezTo>
                    <a:moveTo>
                      <a:pt x="45" y="0"/>
                    </a:moveTo>
                    <a:cubicBezTo>
                      <a:pt x="45" y="0"/>
                      <a:pt x="45" y="1"/>
                      <a:pt x="45" y="1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26"/>
                      <a:pt x="2" y="27"/>
                      <a:pt x="0" y="27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1" y="78"/>
                      <a:pt x="1" y="78"/>
                      <a:pt x="1" y="78"/>
                    </a:cubicBezTo>
                    <a:cubicBezTo>
                      <a:pt x="43" y="53"/>
                      <a:pt x="43" y="53"/>
                      <a:pt x="43" y="53"/>
                    </a:cubicBezTo>
                    <a:cubicBezTo>
                      <a:pt x="44" y="52"/>
                      <a:pt x="45" y="50"/>
                      <a:pt x="45" y="48"/>
                    </a:cubicBezTo>
                    <a:cubicBezTo>
                      <a:pt x="45" y="0"/>
                      <a:pt x="45" y="0"/>
                      <a:pt x="4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4" name="Freeform 97"/>
              <p:cNvSpPr>
                <a:spLocks/>
              </p:cNvSpPr>
              <p:nvPr/>
            </p:nvSpPr>
            <p:spPr bwMode="auto">
              <a:xfrm>
                <a:off x="5973763" y="1982788"/>
                <a:ext cx="153988" cy="277813"/>
              </a:xfrm>
              <a:custGeom>
                <a:avLst/>
                <a:gdLst>
                  <a:gd name="T0" fmla="*/ 2 w 41"/>
                  <a:gd name="T1" fmla="*/ 50 h 74"/>
                  <a:gd name="T2" fmla="*/ 0 w 41"/>
                  <a:gd name="T3" fmla="*/ 47 h 74"/>
                  <a:gd name="T4" fmla="*/ 0 w 41"/>
                  <a:gd name="T5" fmla="*/ 0 h 74"/>
                  <a:gd name="T6" fmla="*/ 41 w 41"/>
                  <a:gd name="T7" fmla="*/ 25 h 74"/>
                  <a:gd name="T8" fmla="*/ 41 w 41"/>
                  <a:gd name="T9" fmla="*/ 74 h 74"/>
                  <a:gd name="T10" fmla="*/ 2 w 41"/>
                  <a:gd name="T11" fmla="*/ 5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74">
                    <a:moveTo>
                      <a:pt x="2" y="50"/>
                    </a:moveTo>
                    <a:cubicBezTo>
                      <a:pt x="1" y="50"/>
                      <a:pt x="0" y="48"/>
                      <a:pt x="0" y="4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41" y="74"/>
                      <a:pt x="41" y="74"/>
                      <a:pt x="41" y="74"/>
                    </a:cubicBezTo>
                    <a:lnTo>
                      <a:pt x="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5" name="Freeform 98"/>
              <p:cNvSpPr>
                <a:spLocks noEditPoints="1"/>
              </p:cNvSpPr>
              <p:nvPr/>
            </p:nvSpPr>
            <p:spPr bwMode="auto">
              <a:xfrm>
                <a:off x="5965825" y="1970088"/>
                <a:ext cx="169863" cy="301625"/>
              </a:xfrm>
              <a:custGeom>
                <a:avLst/>
                <a:gdLst>
                  <a:gd name="T0" fmla="*/ 4 w 45"/>
                  <a:gd name="T1" fmla="*/ 7 h 80"/>
                  <a:gd name="T2" fmla="*/ 40 w 45"/>
                  <a:gd name="T3" fmla="*/ 28 h 80"/>
                  <a:gd name="T4" fmla="*/ 41 w 45"/>
                  <a:gd name="T5" fmla="*/ 29 h 80"/>
                  <a:gd name="T6" fmla="*/ 41 w 45"/>
                  <a:gd name="T7" fmla="*/ 30 h 80"/>
                  <a:gd name="T8" fmla="*/ 41 w 45"/>
                  <a:gd name="T9" fmla="*/ 73 h 80"/>
                  <a:gd name="T10" fmla="*/ 5 w 45"/>
                  <a:gd name="T11" fmla="*/ 52 h 80"/>
                  <a:gd name="T12" fmla="*/ 4 w 45"/>
                  <a:gd name="T13" fmla="*/ 50 h 80"/>
                  <a:gd name="T14" fmla="*/ 4 w 45"/>
                  <a:gd name="T15" fmla="*/ 7 h 80"/>
                  <a:gd name="T16" fmla="*/ 0 w 45"/>
                  <a:gd name="T17" fmla="*/ 0 h 80"/>
                  <a:gd name="T18" fmla="*/ 0 w 45"/>
                  <a:gd name="T19" fmla="*/ 1 h 80"/>
                  <a:gd name="T20" fmla="*/ 0 w 45"/>
                  <a:gd name="T21" fmla="*/ 50 h 80"/>
                  <a:gd name="T22" fmla="*/ 3 w 45"/>
                  <a:gd name="T23" fmla="*/ 55 h 80"/>
                  <a:gd name="T24" fmla="*/ 44 w 45"/>
                  <a:gd name="T25" fmla="*/ 80 h 80"/>
                  <a:gd name="T26" fmla="*/ 45 w 45"/>
                  <a:gd name="T27" fmla="*/ 80 h 80"/>
                  <a:gd name="T28" fmla="*/ 45 w 45"/>
                  <a:gd name="T29" fmla="*/ 30 h 80"/>
                  <a:gd name="T30" fmla="*/ 45 w 45"/>
                  <a:gd name="T31" fmla="*/ 28 h 80"/>
                  <a:gd name="T32" fmla="*/ 45 w 45"/>
                  <a:gd name="T33" fmla="*/ 27 h 80"/>
                  <a:gd name="T34" fmla="*/ 44 w 45"/>
                  <a:gd name="T35" fmla="*/ 26 h 80"/>
                  <a:gd name="T36" fmla="*/ 42 w 45"/>
                  <a:gd name="T37" fmla="*/ 25 h 80"/>
                  <a:gd name="T38" fmla="*/ 0 w 45"/>
                  <a:gd name="T3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5" h="80">
                    <a:moveTo>
                      <a:pt x="4" y="7"/>
                    </a:moveTo>
                    <a:cubicBezTo>
                      <a:pt x="40" y="28"/>
                      <a:pt x="40" y="28"/>
                      <a:pt x="40" y="28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73"/>
                      <a:pt x="41" y="73"/>
                      <a:pt x="41" y="73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1"/>
                      <a:pt x="4" y="51"/>
                      <a:pt x="4" y="50"/>
                    </a:cubicBezTo>
                    <a:cubicBezTo>
                      <a:pt x="4" y="7"/>
                      <a:pt x="4" y="7"/>
                      <a:pt x="4" y="7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2"/>
                      <a:pt x="1" y="54"/>
                      <a:pt x="3" y="55"/>
                    </a:cubicBezTo>
                    <a:cubicBezTo>
                      <a:pt x="44" y="80"/>
                      <a:pt x="44" y="80"/>
                      <a:pt x="44" y="80"/>
                    </a:cubicBezTo>
                    <a:cubicBezTo>
                      <a:pt x="45" y="80"/>
                      <a:pt x="45" y="80"/>
                      <a:pt x="45" y="80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6" name="Freeform 99"/>
              <p:cNvSpPr>
                <a:spLocks/>
              </p:cNvSpPr>
              <p:nvPr/>
            </p:nvSpPr>
            <p:spPr bwMode="auto">
              <a:xfrm>
                <a:off x="6169025" y="1527175"/>
                <a:ext cx="327025" cy="195263"/>
              </a:xfrm>
              <a:custGeom>
                <a:avLst/>
                <a:gdLst>
                  <a:gd name="T0" fmla="*/ 45 w 87"/>
                  <a:gd name="T1" fmla="*/ 52 h 52"/>
                  <a:gd name="T2" fmla="*/ 43 w 87"/>
                  <a:gd name="T3" fmla="*/ 51 h 52"/>
                  <a:gd name="T4" fmla="*/ 41 w 87"/>
                  <a:gd name="T5" fmla="*/ 49 h 52"/>
                  <a:gd name="T6" fmla="*/ 0 w 87"/>
                  <a:gd name="T7" fmla="*/ 25 h 52"/>
                  <a:gd name="T8" fmla="*/ 41 w 87"/>
                  <a:gd name="T9" fmla="*/ 1 h 52"/>
                  <a:gd name="T10" fmla="*/ 43 w 87"/>
                  <a:gd name="T11" fmla="*/ 0 h 52"/>
                  <a:gd name="T12" fmla="*/ 45 w 87"/>
                  <a:gd name="T13" fmla="*/ 1 h 52"/>
                  <a:gd name="T14" fmla="*/ 86 w 87"/>
                  <a:gd name="T15" fmla="*/ 26 h 52"/>
                  <a:gd name="T16" fmla="*/ 87 w 87"/>
                  <a:gd name="T17" fmla="*/ 27 h 52"/>
                  <a:gd name="T18" fmla="*/ 86 w 87"/>
                  <a:gd name="T19" fmla="*/ 27 h 52"/>
                  <a:gd name="T20" fmla="*/ 59 w 87"/>
                  <a:gd name="T21" fmla="*/ 44 h 52"/>
                  <a:gd name="T22" fmla="*/ 45 w 87"/>
                  <a:gd name="T23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7" h="52">
                    <a:moveTo>
                      <a:pt x="45" y="52"/>
                    </a:moveTo>
                    <a:cubicBezTo>
                      <a:pt x="44" y="52"/>
                      <a:pt x="44" y="51"/>
                      <a:pt x="43" y="51"/>
                    </a:cubicBezTo>
                    <a:cubicBezTo>
                      <a:pt x="42" y="51"/>
                      <a:pt x="41" y="50"/>
                      <a:pt x="41" y="49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2" y="0"/>
                      <a:pt x="42" y="0"/>
                      <a:pt x="43" y="0"/>
                    </a:cubicBezTo>
                    <a:cubicBezTo>
                      <a:pt x="43" y="0"/>
                      <a:pt x="44" y="0"/>
                      <a:pt x="45" y="1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6"/>
                      <a:pt x="87" y="26"/>
                      <a:pt x="87" y="27"/>
                    </a:cubicBezTo>
                    <a:cubicBezTo>
                      <a:pt x="87" y="27"/>
                      <a:pt x="87" y="27"/>
                      <a:pt x="86" y="27"/>
                    </a:cubicBezTo>
                    <a:cubicBezTo>
                      <a:pt x="59" y="44"/>
                      <a:pt x="59" y="44"/>
                      <a:pt x="59" y="44"/>
                    </a:cubicBezTo>
                    <a:lnTo>
                      <a:pt x="45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7" name="Freeform 100"/>
              <p:cNvSpPr>
                <a:spLocks noEditPoints="1"/>
              </p:cNvSpPr>
              <p:nvPr/>
            </p:nvSpPr>
            <p:spPr bwMode="auto">
              <a:xfrm>
                <a:off x="6157913" y="1519238"/>
                <a:ext cx="349250" cy="211138"/>
              </a:xfrm>
              <a:custGeom>
                <a:avLst/>
                <a:gdLst>
                  <a:gd name="T0" fmla="*/ 46 w 93"/>
                  <a:gd name="T1" fmla="*/ 4 h 56"/>
                  <a:gd name="T2" fmla="*/ 47 w 93"/>
                  <a:gd name="T3" fmla="*/ 4 h 56"/>
                  <a:gd name="T4" fmla="*/ 87 w 93"/>
                  <a:gd name="T5" fmla="*/ 28 h 56"/>
                  <a:gd name="T6" fmla="*/ 61 w 93"/>
                  <a:gd name="T7" fmla="*/ 44 h 56"/>
                  <a:gd name="T8" fmla="*/ 47 w 93"/>
                  <a:gd name="T9" fmla="*/ 52 h 56"/>
                  <a:gd name="T10" fmla="*/ 47 w 93"/>
                  <a:gd name="T11" fmla="*/ 51 h 56"/>
                  <a:gd name="T12" fmla="*/ 45 w 93"/>
                  <a:gd name="T13" fmla="*/ 50 h 56"/>
                  <a:gd name="T14" fmla="*/ 7 w 93"/>
                  <a:gd name="T15" fmla="*/ 27 h 56"/>
                  <a:gd name="T16" fmla="*/ 45 w 93"/>
                  <a:gd name="T17" fmla="*/ 4 h 56"/>
                  <a:gd name="T18" fmla="*/ 46 w 93"/>
                  <a:gd name="T19" fmla="*/ 4 h 56"/>
                  <a:gd name="T20" fmla="*/ 46 w 93"/>
                  <a:gd name="T21" fmla="*/ 0 h 56"/>
                  <a:gd name="T22" fmla="*/ 43 w 93"/>
                  <a:gd name="T23" fmla="*/ 1 h 56"/>
                  <a:gd name="T24" fmla="*/ 1 w 93"/>
                  <a:gd name="T25" fmla="*/ 26 h 56"/>
                  <a:gd name="T26" fmla="*/ 0 w 93"/>
                  <a:gd name="T27" fmla="*/ 28 h 56"/>
                  <a:gd name="T28" fmla="*/ 1 w 93"/>
                  <a:gd name="T29" fmla="*/ 28 h 56"/>
                  <a:gd name="T30" fmla="*/ 43 w 93"/>
                  <a:gd name="T31" fmla="*/ 53 h 56"/>
                  <a:gd name="T32" fmla="*/ 45 w 93"/>
                  <a:gd name="T33" fmla="*/ 55 h 56"/>
                  <a:gd name="T34" fmla="*/ 46 w 93"/>
                  <a:gd name="T35" fmla="*/ 55 h 56"/>
                  <a:gd name="T36" fmla="*/ 47 w 93"/>
                  <a:gd name="T37" fmla="*/ 56 h 56"/>
                  <a:gd name="T38" fmla="*/ 63 w 93"/>
                  <a:gd name="T39" fmla="*/ 47 h 56"/>
                  <a:gd name="T40" fmla="*/ 90 w 93"/>
                  <a:gd name="T41" fmla="*/ 31 h 56"/>
                  <a:gd name="T42" fmla="*/ 93 w 93"/>
                  <a:gd name="T43" fmla="*/ 30 h 56"/>
                  <a:gd name="T44" fmla="*/ 90 w 93"/>
                  <a:gd name="T45" fmla="*/ 26 h 56"/>
                  <a:gd name="T46" fmla="*/ 49 w 93"/>
                  <a:gd name="T47" fmla="*/ 1 h 56"/>
                  <a:gd name="T48" fmla="*/ 46 w 93"/>
                  <a:gd name="T49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3" h="56">
                    <a:moveTo>
                      <a:pt x="46" y="4"/>
                    </a:moveTo>
                    <a:cubicBezTo>
                      <a:pt x="46" y="4"/>
                      <a:pt x="46" y="4"/>
                      <a:pt x="47" y="4"/>
                    </a:cubicBezTo>
                    <a:cubicBezTo>
                      <a:pt x="87" y="28"/>
                      <a:pt x="87" y="28"/>
                      <a:pt x="87" y="28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47" y="52"/>
                      <a:pt x="47" y="52"/>
                      <a:pt x="47" y="51"/>
                    </a:cubicBezTo>
                    <a:cubicBezTo>
                      <a:pt x="46" y="51"/>
                      <a:pt x="45" y="50"/>
                      <a:pt x="45" y="50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5" y="4"/>
                      <a:pt x="46" y="4"/>
                      <a:pt x="46" y="4"/>
                    </a:cubicBezTo>
                    <a:moveTo>
                      <a:pt x="46" y="0"/>
                    </a:moveTo>
                    <a:cubicBezTo>
                      <a:pt x="45" y="0"/>
                      <a:pt x="44" y="0"/>
                      <a:pt x="43" y="1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0" y="27"/>
                      <a:pt x="0" y="28"/>
                    </a:cubicBezTo>
                    <a:cubicBezTo>
                      <a:pt x="0" y="28"/>
                      <a:pt x="1" y="28"/>
                      <a:pt x="1" y="28"/>
                    </a:cubicBezTo>
                    <a:cubicBezTo>
                      <a:pt x="43" y="53"/>
                      <a:pt x="43" y="53"/>
                      <a:pt x="43" y="53"/>
                    </a:cubicBezTo>
                    <a:cubicBezTo>
                      <a:pt x="44" y="54"/>
                      <a:pt x="44" y="55"/>
                      <a:pt x="45" y="55"/>
                    </a:cubicBezTo>
                    <a:cubicBezTo>
                      <a:pt x="45" y="55"/>
                      <a:pt x="46" y="55"/>
                      <a:pt x="46" y="55"/>
                    </a:cubicBezTo>
                    <a:cubicBezTo>
                      <a:pt x="46" y="55"/>
                      <a:pt x="47" y="56"/>
                      <a:pt x="47" y="56"/>
                    </a:cubicBezTo>
                    <a:cubicBezTo>
                      <a:pt x="63" y="47"/>
                      <a:pt x="63" y="47"/>
                      <a:pt x="63" y="47"/>
                    </a:cubicBezTo>
                    <a:cubicBezTo>
                      <a:pt x="90" y="31"/>
                      <a:pt x="90" y="31"/>
                      <a:pt x="90" y="31"/>
                    </a:cubicBezTo>
                    <a:cubicBezTo>
                      <a:pt x="91" y="30"/>
                      <a:pt x="92" y="30"/>
                      <a:pt x="93" y="30"/>
                    </a:cubicBezTo>
                    <a:cubicBezTo>
                      <a:pt x="92" y="28"/>
                      <a:pt x="92" y="27"/>
                      <a:pt x="90" y="26"/>
                    </a:cubicBezTo>
                    <a:cubicBezTo>
                      <a:pt x="49" y="1"/>
                      <a:pt x="49" y="1"/>
                      <a:pt x="49" y="1"/>
                    </a:cubicBezTo>
                    <a:cubicBezTo>
                      <a:pt x="48" y="0"/>
                      <a:pt x="47" y="0"/>
                      <a:pt x="4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8" name="Freeform 101"/>
              <p:cNvSpPr>
                <a:spLocks/>
              </p:cNvSpPr>
              <p:nvPr/>
            </p:nvSpPr>
            <p:spPr bwMode="auto">
              <a:xfrm>
                <a:off x="6161088" y="2095500"/>
                <a:ext cx="153988" cy="274638"/>
              </a:xfrm>
              <a:custGeom>
                <a:avLst/>
                <a:gdLst>
                  <a:gd name="T0" fmla="*/ 1 w 41"/>
                  <a:gd name="T1" fmla="*/ 50 h 73"/>
                  <a:gd name="T2" fmla="*/ 1 w 41"/>
                  <a:gd name="T3" fmla="*/ 49 h 73"/>
                  <a:gd name="T4" fmla="*/ 0 w 41"/>
                  <a:gd name="T5" fmla="*/ 48 h 73"/>
                  <a:gd name="T6" fmla="*/ 0 w 41"/>
                  <a:gd name="T7" fmla="*/ 47 h 73"/>
                  <a:gd name="T8" fmla="*/ 0 w 41"/>
                  <a:gd name="T9" fmla="*/ 0 h 73"/>
                  <a:gd name="T10" fmla="*/ 41 w 41"/>
                  <a:gd name="T11" fmla="*/ 24 h 73"/>
                  <a:gd name="T12" fmla="*/ 41 w 41"/>
                  <a:gd name="T13" fmla="*/ 73 h 73"/>
                  <a:gd name="T14" fmla="*/ 1 w 41"/>
                  <a:gd name="T15" fmla="*/ 5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" h="73">
                    <a:moveTo>
                      <a:pt x="1" y="50"/>
                    </a:moveTo>
                    <a:cubicBezTo>
                      <a:pt x="1" y="50"/>
                      <a:pt x="1" y="50"/>
                      <a:pt x="1" y="49"/>
                    </a:cubicBezTo>
                    <a:cubicBezTo>
                      <a:pt x="0" y="49"/>
                      <a:pt x="0" y="49"/>
                      <a:pt x="0" y="48"/>
                    </a:cubicBezTo>
                    <a:cubicBezTo>
                      <a:pt x="0" y="48"/>
                      <a:pt x="0" y="47"/>
                      <a:pt x="0" y="4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73"/>
                      <a:pt x="41" y="73"/>
                      <a:pt x="41" y="73"/>
                    </a:cubicBezTo>
                    <a:lnTo>
                      <a:pt x="1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9" name="Freeform 102"/>
              <p:cNvSpPr>
                <a:spLocks noEditPoints="1"/>
              </p:cNvSpPr>
              <p:nvPr/>
            </p:nvSpPr>
            <p:spPr bwMode="auto">
              <a:xfrm>
                <a:off x="6153150" y="2079625"/>
                <a:ext cx="169863" cy="304800"/>
              </a:xfrm>
              <a:custGeom>
                <a:avLst/>
                <a:gdLst>
                  <a:gd name="T0" fmla="*/ 4 w 45"/>
                  <a:gd name="T1" fmla="*/ 7 h 81"/>
                  <a:gd name="T2" fmla="*/ 39 w 45"/>
                  <a:gd name="T3" fmla="*/ 28 h 81"/>
                  <a:gd name="T4" fmla="*/ 40 w 45"/>
                  <a:gd name="T5" fmla="*/ 29 h 81"/>
                  <a:gd name="T6" fmla="*/ 41 w 45"/>
                  <a:gd name="T7" fmla="*/ 29 h 81"/>
                  <a:gd name="T8" fmla="*/ 41 w 45"/>
                  <a:gd name="T9" fmla="*/ 74 h 81"/>
                  <a:gd name="T10" fmla="*/ 4 w 45"/>
                  <a:gd name="T11" fmla="*/ 52 h 81"/>
                  <a:gd name="T12" fmla="*/ 4 w 45"/>
                  <a:gd name="T13" fmla="*/ 52 h 81"/>
                  <a:gd name="T14" fmla="*/ 4 w 45"/>
                  <a:gd name="T15" fmla="*/ 51 h 81"/>
                  <a:gd name="T16" fmla="*/ 4 w 45"/>
                  <a:gd name="T17" fmla="*/ 51 h 81"/>
                  <a:gd name="T18" fmla="*/ 4 w 45"/>
                  <a:gd name="T19" fmla="*/ 51 h 81"/>
                  <a:gd name="T20" fmla="*/ 4 w 45"/>
                  <a:gd name="T21" fmla="*/ 7 h 81"/>
                  <a:gd name="T22" fmla="*/ 0 w 45"/>
                  <a:gd name="T23" fmla="*/ 0 h 81"/>
                  <a:gd name="T24" fmla="*/ 0 w 45"/>
                  <a:gd name="T25" fmla="*/ 1 h 81"/>
                  <a:gd name="T26" fmla="*/ 0 w 45"/>
                  <a:gd name="T27" fmla="*/ 2 h 81"/>
                  <a:gd name="T28" fmla="*/ 0 w 45"/>
                  <a:gd name="T29" fmla="*/ 4 h 81"/>
                  <a:gd name="T30" fmla="*/ 0 w 45"/>
                  <a:gd name="T31" fmla="*/ 51 h 81"/>
                  <a:gd name="T32" fmla="*/ 0 w 45"/>
                  <a:gd name="T33" fmla="*/ 51 h 81"/>
                  <a:gd name="T34" fmla="*/ 0 w 45"/>
                  <a:gd name="T35" fmla="*/ 53 h 81"/>
                  <a:gd name="T36" fmla="*/ 1 w 45"/>
                  <a:gd name="T37" fmla="*/ 55 h 81"/>
                  <a:gd name="T38" fmla="*/ 2 w 45"/>
                  <a:gd name="T39" fmla="*/ 56 h 81"/>
                  <a:gd name="T40" fmla="*/ 44 w 45"/>
                  <a:gd name="T41" fmla="*/ 81 h 81"/>
                  <a:gd name="T42" fmla="*/ 45 w 45"/>
                  <a:gd name="T43" fmla="*/ 81 h 81"/>
                  <a:gd name="T44" fmla="*/ 45 w 45"/>
                  <a:gd name="T45" fmla="*/ 29 h 81"/>
                  <a:gd name="T46" fmla="*/ 45 w 45"/>
                  <a:gd name="T47" fmla="*/ 28 h 81"/>
                  <a:gd name="T48" fmla="*/ 45 w 45"/>
                  <a:gd name="T49" fmla="*/ 27 h 81"/>
                  <a:gd name="T50" fmla="*/ 45 w 45"/>
                  <a:gd name="T51" fmla="*/ 27 h 81"/>
                  <a:gd name="T52" fmla="*/ 44 w 45"/>
                  <a:gd name="T53" fmla="*/ 27 h 81"/>
                  <a:gd name="T54" fmla="*/ 44 w 45"/>
                  <a:gd name="T55" fmla="*/ 27 h 81"/>
                  <a:gd name="T56" fmla="*/ 42 w 45"/>
                  <a:gd name="T57" fmla="*/ 26 h 81"/>
                  <a:gd name="T58" fmla="*/ 41 w 45"/>
                  <a:gd name="T59" fmla="*/ 25 h 81"/>
                  <a:gd name="T60" fmla="*/ 0 w 45"/>
                  <a:gd name="T61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81">
                    <a:moveTo>
                      <a:pt x="4" y="7"/>
                    </a:moveTo>
                    <a:cubicBezTo>
                      <a:pt x="39" y="28"/>
                      <a:pt x="39" y="28"/>
                      <a:pt x="39" y="28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74"/>
                      <a:pt x="41" y="74"/>
                      <a:pt x="41" y="74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2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7"/>
                      <a:pt x="4" y="7"/>
                      <a:pt x="4" y="7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52"/>
                      <a:pt x="0" y="52"/>
                      <a:pt x="0" y="53"/>
                    </a:cubicBezTo>
                    <a:cubicBezTo>
                      <a:pt x="0" y="54"/>
                      <a:pt x="1" y="54"/>
                      <a:pt x="1" y="55"/>
                    </a:cubicBezTo>
                    <a:cubicBezTo>
                      <a:pt x="2" y="55"/>
                      <a:pt x="2" y="55"/>
                      <a:pt x="2" y="56"/>
                    </a:cubicBezTo>
                    <a:cubicBezTo>
                      <a:pt x="44" y="81"/>
                      <a:pt x="44" y="81"/>
                      <a:pt x="44" y="81"/>
                    </a:cubicBezTo>
                    <a:cubicBezTo>
                      <a:pt x="44" y="81"/>
                      <a:pt x="44" y="81"/>
                      <a:pt x="45" y="81"/>
                    </a:cubicBezTo>
                    <a:cubicBezTo>
                      <a:pt x="45" y="29"/>
                      <a:pt x="45" y="29"/>
                      <a:pt x="45" y="29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0" name="Freeform 103"/>
              <p:cNvSpPr>
                <a:spLocks/>
              </p:cNvSpPr>
              <p:nvPr/>
            </p:nvSpPr>
            <p:spPr bwMode="auto">
              <a:xfrm>
                <a:off x="6176963" y="1978025"/>
                <a:ext cx="307975" cy="180975"/>
              </a:xfrm>
              <a:custGeom>
                <a:avLst/>
                <a:gdLst>
                  <a:gd name="T0" fmla="*/ 0 w 82"/>
                  <a:gd name="T1" fmla="*/ 24 h 48"/>
                  <a:gd name="T2" fmla="*/ 39 w 82"/>
                  <a:gd name="T3" fmla="*/ 0 h 48"/>
                  <a:gd name="T4" fmla="*/ 40 w 82"/>
                  <a:gd name="T5" fmla="*/ 0 h 48"/>
                  <a:gd name="T6" fmla="*/ 41 w 82"/>
                  <a:gd name="T7" fmla="*/ 0 h 48"/>
                  <a:gd name="T8" fmla="*/ 42 w 82"/>
                  <a:gd name="T9" fmla="*/ 1 h 48"/>
                  <a:gd name="T10" fmla="*/ 43 w 82"/>
                  <a:gd name="T11" fmla="*/ 1 h 48"/>
                  <a:gd name="T12" fmla="*/ 82 w 82"/>
                  <a:gd name="T13" fmla="*/ 25 h 48"/>
                  <a:gd name="T14" fmla="*/ 41 w 82"/>
                  <a:gd name="T15" fmla="*/ 48 h 48"/>
                  <a:gd name="T16" fmla="*/ 0 w 82"/>
                  <a:gd name="T17" fmla="*/ 2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2" h="48">
                    <a:moveTo>
                      <a:pt x="0" y="24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40" y="0"/>
                      <a:pt x="40" y="0"/>
                    </a:cubicBezTo>
                    <a:cubicBezTo>
                      <a:pt x="40" y="0"/>
                      <a:pt x="41" y="0"/>
                      <a:pt x="41" y="0"/>
                    </a:cubicBezTo>
                    <a:cubicBezTo>
                      <a:pt x="41" y="0"/>
                      <a:pt x="42" y="0"/>
                      <a:pt x="42" y="1"/>
                    </a:cubicBezTo>
                    <a:cubicBezTo>
                      <a:pt x="42" y="1"/>
                      <a:pt x="43" y="1"/>
                      <a:pt x="43" y="1"/>
                    </a:cubicBezTo>
                    <a:cubicBezTo>
                      <a:pt x="82" y="25"/>
                      <a:pt x="82" y="25"/>
                      <a:pt x="82" y="25"/>
                    </a:cubicBezTo>
                    <a:cubicBezTo>
                      <a:pt x="41" y="48"/>
                      <a:pt x="41" y="48"/>
                      <a:pt x="41" y="48"/>
                    </a:cubicBez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1" name="Freeform 104"/>
              <p:cNvSpPr>
                <a:spLocks noEditPoints="1"/>
              </p:cNvSpPr>
              <p:nvPr/>
            </p:nvSpPr>
            <p:spPr bwMode="auto">
              <a:xfrm>
                <a:off x="6161088" y="1970088"/>
                <a:ext cx="338138" cy="200025"/>
              </a:xfrm>
              <a:custGeom>
                <a:avLst/>
                <a:gdLst>
                  <a:gd name="T0" fmla="*/ 45 w 90"/>
                  <a:gd name="T1" fmla="*/ 4 h 53"/>
                  <a:gd name="T2" fmla="*/ 45 w 90"/>
                  <a:gd name="T3" fmla="*/ 4 h 53"/>
                  <a:gd name="T4" fmla="*/ 45 w 90"/>
                  <a:gd name="T5" fmla="*/ 4 h 53"/>
                  <a:gd name="T6" fmla="*/ 44 w 90"/>
                  <a:gd name="T7" fmla="*/ 4 h 53"/>
                  <a:gd name="T8" fmla="*/ 45 w 90"/>
                  <a:gd name="T9" fmla="*/ 4 h 53"/>
                  <a:gd name="T10" fmla="*/ 46 w 90"/>
                  <a:gd name="T11" fmla="*/ 5 h 53"/>
                  <a:gd name="T12" fmla="*/ 82 w 90"/>
                  <a:gd name="T13" fmla="*/ 27 h 53"/>
                  <a:gd name="T14" fmla="*/ 46 w 90"/>
                  <a:gd name="T15" fmla="*/ 47 h 53"/>
                  <a:gd name="T16" fmla="*/ 45 w 90"/>
                  <a:gd name="T17" fmla="*/ 48 h 53"/>
                  <a:gd name="T18" fmla="*/ 45 w 90"/>
                  <a:gd name="T19" fmla="*/ 48 h 53"/>
                  <a:gd name="T20" fmla="*/ 44 w 90"/>
                  <a:gd name="T21" fmla="*/ 48 h 53"/>
                  <a:gd name="T22" fmla="*/ 41 w 90"/>
                  <a:gd name="T23" fmla="*/ 46 h 53"/>
                  <a:gd name="T24" fmla="*/ 8 w 90"/>
                  <a:gd name="T25" fmla="*/ 26 h 53"/>
                  <a:gd name="T26" fmla="*/ 39 w 90"/>
                  <a:gd name="T27" fmla="*/ 7 h 53"/>
                  <a:gd name="T28" fmla="*/ 41 w 90"/>
                  <a:gd name="T29" fmla="*/ 6 h 53"/>
                  <a:gd name="T30" fmla="*/ 44 w 90"/>
                  <a:gd name="T31" fmla="*/ 4 h 53"/>
                  <a:gd name="T32" fmla="*/ 44 w 90"/>
                  <a:gd name="T33" fmla="*/ 4 h 53"/>
                  <a:gd name="T34" fmla="*/ 44 w 90"/>
                  <a:gd name="T35" fmla="*/ 4 h 53"/>
                  <a:gd name="T36" fmla="*/ 44 w 90"/>
                  <a:gd name="T37" fmla="*/ 4 h 53"/>
                  <a:gd name="T38" fmla="*/ 44 w 90"/>
                  <a:gd name="T39" fmla="*/ 4 h 53"/>
                  <a:gd name="T40" fmla="*/ 44 w 90"/>
                  <a:gd name="T41" fmla="*/ 4 h 53"/>
                  <a:gd name="T42" fmla="*/ 44 w 90"/>
                  <a:gd name="T43" fmla="*/ 4 h 53"/>
                  <a:gd name="T44" fmla="*/ 45 w 90"/>
                  <a:gd name="T45" fmla="*/ 0 h 53"/>
                  <a:gd name="T46" fmla="*/ 44 w 90"/>
                  <a:gd name="T47" fmla="*/ 0 h 53"/>
                  <a:gd name="T48" fmla="*/ 43 w 90"/>
                  <a:gd name="T49" fmla="*/ 0 h 53"/>
                  <a:gd name="T50" fmla="*/ 43 w 90"/>
                  <a:gd name="T51" fmla="*/ 0 h 53"/>
                  <a:gd name="T52" fmla="*/ 43 w 90"/>
                  <a:gd name="T53" fmla="*/ 0 h 53"/>
                  <a:gd name="T54" fmla="*/ 43 w 90"/>
                  <a:gd name="T55" fmla="*/ 0 h 53"/>
                  <a:gd name="T56" fmla="*/ 42 w 90"/>
                  <a:gd name="T57" fmla="*/ 0 h 53"/>
                  <a:gd name="T58" fmla="*/ 42 w 90"/>
                  <a:gd name="T59" fmla="*/ 1 h 53"/>
                  <a:gd name="T60" fmla="*/ 39 w 90"/>
                  <a:gd name="T61" fmla="*/ 2 h 53"/>
                  <a:gd name="T62" fmla="*/ 37 w 90"/>
                  <a:gd name="T63" fmla="*/ 3 h 53"/>
                  <a:gd name="T64" fmla="*/ 0 w 90"/>
                  <a:gd name="T65" fmla="*/ 25 h 53"/>
                  <a:gd name="T66" fmla="*/ 0 w 90"/>
                  <a:gd name="T67" fmla="*/ 26 h 53"/>
                  <a:gd name="T68" fmla="*/ 39 w 90"/>
                  <a:gd name="T69" fmla="*/ 49 h 53"/>
                  <a:gd name="T70" fmla="*/ 42 w 90"/>
                  <a:gd name="T71" fmla="*/ 51 h 53"/>
                  <a:gd name="T72" fmla="*/ 43 w 90"/>
                  <a:gd name="T73" fmla="*/ 51 h 53"/>
                  <a:gd name="T74" fmla="*/ 44 w 90"/>
                  <a:gd name="T75" fmla="*/ 52 h 53"/>
                  <a:gd name="T76" fmla="*/ 44 w 90"/>
                  <a:gd name="T77" fmla="*/ 52 h 53"/>
                  <a:gd name="T78" fmla="*/ 44 w 90"/>
                  <a:gd name="T79" fmla="*/ 52 h 53"/>
                  <a:gd name="T80" fmla="*/ 45 w 90"/>
                  <a:gd name="T81" fmla="*/ 53 h 53"/>
                  <a:gd name="T82" fmla="*/ 46 w 90"/>
                  <a:gd name="T83" fmla="*/ 52 h 53"/>
                  <a:gd name="T84" fmla="*/ 46 w 90"/>
                  <a:gd name="T85" fmla="*/ 52 h 53"/>
                  <a:gd name="T86" fmla="*/ 48 w 90"/>
                  <a:gd name="T87" fmla="*/ 51 h 53"/>
                  <a:gd name="T88" fmla="*/ 89 w 90"/>
                  <a:gd name="T89" fmla="*/ 27 h 53"/>
                  <a:gd name="T90" fmla="*/ 90 w 90"/>
                  <a:gd name="T91" fmla="*/ 27 h 53"/>
                  <a:gd name="T92" fmla="*/ 89 w 90"/>
                  <a:gd name="T93" fmla="*/ 27 h 53"/>
                  <a:gd name="T94" fmla="*/ 89 w 90"/>
                  <a:gd name="T95" fmla="*/ 26 h 53"/>
                  <a:gd name="T96" fmla="*/ 87 w 90"/>
                  <a:gd name="T97" fmla="*/ 25 h 53"/>
                  <a:gd name="T98" fmla="*/ 48 w 90"/>
                  <a:gd name="T99" fmla="*/ 2 h 53"/>
                  <a:gd name="T100" fmla="*/ 47 w 90"/>
                  <a:gd name="T101" fmla="*/ 1 h 53"/>
                  <a:gd name="T102" fmla="*/ 46 w 90"/>
                  <a:gd name="T103" fmla="*/ 0 h 53"/>
                  <a:gd name="T104" fmla="*/ 46 w 90"/>
                  <a:gd name="T105" fmla="*/ 0 h 53"/>
                  <a:gd name="T106" fmla="*/ 46 w 90"/>
                  <a:gd name="T107" fmla="*/ 0 h 53"/>
                  <a:gd name="T108" fmla="*/ 45 w 90"/>
                  <a:gd name="T109" fmla="*/ 0 h 53"/>
                  <a:gd name="T110" fmla="*/ 45 w 90"/>
                  <a:gd name="T111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0" h="53">
                    <a:moveTo>
                      <a:pt x="45" y="4"/>
                    </a:moveTo>
                    <a:cubicBezTo>
                      <a:pt x="45" y="4"/>
                      <a:pt x="45" y="4"/>
                      <a:pt x="45" y="4"/>
                    </a:cubicBezTo>
                    <a:cubicBezTo>
                      <a:pt x="45" y="4"/>
                      <a:pt x="45" y="4"/>
                      <a:pt x="45" y="4"/>
                    </a:cubicBezTo>
                    <a:moveTo>
                      <a:pt x="44" y="4"/>
                    </a:moveTo>
                    <a:cubicBezTo>
                      <a:pt x="44" y="4"/>
                      <a:pt x="45" y="4"/>
                      <a:pt x="45" y="4"/>
                    </a:cubicBezTo>
                    <a:cubicBezTo>
                      <a:pt x="45" y="5"/>
                      <a:pt x="46" y="5"/>
                      <a:pt x="46" y="5"/>
                    </a:cubicBezTo>
                    <a:cubicBezTo>
                      <a:pt x="82" y="27"/>
                      <a:pt x="82" y="27"/>
                      <a:pt x="82" y="27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44" y="48"/>
                      <a:pt x="44" y="48"/>
                      <a:pt x="44" y="48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4" y="4"/>
                      <a:pt x="44" y="4"/>
                    </a:cubicBezTo>
                    <a:moveTo>
                      <a:pt x="44" y="4"/>
                    </a:move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4" y="4"/>
                      <a:pt x="44" y="4"/>
                    </a:cubicBezTo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42" y="0"/>
                      <a:pt x="42" y="1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2" y="51"/>
                      <a:pt x="42" y="51"/>
                      <a:pt x="42" y="51"/>
                    </a:cubicBezTo>
                    <a:cubicBezTo>
                      <a:pt x="43" y="51"/>
                      <a:pt x="43" y="51"/>
                      <a:pt x="43" y="51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45" y="53"/>
                      <a:pt x="45" y="53"/>
                      <a:pt x="45" y="53"/>
                    </a:cubicBezTo>
                    <a:cubicBezTo>
                      <a:pt x="46" y="52"/>
                      <a:pt x="46" y="52"/>
                      <a:pt x="46" y="52"/>
                    </a:cubicBezTo>
                    <a:cubicBezTo>
                      <a:pt x="46" y="52"/>
                      <a:pt x="46" y="52"/>
                      <a:pt x="46" y="52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90" y="27"/>
                      <a:pt x="90" y="27"/>
                      <a:pt x="90" y="27"/>
                    </a:cubicBezTo>
                    <a:cubicBezTo>
                      <a:pt x="90" y="27"/>
                      <a:pt x="90" y="27"/>
                      <a:pt x="89" y="27"/>
                    </a:cubicBezTo>
                    <a:cubicBezTo>
                      <a:pt x="89" y="26"/>
                      <a:pt x="89" y="26"/>
                      <a:pt x="89" y="26"/>
                    </a:cubicBezTo>
                    <a:cubicBezTo>
                      <a:pt x="87" y="25"/>
                      <a:pt x="87" y="25"/>
                      <a:pt x="87" y="25"/>
                    </a:cubicBezTo>
                    <a:cubicBezTo>
                      <a:pt x="48" y="2"/>
                      <a:pt x="48" y="2"/>
                      <a:pt x="48" y="2"/>
                    </a:cubicBezTo>
                    <a:cubicBezTo>
                      <a:pt x="48" y="2"/>
                      <a:pt x="48" y="1"/>
                      <a:pt x="47" y="1"/>
                    </a:cubicBezTo>
                    <a:cubicBezTo>
                      <a:pt x="47" y="1"/>
                      <a:pt x="46" y="1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6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2" name="Freeform 105"/>
              <p:cNvSpPr>
                <a:spLocks/>
              </p:cNvSpPr>
              <p:nvPr/>
            </p:nvSpPr>
            <p:spPr bwMode="auto">
              <a:xfrm>
                <a:off x="6345238" y="2098675"/>
                <a:ext cx="153988" cy="274638"/>
              </a:xfrm>
              <a:custGeom>
                <a:avLst/>
                <a:gdLst>
                  <a:gd name="T0" fmla="*/ 0 w 41"/>
                  <a:gd name="T1" fmla="*/ 23 h 73"/>
                  <a:gd name="T2" fmla="*/ 41 w 41"/>
                  <a:gd name="T3" fmla="*/ 0 h 73"/>
                  <a:gd name="T4" fmla="*/ 41 w 41"/>
                  <a:gd name="T5" fmla="*/ 46 h 73"/>
                  <a:gd name="T6" fmla="*/ 41 w 41"/>
                  <a:gd name="T7" fmla="*/ 46 h 73"/>
                  <a:gd name="T8" fmla="*/ 40 w 41"/>
                  <a:gd name="T9" fmla="*/ 48 h 73"/>
                  <a:gd name="T10" fmla="*/ 39 w 41"/>
                  <a:gd name="T11" fmla="*/ 49 h 73"/>
                  <a:gd name="T12" fmla="*/ 0 w 41"/>
                  <a:gd name="T13" fmla="*/ 73 h 73"/>
                  <a:gd name="T14" fmla="*/ 0 w 41"/>
                  <a:gd name="T15" fmla="*/ 2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" h="73">
                    <a:moveTo>
                      <a:pt x="0" y="23"/>
                    </a:moveTo>
                    <a:cubicBezTo>
                      <a:pt x="41" y="0"/>
                      <a:pt x="41" y="0"/>
                      <a:pt x="41" y="0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1" y="47"/>
                      <a:pt x="40" y="47"/>
                      <a:pt x="40" y="48"/>
                    </a:cubicBezTo>
                    <a:cubicBezTo>
                      <a:pt x="40" y="48"/>
                      <a:pt x="40" y="49"/>
                      <a:pt x="39" y="49"/>
                    </a:cubicBezTo>
                    <a:cubicBezTo>
                      <a:pt x="0" y="73"/>
                      <a:pt x="0" y="73"/>
                      <a:pt x="0" y="73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3" name="Freeform 106"/>
              <p:cNvSpPr>
                <a:spLocks noEditPoints="1"/>
              </p:cNvSpPr>
              <p:nvPr/>
            </p:nvSpPr>
            <p:spPr bwMode="auto">
              <a:xfrm>
                <a:off x="6337300" y="2084388"/>
                <a:ext cx="169863" cy="300038"/>
              </a:xfrm>
              <a:custGeom>
                <a:avLst/>
                <a:gdLst>
                  <a:gd name="T0" fmla="*/ 41 w 45"/>
                  <a:gd name="T1" fmla="*/ 7 h 80"/>
                  <a:gd name="T2" fmla="*/ 41 w 45"/>
                  <a:gd name="T3" fmla="*/ 49 h 80"/>
                  <a:gd name="T4" fmla="*/ 41 w 45"/>
                  <a:gd name="T5" fmla="*/ 50 h 80"/>
                  <a:gd name="T6" fmla="*/ 41 w 45"/>
                  <a:gd name="T7" fmla="*/ 50 h 80"/>
                  <a:gd name="T8" fmla="*/ 41 w 45"/>
                  <a:gd name="T9" fmla="*/ 50 h 80"/>
                  <a:gd name="T10" fmla="*/ 41 w 45"/>
                  <a:gd name="T11" fmla="*/ 50 h 80"/>
                  <a:gd name="T12" fmla="*/ 41 w 45"/>
                  <a:gd name="T13" fmla="*/ 51 h 80"/>
                  <a:gd name="T14" fmla="*/ 40 w 45"/>
                  <a:gd name="T15" fmla="*/ 51 h 80"/>
                  <a:gd name="T16" fmla="*/ 4 w 45"/>
                  <a:gd name="T17" fmla="*/ 73 h 80"/>
                  <a:gd name="T18" fmla="*/ 4 w 45"/>
                  <a:gd name="T19" fmla="*/ 28 h 80"/>
                  <a:gd name="T20" fmla="*/ 6 w 45"/>
                  <a:gd name="T21" fmla="*/ 27 h 80"/>
                  <a:gd name="T22" fmla="*/ 41 w 45"/>
                  <a:gd name="T23" fmla="*/ 7 h 80"/>
                  <a:gd name="T24" fmla="*/ 45 w 45"/>
                  <a:gd name="T25" fmla="*/ 0 h 80"/>
                  <a:gd name="T26" fmla="*/ 4 w 45"/>
                  <a:gd name="T27" fmla="*/ 24 h 80"/>
                  <a:gd name="T28" fmla="*/ 2 w 45"/>
                  <a:gd name="T29" fmla="*/ 25 h 80"/>
                  <a:gd name="T30" fmla="*/ 0 w 45"/>
                  <a:gd name="T31" fmla="*/ 26 h 80"/>
                  <a:gd name="T32" fmla="*/ 0 w 45"/>
                  <a:gd name="T33" fmla="*/ 26 h 80"/>
                  <a:gd name="T34" fmla="*/ 0 w 45"/>
                  <a:gd name="T35" fmla="*/ 80 h 80"/>
                  <a:gd name="T36" fmla="*/ 0 w 45"/>
                  <a:gd name="T37" fmla="*/ 80 h 80"/>
                  <a:gd name="T38" fmla="*/ 42 w 45"/>
                  <a:gd name="T39" fmla="*/ 55 h 80"/>
                  <a:gd name="T40" fmla="*/ 44 w 45"/>
                  <a:gd name="T41" fmla="*/ 53 h 80"/>
                  <a:gd name="T42" fmla="*/ 45 w 45"/>
                  <a:gd name="T43" fmla="*/ 51 h 80"/>
                  <a:gd name="T44" fmla="*/ 45 w 45"/>
                  <a:gd name="T45" fmla="*/ 50 h 80"/>
                  <a:gd name="T46" fmla="*/ 45 w 45"/>
                  <a:gd name="T47" fmla="*/ 49 h 80"/>
                  <a:gd name="T48" fmla="*/ 45 w 45"/>
                  <a:gd name="T49" fmla="*/ 0 h 80"/>
                  <a:gd name="T50" fmla="*/ 45 w 45"/>
                  <a:gd name="T5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5" h="80">
                    <a:moveTo>
                      <a:pt x="41" y="7"/>
                    </a:moveTo>
                    <a:cubicBezTo>
                      <a:pt x="41" y="49"/>
                      <a:pt x="41" y="49"/>
                      <a:pt x="41" y="49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1"/>
                      <a:pt x="41" y="51"/>
                    </a:cubicBezTo>
                    <a:cubicBezTo>
                      <a:pt x="40" y="51"/>
                      <a:pt x="40" y="51"/>
                      <a:pt x="40" y="51"/>
                    </a:cubicBezTo>
                    <a:cubicBezTo>
                      <a:pt x="4" y="73"/>
                      <a:pt x="4" y="73"/>
                      <a:pt x="4" y="73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41" y="7"/>
                      <a:pt x="41" y="7"/>
                      <a:pt x="41" y="7"/>
                    </a:cubicBezTo>
                    <a:moveTo>
                      <a:pt x="45" y="0"/>
                    </a:moveTo>
                    <a:cubicBezTo>
                      <a:pt x="4" y="24"/>
                      <a:pt x="4" y="24"/>
                      <a:pt x="4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42" y="55"/>
                      <a:pt x="42" y="55"/>
                      <a:pt x="42" y="55"/>
                    </a:cubicBezTo>
                    <a:cubicBezTo>
                      <a:pt x="43" y="54"/>
                      <a:pt x="44" y="53"/>
                      <a:pt x="44" y="53"/>
                    </a:cubicBezTo>
                    <a:cubicBezTo>
                      <a:pt x="44" y="52"/>
                      <a:pt x="45" y="51"/>
                      <a:pt x="45" y="51"/>
                    </a:cubicBezTo>
                    <a:cubicBezTo>
                      <a:pt x="45" y="50"/>
                      <a:pt x="45" y="50"/>
                      <a:pt x="45" y="50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4" name="Freeform 107"/>
              <p:cNvSpPr>
                <a:spLocks/>
              </p:cNvSpPr>
              <p:nvPr/>
            </p:nvSpPr>
            <p:spPr bwMode="auto">
              <a:xfrm>
                <a:off x="5973763" y="1760538"/>
                <a:ext cx="153988" cy="277813"/>
              </a:xfrm>
              <a:custGeom>
                <a:avLst/>
                <a:gdLst>
                  <a:gd name="T0" fmla="*/ 2 w 41"/>
                  <a:gd name="T1" fmla="*/ 50 h 74"/>
                  <a:gd name="T2" fmla="*/ 1 w 41"/>
                  <a:gd name="T3" fmla="*/ 49 h 74"/>
                  <a:gd name="T4" fmla="*/ 0 w 41"/>
                  <a:gd name="T5" fmla="*/ 48 h 74"/>
                  <a:gd name="T6" fmla="*/ 0 w 41"/>
                  <a:gd name="T7" fmla="*/ 47 h 74"/>
                  <a:gd name="T8" fmla="*/ 0 w 41"/>
                  <a:gd name="T9" fmla="*/ 0 h 74"/>
                  <a:gd name="T10" fmla="*/ 41 w 41"/>
                  <a:gd name="T11" fmla="*/ 24 h 74"/>
                  <a:gd name="T12" fmla="*/ 41 w 41"/>
                  <a:gd name="T13" fmla="*/ 74 h 74"/>
                  <a:gd name="T14" fmla="*/ 2 w 41"/>
                  <a:gd name="T15" fmla="*/ 5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" h="74">
                    <a:moveTo>
                      <a:pt x="2" y="50"/>
                    </a:moveTo>
                    <a:cubicBezTo>
                      <a:pt x="2" y="50"/>
                      <a:pt x="1" y="50"/>
                      <a:pt x="1" y="49"/>
                    </a:cubicBezTo>
                    <a:cubicBezTo>
                      <a:pt x="1" y="49"/>
                      <a:pt x="0" y="48"/>
                      <a:pt x="0" y="48"/>
                    </a:cubicBezTo>
                    <a:cubicBezTo>
                      <a:pt x="0" y="48"/>
                      <a:pt x="0" y="47"/>
                      <a:pt x="0" y="4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74"/>
                      <a:pt x="41" y="74"/>
                      <a:pt x="41" y="74"/>
                    </a:cubicBezTo>
                    <a:lnTo>
                      <a:pt x="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5" name="Freeform 108"/>
              <p:cNvSpPr>
                <a:spLocks noEditPoints="1"/>
              </p:cNvSpPr>
              <p:nvPr/>
            </p:nvSpPr>
            <p:spPr bwMode="auto">
              <a:xfrm>
                <a:off x="5965825" y="1744663"/>
                <a:ext cx="169863" cy="304800"/>
              </a:xfrm>
              <a:custGeom>
                <a:avLst/>
                <a:gdLst>
                  <a:gd name="T0" fmla="*/ 4 w 45"/>
                  <a:gd name="T1" fmla="*/ 7 h 81"/>
                  <a:gd name="T2" fmla="*/ 41 w 45"/>
                  <a:gd name="T3" fmla="*/ 29 h 81"/>
                  <a:gd name="T4" fmla="*/ 41 w 45"/>
                  <a:gd name="T5" fmla="*/ 31 h 81"/>
                  <a:gd name="T6" fmla="*/ 41 w 45"/>
                  <a:gd name="T7" fmla="*/ 32 h 81"/>
                  <a:gd name="T8" fmla="*/ 41 w 45"/>
                  <a:gd name="T9" fmla="*/ 74 h 81"/>
                  <a:gd name="T10" fmla="*/ 5 w 45"/>
                  <a:gd name="T11" fmla="*/ 52 h 81"/>
                  <a:gd name="T12" fmla="*/ 4 w 45"/>
                  <a:gd name="T13" fmla="*/ 52 h 81"/>
                  <a:gd name="T14" fmla="*/ 4 w 45"/>
                  <a:gd name="T15" fmla="*/ 51 h 81"/>
                  <a:gd name="T16" fmla="*/ 4 w 45"/>
                  <a:gd name="T17" fmla="*/ 51 h 81"/>
                  <a:gd name="T18" fmla="*/ 4 w 45"/>
                  <a:gd name="T19" fmla="*/ 7 h 81"/>
                  <a:gd name="T20" fmla="*/ 0 w 45"/>
                  <a:gd name="T21" fmla="*/ 0 h 81"/>
                  <a:gd name="T22" fmla="*/ 0 w 45"/>
                  <a:gd name="T23" fmla="*/ 1 h 81"/>
                  <a:gd name="T24" fmla="*/ 0 w 45"/>
                  <a:gd name="T25" fmla="*/ 51 h 81"/>
                  <a:gd name="T26" fmla="*/ 0 w 45"/>
                  <a:gd name="T27" fmla="*/ 53 h 81"/>
                  <a:gd name="T28" fmla="*/ 1 w 45"/>
                  <a:gd name="T29" fmla="*/ 54 h 81"/>
                  <a:gd name="T30" fmla="*/ 3 w 45"/>
                  <a:gd name="T31" fmla="*/ 56 h 81"/>
                  <a:gd name="T32" fmla="*/ 3 w 45"/>
                  <a:gd name="T33" fmla="*/ 56 h 81"/>
                  <a:gd name="T34" fmla="*/ 42 w 45"/>
                  <a:gd name="T35" fmla="*/ 79 h 81"/>
                  <a:gd name="T36" fmla="*/ 44 w 45"/>
                  <a:gd name="T37" fmla="*/ 80 h 81"/>
                  <a:gd name="T38" fmla="*/ 44 w 45"/>
                  <a:gd name="T39" fmla="*/ 81 h 81"/>
                  <a:gd name="T40" fmla="*/ 45 w 45"/>
                  <a:gd name="T41" fmla="*/ 81 h 81"/>
                  <a:gd name="T42" fmla="*/ 45 w 45"/>
                  <a:gd name="T43" fmla="*/ 32 h 81"/>
                  <a:gd name="T44" fmla="*/ 45 w 45"/>
                  <a:gd name="T45" fmla="*/ 31 h 81"/>
                  <a:gd name="T46" fmla="*/ 45 w 45"/>
                  <a:gd name="T47" fmla="*/ 29 h 81"/>
                  <a:gd name="T48" fmla="*/ 45 w 45"/>
                  <a:gd name="T49" fmla="*/ 28 h 81"/>
                  <a:gd name="T50" fmla="*/ 45 w 45"/>
                  <a:gd name="T51" fmla="*/ 27 h 81"/>
                  <a:gd name="T52" fmla="*/ 45 w 45"/>
                  <a:gd name="T53" fmla="*/ 27 h 81"/>
                  <a:gd name="T54" fmla="*/ 44 w 45"/>
                  <a:gd name="T55" fmla="*/ 27 h 81"/>
                  <a:gd name="T56" fmla="*/ 44 w 45"/>
                  <a:gd name="T57" fmla="*/ 27 h 81"/>
                  <a:gd name="T58" fmla="*/ 0 w 45"/>
                  <a:gd name="T59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81">
                    <a:moveTo>
                      <a:pt x="4" y="7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2"/>
                      <a:pt x="41" y="32"/>
                      <a:pt x="41" y="32"/>
                    </a:cubicBezTo>
                    <a:cubicBezTo>
                      <a:pt x="41" y="74"/>
                      <a:pt x="41" y="74"/>
                      <a:pt x="41" y="74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2"/>
                      <a:pt x="5" y="52"/>
                      <a:pt x="4" y="52"/>
                    </a:cubicBezTo>
                    <a:cubicBezTo>
                      <a:pt x="4" y="52"/>
                      <a:pt x="4" y="52"/>
                      <a:pt x="4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7"/>
                      <a:pt x="4" y="7"/>
                      <a:pt x="4" y="7"/>
                    </a:cubicBezTo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52"/>
                      <a:pt x="0" y="52"/>
                      <a:pt x="0" y="53"/>
                    </a:cubicBezTo>
                    <a:cubicBezTo>
                      <a:pt x="1" y="53"/>
                      <a:pt x="1" y="54"/>
                      <a:pt x="1" y="54"/>
                    </a:cubicBezTo>
                    <a:cubicBezTo>
                      <a:pt x="2" y="55"/>
                      <a:pt x="2" y="55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2" y="79"/>
                      <a:pt x="42" y="79"/>
                      <a:pt x="42" y="79"/>
                    </a:cubicBezTo>
                    <a:cubicBezTo>
                      <a:pt x="44" y="80"/>
                      <a:pt x="44" y="80"/>
                      <a:pt x="44" y="80"/>
                    </a:cubicBezTo>
                    <a:cubicBezTo>
                      <a:pt x="44" y="81"/>
                      <a:pt x="44" y="81"/>
                      <a:pt x="44" y="81"/>
                    </a:cubicBezTo>
                    <a:cubicBezTo>
                      <a:pt x="45" y="81"/>
                      <a:pt x="45" y="81"/>
                      <a:pt x="45" y="81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5" y="29"/>
                      <a:pt x="45" y="29"/>
                      <a:pt x="45" y="29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6" name="Freeform 109"/>
              <p:cNvSpPr>
                <a:spLocks/>
              </p:cNvSpPr>
              <p:nvPr/>
            </p:nvSpPr>
            <p:spPr bwMode="auto">
              <a:xfrm>
                <a:off x="6157913" y="1763713"/>
                <a:ext cx="153988" cy="274638"/>
              </a:xfrm>
              <a:custGeom>
                <a:avLst/>
                <a:gdLst>
                  <a:gd name="T0" fmla="*/ 0 w 41"/>
                  <a:gd name="T1" fmla="*/ 23 h 73"/>
                  <a:gd name="T2" fmla="*/ 41 w 41"/>
                  <a:gd name="T3" fmla="*/ 0 h 73"/>
                  <a:gd name="T4" fmla="*/ 41 w 41"/>
                  <a:gd name="T5" fmla="*/ 46 h 73"/>
                  <a:gd name="T6" fmla="*/ 41 w 41"/>
                  <a:gd name="T7" fmla="*/ 47 h 73"/>
                  <a:gd name="T8" fmla="*/ 40 w 41"/>
                  <a:gd name="T9" fmla="*/ 48 h 73"/>
                  <a:gd name="T10" fmla="*/ 40 w 41"/>
                  <a:gd name="T11" fmla="*/ 49 h 73"/>
                  <a:gd name="T12" fmla="*/ 36 w 41"/>
                  <a:gd name="T13" fmla="*/ 51 h 73"/>
                  <a:gd name="T14" fmla="*/ 0 w 41"/>
                  <a:gd name="T15" fmla="*/ 73 h 73"/>
                  <a:gd name="T16" fmla="*/ 0 w 41"/>
                  <a:gd name="T17" fmla="*/ 2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73">
                    <a:moveTo>
                      <a:pt x="0" y="23"/>
                    </a:moveTo>
                    <a:cubicBezTo>
                      <a:pt x="41" y="0"/>
                      <a:pt x="41" y="0"/>
                      <a:pt x="41" y="0"/>
                    </a:cubicBezTo>
                    <a:cubicBezTo>
                      <a:pt x="41" y="46"/>
                      <a:pt x="41" y="46"/>
                      <a:pt x="41" y="46"/>
                    </a:cubicBezTo>
                    <a:cubicBezTo>
                      <a:pt x="41" y="46"/>
                      <a:pt x="41" y="46"/>
                      <a:pt x="41" y="47"/>
                    </a:cubicBezTo>
                    <a:cubicBezTo>
                      <a:pt x="41" y="47"/>
                      <a:pt x="41" y="48"/>
                      <a:pt x="40" y="48"/>
                    </a:cubicBezTo>
                    <a:cubicBezTo>
                      <a:pt x="40" y="48"/>
                      <a:pt x="40" y="49"/>
                      <a:pt x="40" y="49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0" y="73"/>
                      <a:pt x="0" y="73"/>
                      <a:pt x="0" y="73"/>
                    </a:cubicBezTo>
                    <a:lnTo>
                      <a:pt x="0" y="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7" name="Freeform 110"/>
              <p:cNvSpPr>
                <a:spLocks noEditPoints="1"/>
              </p:cNvSpPr>
              <p:nvPr/>
            </p:nvSpPr>
            <p:spPr bwMode="auto">
              <a:xfrm>
                <a:off x="6149975" y="1749425"/>
                <a:ext cx="169863" cy="300038"/>
              </a:xfrm>
              <a:custGeom>
                <a:avLst/>
                <a:gdLst>
                  <a:gd name="T0" fmla="*/ 41 w 45"/>
                  <a:gd name="T1" fmla="*/ 7 h 80"/>
                  <a:gd name="T2" fmla="*/ 41 w 45"/>
                  <a:gd name="T3" fmla="*/ 49 h 80"/>
                  <a:gd name="T4" fmla="*/ 41 w 45"/>
                  <a:gd name="T5" fmla="*/ 50 h 80"/>
                  <a:gd name="T6" fmla="*/ 41 w 45"/>
                  <a:gd name="T7" fmla="*/ 50 h 80"/>
                  <a:gd name="T8" fmla="*/ 45 w 45"/>
                  <a:gd name="T9" fmla="*/ 51 h 80"/>
                  <a:gd name="T10" fmla="*/ 41 w 45"/>
                  <a:gd name="T11" fmla="*/ 50 h 80"/>
                  <a:gd name="T12" fmla="*/ 41 w 45"/>
                  <a:gd name="T13" fmla="*/ 51 h 80"/>
                  <a:gd name="T14" fmla="*/ 40 w 45"/>
                  <a:gd name="T15" fmla="*/ 51 h 80"/>
                  <a:gd name="T16" fmla="*/ 40 w 45"/>
                  <a:gd name="T17" fmla="*/ 51 h 80"/>
                  <a:gd name="T18" fmla="*/ 37 w 45"/>
                  <a:gd name="T19" fmla="*/ 53 h 80"/>
                  <a:gd name="T20" fmla="*/ 4 w 45"/>
                  <a:gd name="T21" fmla="*/ 73 h 80"/>
                  <a:gd name="T22" fmla="*/ 4 w 45"/>
                  <a:gd name="T23" fmla="*/ 34 h 80"/>
                  <a:gd name="T24" fmla="*/ 4 w 45"/>
                  <a:gd name="T25" fmla="*/ 30 h 80"/>
                  <a:gd name="T26" fmla="*/ 4 w 45"/>
                  <a:gd name="T27" fmla="*/ 29 h 80"/>
                  <a:gd name="T28" fmla="*/ 4 w 45"/>
                  <a:gd name="T29" fmla="*/ 29 h 80"/>
                  <a:gd name="T30" fmla="*/ 6 w 45"/>
                  <a:gd name="T31" fmla="*/ 28 h 80"/>
                  <a:gd name="T32" fmla="*/ 41 w 45"/>
                  <a:gd name="T33" fmla="*/ 7 h 80"/>
                  <a:gd name="T34" fmla="*/ 45 w 45"/>
                  <a:gd name="T35" fmla="*/ 0 h 80"/>
                  <a:gd name="T36" fmla="*/ 45 w 45"/>
                  <a:gd name="T37" fmla="*/ 0 h 80"/>
                  <a:gd name="T38" fmla="*/ 4 w 45"/>
                  <a:gd name="T39" fmla="*/ 24 h 80"/>
                  <a:gd name="T40" fmla="*/ 2 w 45"/>
                  <a:gd name="T41" fmla="*/ 25 h 80"/>
                  <a:gd name="T42" fmla="*/ 1 w 45"/>
                  <a:gd name="T43" fmla="*/ 26 h 80"/>
                  <a:gd name="T44" fmla="*/ 0 w 45"/>
                  <a:gd name="T45" fmla="*/ 26 h 80"/>
                  <a:gd name="T46" fmla="*/ 0 w 45"/>
                  <a:gd name="T47" fmla="*/ 27 h 80"/>
                  <a:gd name="T48" fmla="*/ 0 w 45"/>
                  <a:gd name="T49" fmla="*/ 27 h 80"/>
                  <a:gd name="T50" fmla="*/ 0 w 45"/>
                  <a:gd name="T51" fmla="*/ 27 h 80"/>
                  <a:gd name="T52" fmla="*/ 0 w 45"/>
                  <a:gd name="T53" fmla="*/ 29 h 80"/>
                  <a:gd name="T54" fmla="*/ 0 w 45"/>
                  <a:gd name="T55" fmla="*/ 30 h 80"/>
                  <a:gd name="T56" fmla="*/ 0 w 45"/>
                  <a:gd name="T57" fmla="*/ 34 h 80"/>
                  <a:gd name="T58" fmla="*/ 0 w 45"/>
                  <a:gd name="T59" fmla="*/ 80 h 80"/>
                  <a:gd name="T60" fmla="*/ 1 w 45"/>
                  <a:gd name="T61" fmla="*/ 80 h 80"/>
                  <a:gd name="T62" fmla="*/ 39 w 45"/>
                  <a:gd name="T63" fmla="*/ 57 h 80"/>
                  <a:gd name="T64" fmla="*/ 42 w 45"/>
                  <a:gd name="T65" fmla="*/ 55 h 80"/>
                  <a:gd name="T66" fmla="*/ 42 w 45"/>
                  <a:gd name="T67" fmla="*/ 55 h 80"/>
                  <a:gd name="T68" fmla="*/ 43 w 45"/>
                  <a:gd name="T69" fmla="*/ 54 h 80"/>
                  <a:gd name="T70" fmla="*/ 44 w 45"/>
                  <a:gd name="T71" fmla="*/ 53 h 80"/>
                  <a:gd name="T72" fmla="*/ 44 w 45"/>
                  <a:gd name="T73" fmla="*/ 53 h 80"/>
                  <a:gd name="T74" fmla="*/ 45 w 45"/>
                  <a:gd name="T75" fmla="*/ 52 h 80"/>
                  <a:gd name="T76" fmla="*/ 45 w 45"/>
                  <a:gd name="T77" fmla="*/ 51 h 80"/>
                  <a:gd name="T78" fmla="*/ 45 w 45"/>
                  <a:gd name="T79" fmla="*/ 50 h 80"/>
                  <a:gd name="T80" fmla="*/ 45 w 45"/>
                  <a:gd name="T81" fmla="*/ 49 h 80"/>
                  <a:gd name="T82" fmla="*/ 45 w 45"/>
                  <a:gd name="T83" fmla="*/ 2 h 80"/>
                  <a:gd name="T84" fmla="*/ 45 w 45"/>
                  <a:gd name="T85" fmla="*/ 0 h 80"/>
                  <a:gd name="T86" fmla="*/ 45 w 45"/>
                  <a:gd name="T87" fmla="*/ 0 h 80"/>
                  <a:gd name="T88" fmla="*/ 45 w 45"/>
                  <a:gd name="T8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5" h="80">
                    <a:moveTo>
                      <a:pt x="41" y="7"/>
                    </a:moveTo>
                    <a:cubicBezTo>
                      <a:pt x="41" y="49"/>
                      <a:pt x="41" y="49"/>
                      <a:pt x="41" y="49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5" y="51"/>
                      <a:pt x="45" y="51"/>
                      <a:pt x="45" y="51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0"/>
                      <a:pt x="41" y="51"/>
                      <a:pt x="41" y="51"/>
                    </a:cubicBezTo>
                    <a:cubicBezTo>
                      <a:pt x="41" y="51"/>
                      <a:pt x="41" y="51"/>
                      <a:pt x="40" y="51"/>
                    </a:cubicBezTo>
                    <a:cubicBezTo>
                      <a:pt x="40" y="51"/>
                      <a:pt x="40" y="51"/>
                      <a:pt x="40" y="51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4" y="73"/>
                      <a:pt x="4" y="73"/>
                      <a:pt x="4" y="73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41" y="7"/>
                      <a:pt x="41" y="7"/>
                      <a:pt x="41" y="7"/>
                    </a:cubicBezTo>
                    <a:moveTo>
                      <a:pt x="45" y="0"/>
                    </a:moveTo>
                    <a:cubicBezTo>
                      <a:pt x="45" y="0"/>
                      <a:pt x="45" y="0"/>
                      <a:pt x="45" y="0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80"/>
                      <a:pt x="1" y="80"/>
                      <a:pt x="1" y="80"/>
                    </a:cubicBezTo>
                    <a:cubicBezTo>
                      <a:pt x="39" y="57"/>
                      <a:pt x="39" y="57"/>
                      <a:pt x="39" y="57"/>
                    </a:cubicBezTo>
                    <a:cubicBezTo>
                      <a:pt x="42" y="55"/>
                      <a:pt x="42" y="55"/>
                      <a:pt x="42" y="55"/>
                    </a:cubicBezTo>
                    <a:cubicBezTo>
                      <a:pt x="42" y="55"/>
                      <a:pt x="42" y="55"/>
                      <a:pt x="42" y="55"/>
                    </a:cubicBezTo>
                    <a:cubicBezTo>
                      <a:pt x="43" y="55"/>
                      <a:pt x="43" y="55"/>
                      <a:pt x="43" y="54"/>
                    </a:cubicBezTo>
                    <a:cubicBezTo>
                      <a:pt x="43" y="54"/>
                      <a:pt x="44" y="54"/>
                      <a:pt x="44" y="53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44" y="53"/>
                      <a:pt x="45" y="52"/>
                      <a:pt x="45" y="52"/>
                    </a:cubicBezTo>
                    <a:cubicBezTo>
                      <a:pt x="45" y="51"/>
                      <a:pt x="45" y="51"/>
                      <a:pt x="45" y="51"/>
                    </a:cubicBezTo>
                    <a:cubicBezTo>
                      <a:pt x="45" y="51"/>
                      <a:pt x="45" y="50"/>
                      <a:pt x="45" y="50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5" y="2"/>
                      <a:pt x="45" y="2"/>
                      <a:pt x="45" y="2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8" name="Freeform 111"/>
              <p:cNvSpPr>
                <a:spLocks/>
              </p:cNvSpPr>
              <p:nvPr/>
            </p:nvSpPr>
            <p:spPr bwMode="auto">
              <a:xfrm>
                <a:off x="5988050" y="1643063"/>
                <a:ext cx="312738" cy="180975"/>
              </a:xfrm>
              <a:custGeom>
                <a:avLst/>
                <a:gdLst>
                  <a:gd name="T0" fmla="*/ 0 w 83"/>
                  <a:gd name="T1" fmla="*/ 24 h 48"/>
                  <a:gd name="T2" fmla="*/ 39 w 83"/>
                  <a:gd name="T3" fmla="*/ 0 h 48"/>
                  <a:gd name="T4" fmla="*/ 40 w 83"/>
                  <a:gd name="T5" fmla="*/ 0 h 48"/>
                  <a:gd name="T6" fmla="*/ 41 w 83"/>
                  <a:gd name="T7" fmla="*/ 0 h 48"/>
                  <a:gd name="T8" fmla="*/ 43 w 83"/>
                  <a:gd name="T9" fmla="*/ 0 h 48"/>
                  <a:gd name="T10" fmla="*/ 43 w 83"/>
                  <a:gd name="T11" fmla="*/ 0 h 48"/>
                  <a:gd name="T12" fmla="*/ 83 w 83"/>
                  <a:gd name="T13" fmla="*/ 24 h 48"/>
                  <a:gd name="T14" fmla="*/ 41 w 83"/>
                  <a:gd name="T15" fmla="*/ 48 h 48"/>
                  <a:gd name="T16" fmla="*/ 0 w 83"/>
                  <a:gd name="T17" fmla="*/ 2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3" h="48">
                    <a:moveTo>
                      <a:pt x="0" y="24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2" y="0"/>
                      <a:pt x="42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83" y="24"/>
                      <a:pt x="83" y="24"/>
                      <a:pt x="83" y="24"/>
                    </a:cubicBezTo>
                    <a:cubicBezTo>
                      <a:pt x="41" y="48"/>
                      <a:pt x="41" y="48"/>
                      <a:pt x="41" y="48"/>
                    </a:cubicBez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9" name="Freeform 112"/>
              <p:cNvSpPr>
                <a:spLocks noEditPoints="1"/>
              </p:cNvSpPr>
              <p:nvPr/>
            </p:nvSpPr>
            <p:spPr bwMode="auto">
              <a:xfrm>
                <a:off x="5973763" y="1635125"/>
                <a:ext cx="341313" cy="200025"/>
              </a:xfrm>
              <a:custGeom>
                <a:avLst/>
                <a:gdLst>
                  <a:gd name="T0" fmla="*/ 45 w 91"/>
                  <a:gd name="T1" fmla="*/ 4 h 53"/>
                  <a:gd name="T2" fmla="*/ 45 w 91"/>
                  <a:gd name="T3" fmla="*/ 4 h 53"/>
                  <a:gd name="T4" fmla="*/ 46 w 91"/>
                  <a:gd name="T5" fmla="*/ 4 h 53"/>
                  <a:gd name="T6" fmla="*/ 46 w 91"/>
                  <a:gd name="T7" fmla="*/ 4 h 53"/>
                  <a:gd name="T8" fmla="*/ 83 w 91"/>
                  <a:gd name="T9" fmla="*/ 26 h 53"/>
                  <a:gd name="T10" fmla="*/ 46 w 91"/>
                  <a:gd name="T11" fmla="*/ 48 h 53"/>
                  <a:gd name="T12" fmla="*/ 45 w 91"/>
                  <a:gd name="T13" fmla="*/ 48 h 53"/>
                  <a:gd name="T14" fmla="*/ 8 w 91"/>
                  <a:gd name="T15" fmla="*/ 26 h 53"/>
                  <a:gd name="T16" fmla="*/ 44 w 91"/>
                  <a:gd name="T17" fmla="*/ 4 h 53"/>
                  <a:gd name="T18" fmla="*/ 45 w 91"/>
                  <a:gd name="T19" fmla="*/ 4 h 53"/>
                  <a:gd name="T20" fmla="*/ 45 w 91"/>
                  <a:gd name="T21" fmla="*/ 4 h 53"/>
                  <a:gd name="T22" fmla="*/ 45 w 91"/>
                  <a:gd name="T23" fmla="*/ 4 h 53"/>
                  <a:gd name="T24" fmla="*/ 45 w 91"/>
                  <a:gd name="T25" fmla="*/ 0 h 53"/>
                  <a:gd name="T26" fmla="*/ 44 w 91"/>
                  <a:gd name="T27" fmla="*/ 0 h 53"/>
                  <a:gd name="T28" fmla="*/ 44 w 91"/>
                  <a:gd name="T29" fmla="*/ 0 h 53"/>
                  <a:gd name="T30" fmla="*/ 42 w 91"/>
                  <a:gd name="T31" fmla="*/ 1 h 53"/>
                  <a:gd name="T32" fmla="*/ 1 w 91"/>
                  <a:gd name="T33" fmla="*/ 25 h 53"/>
                  <a:gd name="T34" fmla="*/ 0 w 91"/>
                  <a:gd name="T35" fmla="*/ 26 h 53"/>
                  <a:gd name="T36" fmla="*/ 44 w 91"/>
                  <a:gd name="T37" fmla="*/ 52 h 53"/>
                  <a:gd name="T38" fmla="*/ 45 w 91"/>
                  <a:gd name="T39" fmla="*/ 53 h 53"/>
                  <a:gd name="T40" fmla="*/ 46 w 91"/>
                  <a:gd name="T41" fmla="*/ 52 h 53"/>
                  <a:gd name="T42" fmla="*/ 48 w 91"/>
                  <a:gd name="T43" fmla="*/ 51 h 53"/>
                  <a:gd name="T44" fmla="*/ 89 w 91"/>
                  <a:gd name="T45" fmla="*/ 27 h 53"/>
                  <a:gd name="T46" fmla="*/ 91 w 91"/>
                  <a:gd name="T47" fmla="*/ 26 h 53"/>
                  <a:gd name="T48" fmla="*/ 89 w 91"/>
                  <a:gd name="T49" fmla="*/ 25 h 53"/>
                  <a:gd name="T50" fmla="*/ 48 w 91"/>
                  <a:gd name="T51" fmla="*/ 1 h 53"/>
                  <a:gd name="T52" fmla="*/ 48 w 91"/>
                  <a:gd name="T53" fmla="*/ 0 h 53"/>
                  <a:gd name="T54" fmla="*/ 46 w 91"/>
                  <a:gd name="T55" fmla="*/ 0 h 53"/>
                  <a:gd name="T56" fmla="*/ 45 w 91"/>
                  <a:gd name="T57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1" h="53">
                    <a:moveTo>
                      <a:pt x="45" y="4"/>
                    </a:moveTo>
                    <a:cubicBezTo>
                      <a:pt x="45" y="4"/>
                      <a:pt x="45" y="4"/>
                      <a:pt x="45" y="4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5" y="48"/>
                      <a:pt x="45" y="48"/>
                      <a:pt x="45" y="48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5" y="4"/>
                      <a:pt x="45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5" y="4"/>
                      <a:pt x="45" y="4"/>
                      <a:pt x="45" y="4"/>
                    </a:cubicBezTo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0"/>
                      <a:pt x="43" y="0"/>
                      <a:pt x="42" y="1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6"/>
                      <a:pt x="0" y="26"/>
                      <a:pt x="0" y="26"/>
                    </a:cubicBezTo>
                    <a:cubicBezTo>
                      <a:pt x="44" y="52"/>
                      <a:pt x="44" y="52"/>
                      <a:pt x="44" y="52"/>
                    </a:cubicBezTo>
                    <a:cubicBezTo>
                      <a:pt x="45" y="53"/>
                      <a:pt x="45" y="53"/>
                      <a:pt x="45" y="53"/>
                    </a:cubicBezTo>
                    <a:cubicBezTo>
                      <a:pt x="46" y="52"/>
                      <a:pt x="46" y="52"/>
                      <a:pt x="46" y="52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89" y="27"/>
                      <a:pt x="89" y="27"/>
                      <a:pt x="89" y="27"/>
                    </a:cubicBezTo>
                    <a:cubicBezTo>
                      <a:pt x="91" y="26"/>
                      <a:pt x="91" y="26"/>
                      <a:pt x="91" y="26"/>
                    </a:cubicBezTo>
                    <a:cubicBezTo>
                      <a:pt x="90" y="26"/>
                      <a:pt x="90" y="26"/>
                      <a:pt x="89" y="25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1"/>
                      <a:pt x="48" y="0"/>
                      <a:pt x="48" y="0"/>
                    </a:cubicBezTo>
                    <a:cubicBezTo>
                      <a:pt x="47" y="0"/>
                      <a:pt x="46" y="0"/>
                      <a:pt x="46" y="0"/>
                    </a:cubicBezTo>
                    <a:cubicBezTo>
                      <a:pt x="46" y="0"/>
                      <a:pt x="45" y="0"/>
                      <a:pt x="4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0" name="Freeform 113"/>
              <p:cNvSpPr>
                <a:spLocks/>
              </p:cNvSpPr>
              <p:nvPr/>
            </p:nvSpPr>
            <p:spPr bwMode="auto">
              <a:xfrm>
                <a:off x="6361113" y="1651000"/>
                <a:ext cx="311150" cy="184150"/>
              </a:xfrm>
              <a:custGeom>
                <a:avLst/>
                <a:gdLst>
                  <a:gd name="T0" fmla="*/ 0 w 83"/>
                  <a:gd name="T1" fmla="*/ 24 h 49"/>
                  <a:gd name="T2" fmla="*/ 40 w 83"/>
                  <a:gd name="T3" fmla="*/ 1 h 49"/>
                  <a:gd name="T4" fmla="*/ 41 w 83"/>
                  <a:gd name="T5" fmla="*/ 0 h 49"/>
                  <a:gd name="T6" fmla="*/ 41 w 83"/>
                  <a:gd name="T7" fmla="*/ 0 h 49"/>
                  <a:gd name="T8" fmla="*/ 42 w 83"/>
                  <a:gd name="T9" fmla="*/ 1 h 49"/>
                  <a:gd name="T10" fmla="*/ 43 w 83"/>
                  <a:gd name="T11" fmla="*/ 1 h 49"/>
                  <a:gd name="T12" fmla="*/ 83 w 83"/>
                  <a:gd name="T13" fmla="*/ 25 h 49"/>
                  <a:gd name="T14" fmla="*/ 41 w 83"/>
                  <a:gd name="T15" fmla="*/ 49 h 49"/>
                  <a:gd name="T16" fmla="*/ 0 w 83"/>
                  <a:gd name="T17" fmla="*/ 2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3" h="49">
                    <a:moveTo>
                      <a:pt x="0" y="24"/>
                    </a:moveTo>
                    <a:cubicBezTo>
                      <a:pt x="40" y="1"/>
                      <a:pt x="40" y="1"/>
                      <a:pt x="40" y="1"/>
                    </a:cubicBezTo>
                    <a:cubicBezTo>
                      <a:pt x="40" y="1"/>
                      <a:pt x="40" y="1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2" y="0"/>
                      <a:pt x="42" y="0"/>
                      <a:pt x="42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83" y="25"/>
                      <a:pt x="83" y="25"/>
                      <a:pt x="83" y="25"/>
                    </a:cubicBezTo>
                    <a:cubicBezTo>
                      <a:pt x="41" y="49"/>
                      <a:pt x="41" y="49"/>
                      <a:pt x="41" y="49"/>
                    </a:cubicBez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1" name="Freeform 114"/>
              <p:cNvSpPr>
                <a:spLocks noEditPoints="1"/>
              </p:cNvSpPr>
              <p:nvPr/>
            </p:nvSpPr>
            <p:spPr bwMode="auto">
              <a:xfrm>
                <a:off x="6350000" y="1643063"/>
                <a:ext cx="338138" cy="200025"/>
              </a:xfrm>
              <a:custGeom>
                <a:avLst/>
                <a:gdLst>
                  <a:gd name="T0" fmla="*/ 45 w 90"/>
                  <a:gd name="T1" fmla="*/ 4 h 53"/>
                  <a:gd name="T2" fmla="*/ 45 w 90"/>
                  <a:gd name="T3" fmla="*/ 4 h 53"/>
                  <a:gd name="T4" fmla="*/ 45 w 90"/>
                  <a:gd name="T5" fmla="*/ 5 h 53"/>
                  <a:gd name="T6" fmla="*/ 82 w 90"/>
                  <a:gd name="T7" fmla="*/ 27 h 53"/>
                  <a:gd name="T8" fmla="*/ 45 w 90"/>
                  <a:gd name="T9" fmla="*/ 49 h 53"/>
                  <a:gd name="T10" fmla="*/ 44 w 90"/>
                  <a:gd name="T11" fmla="*/ 49 h 53"/>
                  <a:gd name="T12" fmla="*/ 44 w 90"/>
                  <a:gd name="T13" fmla="*/ 49 h 53"/>
                  <a:gd name="T14" fmla="*/ 44 w 90"/>
                  <a:gd name="T15" fmla="*/ 49 h 53"/>
                  <a:gd name="T16" fmla="*/ 42 w 90"/>
                  <a:gd name="T17" fmla="*/ 48 h 53"/>
                  <a:gd name="T18" fmla="*/ 7 w 90"/>
                  <a:gd name="T19" fmla="*/ 26 h 53"/>
                  <a:gd name="T20" fmla="*/ 16 w 90"/>
                  <a:gd name="T21" fmla="*/ 21 h 53"/>
                  <a:gd name="T22" fmla="*/ 43 w 90"/>
                  <a:gd name="T23" fmla="*/ 5 h 53"/>
                  <a:gd name="T24" fmla="*/ 44 w 90"/>
                  <a:gd name="T25" fmla="*/ 5 h 53"/>
                  <a:gd name="T26" fmla="*/ 44 w 90"/>
                  <a:gd name="T27" fmla="*/ 4 h 53"/>
                  <a:gd name="T28" fmla="*/ 45 w 90"/>
                  <a:gd name="T29" fmla="*/ 4 h 53"/>
                  <a:gd name="T30" fmla="*/ 44 w 90"/>
                  <a:gd name="T31" fmla="*/ 0 h 53"/>
                  <a:gd name="T32" fmla="*/ 44 w 90"/>
                  <a:gd name="T33" fmla="*/ 0 h 53"/>
                  <a:gd name="T34" fmla="*/ 44 w 90"/>
                  <a:gd name="T35" fmla="*/ 0 h 53"/>
                  <a:gd name="T36" fmla="*/ 42 w 90"/>
                  <a:gd name="T37" fmla="*/ 1 h 53"/>
                  <a:gd name="T38" fmla="*/ 42 w 90"/>
                  <a:gd name="T39" fmla="*/ 1 h 53"/>
                  <a:gd name="T40" fmla="*/ 14 w 90"/>
                  <a:gd name="T41" fmla="*/ 18 h 53"/>
                  <a:gd name="T42" fmla="*/ 0 w 90"/>
                  <a:gd name="T43" fmla="*/ 26 h 53"/>
                  <a:gd name="T44" fmla="*/ 0 w 90"/>
                  <a:gd name="T45" fmla="*/ 26 h 53"/>
                  <a:gd name="T46" fmla="*/ 40 w 90"/>
                  <a:gd name="T47" fmla="*/ 51 h 53"/>
                  <a:gd name="T48" fmla="*/ 42 w 90"/>
                  <a:gd name="T49" fmla="*/ 52 h 53"/>
                  <a:gd name="T50" fmla="*/ 42 w 90"/>
                  <a:gd name="T51" fmla="*/ 52 h 53"/>
                  <a:gd name="T52" fmla="*/ 44 w 90"/>
                  <a:gd name="T53" fmla="*/ 53 h 53"/>
                  <a:gd name="T54" fmla="*/ 44 w 90"/>
                  <a:gd name="T55" fmla="*/ 53 h 53"/>
                  <a:gd name="T56" fmla="*/ 47 w 90"/>
                  <a:gd name="T57" fmla="*/ 52 h 53"/>
                  <a:gd name="T58" fmla="*/ 90 w 90"/>
                  <a:gd name="T59" fmla="*/ 27 h 53"/>
                  <a:gd name="T60" fmla="*/ 89 w 90"/>
                  <a:gd name="T61" fmla="*/ 26 h 53"/>
                  <a:gd name="T62" fmla="*/ 47 w 90"/>
                  <a:gd name="T63" fmla="*/ 1 h 53"/>
                  <a:gd name="T64" fmla="*/ 46 w 90"/>
                  <a:gd name="T65" fmla="*/ 1 h 53"/>
                  <a:gd name="T66" fmla="*/ 44 w 90"/>
                  <a:gd name="T67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0" h="53">
                    <a:moveTo>
                      <a:pt x="45" y="4"/>
                    </a:moveTo>
                    <a:cubicBezTo>
                      <a:pt x="45" y="4"/>
                      <a:pt x="45" y="4"/>
                      <a:pt x="45" y="4"/>
                    </a:cubicBezTo>
                    <a:cubicBezTo>
                      <a:pt x="45" y="4"/>
                      <a:pt x="45" y="5"/>
                      <a:pt x="45" y="5"/>
                    </a:cubicBezTo>
                    <a:cubicBezTo>
                      <a:pt x="82" y="27"/>
                      <a:pt x="82" y="27"/>
                      <a:pt x="82" y="27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2" y="48"/>
                      <a:pt x="42" y="48"/>
                      <a:pt x="42" y="48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4" y="5"/>
                      <a:pt x="44" y="4"/>
                      <a:pt x="44" y="4"/>
                    </a:cubicBezTo>
                    <a:cubicBezTo>
                      <a:pt x="44" y="4"/>
                      <a:pt x="44" y="4"/>
                      <a:pt x="45" y="4"/>
                    </a:cubicBezTo>
                    <a:moveTo>
                      <a:pt x="4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40" y="51"/>
                      <a:pt x="40" y="51"/>
                      <a:pt x="40" y="51"/>
                    </a:cubicBezTo>
                    <a:cubicBezTo>
                      <a:pt x="42" y="52"/>
                      <a:pt x="42" y="52"/>
                      <a:pt x="42" y="52"/>
                    </a:cubicBezTo>
                    <a:cubicBezTo>
                      <a:pt x="42" y="52"/>
                      <a:pt x="42" y="52"/>
                      <a:pt x="42" y="52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44" y="53"/>
                      <a:pt x="44" y="53"/>
                      <a:pt x="44" y="53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90" y="27"/>
                      <a:pt x="90" y="27"/>
                      <a:pt x="90" y="27"/>
                    </a:cubicBezTo>
                    <a:cubicBezTo>
                      <a:pt x="90" y="27"/>
                      <a:pt x="89" y="26"/>
                      <a:pt x="89" y="26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1"/>
                      <a:pt x="46" y="1"/>
                      <a:pt x="46" y="1"/>
                    </a:cubicBezTo>
                    <a:cubicBezTo>
                      <a:pt x="45" y="0"/>
                      <a:pt x="45" y="0"/>
                      <a:pt x="4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2" name="Freeform 115"/>
              <p:cNvSpPr>
                <a:spLocks/>
              </p:cNvSpPr>
              <p:nvPr/>
            </p:nvSpPr>
            <p:spPr bwMode="auto">
              <a:xfrm>
                <a:off x="6529388" y="1771650"/>
                <a:ext cx="153988" cy="274638"/>
              </a:xfrm>
              <a:custGeom>
                <a:avLst/>
                <a:gdLst>
                  <a:gd name="T0" fmla="*/ 0 w 41"/>
                  <a:gd name="T1" fmla="*/ 24 h 73"/>
                  <a:gd name="T2" fmla="*/ 41 w 41"/>
                  <a:gd name="T3" fmla="*/ 0 h 73"/>
                  <a:gd name="T4" fmla="*/ 41 w 41"/>
                  <a:gd name="T5" fmla="*/ 47 h 73"/>
                  <a:gd name="T6" fmla="*/ 41 w 41"/>
                  <a:gd name="T7" fmla="*/ 47 h 73"/>
                  <a:gd name="T8" fmla="*/ 41 w 41"/>
                  <a:gd name="T9" fmla="*/ 48 h 73"/>
                  <a:gd name="T10" fmla="*/ 40 w 41"/>
                  <a:gd name="T11" fmla="*/ 50 h 73"/>
                  <a:gd name="T12" fmla="*/ 0 w 41"/>
                  <a:gd name="T13" fmla="*/ 73 h 73"/>
                  <a:gd name="T14" fmla="*/ 0 w 41"/>
                  <a:gd name="T15" fmla="*/ 2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" h="73">
                    <a:moveTo>
                      <a:pt x="0" y="24"/>
                    </a:moveTo>
                    <a:cubicBezTo>
                      <a:pt x="41" y="0"/>
                      <a:pt x="41" y="0"/>
                      <a:pt x="41" y="0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8"/>
                      <a:pt x="41" y="48"/>
                      <a:pt x="41" y="48"/>
                    </a:cubicBezTo>
                    <a:cubicBezTo>
                      <a:pt x="41" y="49"/>
                      <a:pt x="40" y="49"/>
                      <a:pt x="40" y="50"/>
                    </a:cubicBezTo>
                    <a:cubicBezTo>
                      <a:pt x="0" y="73"/>
                      <a:pt x="0" y="73"/>
                      <a:pt x="0" y="73"/>
                    </a:cubicBez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116"/>
              <p:cNvSpPr>
                <a:spLocks noEditPoints="1"/>
              </p:cNvSpPr>
              <p:nvPr/>
            </p:nvSpPr>
            <p:spPr bwMode="auto">
              <a:xfrm>
                <a:off x="6523038" y="1760538"/>
                <a:ext cx="168275" cy="300038"/>
              </a:xfrm>
              <a:custGeom>
                <a:avLst/>
                <a:gdLst>
                  <a:gd name="T0" fmla="*/ 41 w 45"/>
                  <a:gd name="T1" fmla="*/ 7 h 80"/>
                  <a:gd name="T2" fmla="*/ 41 w 45"/>
                  <a:gd name="T3" fmla="*/ 47 h 80"/>
                  <a:gd name="T4" fmla="*/ 41 w 45"/>
                  <a:gd name="T5" fmla="*/ 49 h 80"/>
                  <a:gd name="T6" fmla="*/ 41 w 45"/>
                  <a:gd name="T7" fmla="*/ 50 h 80"/>
                  <a:gd name="T8" fmla="*/ 41 w 45"/>
                  <a:gd name="T9" fmla="*/ 50 h 80"/>
                  <a:gd name="T10" fmla="*/ 41 w 45"/>
                  <a:gd name="T11" fmla="*/ 51 h 80"/>
                  <a:gd name="T12" fmla="*/ 4 w 45"/>
                  <a:gd name="T13" fmla="*/ 73 h 80"/>
                  <a:gd name="T14" fmla="*/ 4 w 45"/>
                  <a:gd name="T15" fmla="*/ 28 h 80"/>
                  <a:gd name="T16" fmla="*/ 5 w 45"/>
                  <a:gd name="T17" fmla="*/ 28 h 80"/>
                  <a:gd name="T18" fmla="*/ 7 w 45"/>
                  <a:gd name="T19" fmla="*/ 27 h 80"/>
                  <a:gd name="T20" fmla="*/ 41 w 45"/>
                  <a:gd name="T21" fmla="*/ 7 h 80"/>
                  <a:gd name="T22" fmla="*/ 45 w 45"/>
                  <a:gd name="T23" fmla="*/ 0 h 80"/>
                  <a:gd name="T24" fmla="*/ 5 w 45"/>
                  <a:gd name="T25" fmla="*/ 23 h 80"/>
                  <a:gd name="T26" fmla="*/ 3 w 45"/>
                  <a:gd name="T27" fmla="*/ 24 h 80"/>
                  <a:gd name="T28" fmla="*/ 1 w 45"/>
                  <a:gd name="T29" fmla="*/ 25 h 80"/>
                  <a:gd name="T30" fmla="*/ 0 w 45"/>
                  <a:gd name="T31" fmla="*/ 26 h 80"/>
                  <a:gd name="T32" fmla="*/ 0 w 45"/>
                  <a:gd name="T33" fmla="*/ 77 h 80"/>
                  <a:gd name="T34" fmla="*/ 0 w 45"/>
                  <a:gd name="T35" fmla="*/ 80 h 80"/>
                  <a:gd name="T36" fmla="*/ 1 w 45"/>
                  <a:gd name="T37" fmla="*/ 79 h 80"/>
                  <a:gd name="T38" fmla="*/ 43 w 45"/>
                  <a:gd name="T39" fmla="*/ 54 h 80"/>
                  <a:gd name="T40" fmla="*/ 45 w 45"/>
                  <a:gd name="T41" fmla="*/ 52 h 80"/>
                  <a:gd name="T42" fmla="*/ 45 w 45"/>
                  <a:gd name="T43" fmla="*/ 51 h 80"/>
                  <a:gd name="T44" fmla="*/ 45 w 45"/>
                  <a:gd name="T45" fmla="*/ 50 h 80"/>
                  <a:gd name="T46" fmla="*/ 45 w 45"/>
                  <a:gd name="T47" fmla="*/ 50 h 80"/>
                  <a:gd name="T48" fmla="*/ 45 w 45"/>
                  <a:gd name="T49" fmla="*/ 47 h 80"/>
                  <a:gd name="T50" fmla="*/ 45 w 45"/>
                  <a:gd name="T51" fmla="*/ 0 h 80"/>
                  <a:gd name="T52" fmla="*/ 45 w 45"/>
                  <a:gd name="T5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" h="80">
                    <a:moveTo>
                      <a:pt x="41" y="7"/>
                    </a:move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9"/>
                      <a:pt x="41" y="49"/>
                      <a:pt x="41" y="49"/>
                    </a:cubicBezTo>
                    <a:cubicBezTo>
                      <a:pt x="41" y="49"/>
                      <a:pt x="41" y="50"/>
                      <a:pt x="41" y="50"/>
                    </a:cubicBezTo>
                    <a:cubicBezTo>
                      <a:pt x="41" y="50"/>
                      <a:pt x="41" y="50"/>
                      <a:pt x="41" y="50"/>
                    </a:cubicBezTo>
                    <a:cubicBezTo>
                      <a:pt x="41" y="51"/>
                      <a:pt x="41" y="51"/>
                      <a:pt x="41" y="51"/>
                    </a:cubicBezTo>
                    <a:cubicBezTo>
                      <a:pt x="4" y="73"/>
                      <a:pt x="4" y="73"/>
                      <a:pt x="4" y="73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41" y="7"/>
                      <a:pt x="41" y="7"/>
                      <a:pt x="41" y="7"/>
                    </a:cubicBezTo>
                    <a:moveTo>
                      <a:pt x="45" y="0"/>
                    </a:moveTo>
                    <a:cubicBezTo>
                      <a:pt x="5" y="23"/>
                      <a:pt x="5" y="23"/>
                      <a:pt x="5" y="23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1" y="80"/>
                      <a:pt x="1" y="79"/>
                      <a:pt x="1" y="79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4" y="54"/>
                      <a:pt x="44" y="53"/>
                      <a:pt x="45" y="52"/>
                    </a:cubicBezTo>
                    <a:cubicBezTo>
                      <a:pt x="45" y="52"/>
                      <a:pt x="45" y="51"/>
                      <a:pt x="45" y="51"/>
                    </a:cubicBezTo>
                    <a:cubicBezTo>
                      <a:pt x="45" y="50"/>
                      <a:pt x="45" y="50"/>
                      <a:pt x="45" y="50"/>
                    </a:cubicBezTo>
                    <a:cubicBezTo>
                      <a:pt x="45" y="50"/>
                      <a:pt x="45" y="50"/>
                      <a:pt x="45" y="50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4" name="Freeform 117"/>
              <p:cNvSpPr>
                <a:spLocks/>
              </p:cNvSpPr>
              <p:nvPr/>
            </p:nvSpPr>
            <p:spPr bwMode="auto">
              <a:xfrm>
                <a:off x="6345238" y="1766888"/>
                <a:ext cx="153988" cy="279400"/>
              </a:xfrm>
              <a:custGeom>
                <a:avLst/>
                <a:gdLst>
                  <a:gd name="T0" fmla="*/ 2 w 41"/>
                  <a:gd name="T1" fmla="*/ 51 h 74"/>
                  <a:gd name="T2" fmla="*/ 1 w 41"/>
                  <a:gd name="T3" fmla="*/ 49 h 74"/>
                  <a:gd name="T4" fmla="*/ 0 w 41"/>
                  <a:gd name="T5" fmla="*/ 48 h 74"/>
                  <a:gd name="T6" fmla="*/ 0 w 41"/>
                  <a:gd name="T7" fmla="*/ 47 h 74"/>
                  <a:gd name="T8" fmla="*/ 0 w 41"/>
                  <a:gd name="T9" fmla="*/ 0 h 74"/>
                  <a:gd name="T10" fmla="*/ 41 w 41"/>
                  <a:gd name="T11" fmla="*/ 25 h 74"/>
                  <a:gd name="T12" fmla="*/ 41 w 41"/>
                  <a:gd name="T13" fmla="*/ 74 h 74"/>
                  <a:gd name="T14" fmla="*/ 2 w 41"/>
                  <a:gd name="T15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" h="74">
                    <a:moveTo>
                      <a:pt x="2" y="51"/>
                    </a:moveTo>
                    <a:cubicBezTo>
                      <a:pt x="2" y="50"/>
                      <a:pt x="1" y="50"/>
                      <a:pt x="1" y="49"/>
                    </a:cubicBezTo>
                    <a:cubicBezTo>
                      <a:pt x="1" y="49"/>
                      <a:pt x="1" y="49"/>
                      <a:pt x="0" y="48"/>
                    </a:cubicBezTo>
                    <a:cubicBezTo>
                      <a:pt x="0" y="48"/>
                      <a:pt x="0" y="47"/>
                      <a:pt x="0" y="4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1" y="25"/>
                      <a:pt x="41" y="25"/>
                      <a:pt x="41" y="25"/>
                    </a:cubicBezTo>
                    <a:cubicBezTo>
                      <a:pt x="41" y="74"/>
                      <a:pt x="41" y="74"/>
                      <a:pt x="41" y="74"/>
                    </a:cubicBezTo>
                    <a:lnTo>
                      <a:pt x="2" y="5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5" name="Freeform 118"/>
              <p:cNvSpPr>
                <a:spLocks noEditPoints="1"/>
              </p:cNvSpPr>
              <p:nvPr/>
            </p:nvSpPr>
            <p:spPr bwMode="auto">
              <a:xfrm>
                <a:off x="6337300" y="1755775"/>
                <a:ext cx="169863" cy="304800"/>
              </a:xfrm>
              <a:custGeom>
                <a:avLst/>
                <a:gdLst>
                  <a:gd name="T0" fmla="*/ 4 w 45"/>
                  <a:gd name="T1" fmla="*/ 7 h 81"/>
                  <a:gd name="T2" fmla="*/ 38 w 45"/>
                  <a:gd name="T3" fmla="*/ 27 h 81"/>
                  <a:gd name="T4" fmla="*/ 39 w 45"/>
                  <a:gd name="T5" fmla="*/ 28 h 81"/>
                  <a:gd name="T6" fmla="*/ 40 w 45"/>
                  <a:gd name="T7" fmla="*/ 28 h 81"/>
                  <a:gd name="T8" fmla="*/ 40 w 45"/>
                  <a:gd name="T9" fmla="*/ 28 h 81"/>
                  <a:gd name="T10" fmla="*/ 41 w 45"/>
                  <a:gd name="T11" fmla="*/ 29 h 81"/>
                  <a:gd name="T12" fmla="*/ 41 w 45"/>
                  <a:gd name="T13" fmla="*/ 29 h 81"/>
                  <a:gd name="T14" fmla="*/ 41 w 45"/>
                  <a:gd name="T15" fmla="*/ 29 h 81"/>
                  <a:gd name="T16" fmla="*/ 41 w 45"/>
                  <a:gd name="T17" fmla="*/ 74 h 81"/>
                  <a:gd name="T18" fmla="*/ 5 w 45"/>
                  <a:gd name="T19" fmla="*/ 52 h 81"/>
                  <a:gd name="T20" fmla="*/ 5 w 45"/>
                  <a:gd name="T21" fmla="*/ 51 h 81"/>
                  <a:gd name="T22" fmla="*/ 5 w 45"/>
                  <a:gd name="T23" fmla="*/ 51 h 81"/>
                  <a:gd name="T24" fmla="*/ 5 w 45"/>
                  <a:gd name="T25" fmla="*/ 51 h 81"/>
                  <a:gd name="T26" fmla="*/ 4 w 45"/>
                  <a:gd name="T27" fmla="*/ 51 h 81"/>
                  <a:gd name="T28" fmla="*/ 4 w 45"/>
                  <a:gd name="T29" fmla="*/ 50 h 81"/>
                  <a:gd name="T30" fmla="*/ 4 w 45"/>
                  <a:gd name="T31" fmla="*/ 49 h 81"/>
                  <a:gd name="T32" fmla="*/ 4 w 45"/>
                  <a:gd name="T33" fmla="*/ 48 h 81"/>
                  <a:gd name="T34" fmla="*/ 4 w 45"/>
                  <a:gd name="T35" fmla="*/ 47 h 81"/>
                  <a:gd name="T36" fmla="*/ 4 w 45"/>
                  <a:gd name="T37" fmla="*/ 7 h 81"/>
                  <a:gd name="T38" fmla="*/ 0 w 45"/>
                  <a:gd name="T39" fmla="*/ 0 h 81"/>
                  <a:gd name="T40" fmla="*/ 0 w 45"/>
                  <a:gd name="T41" fmla="*/ 1 h 81"/>
                  <a:gd name="T42" fmla="*/ 0 w 45"/>
                  <a:gd name="T43" fmla="*/ 1 h 81"/>
                  <a:gd name="T44" fmla="*/ 0 w 45"/>
                  <a:gd name="T45" fmla="*/ 3 h 81"/>
                  <a:gd name="T46" fmla="*/ 0 w 45"/>
                  <a:gd name="T47" fmla="*/ 47 h 81"/>
                  <a:gd name="T48" fmla="*/ 0 w 45"/>
                  <a:gd name="T49" fmla="*/ 48 h 81"/>
                  <a:gd name="T50" fmla="*/ 0 w 45"/>
                  <a:gd name="T51" fmla="*/ 49 h 81"/>
                  <a:gd name="T52" fmla="*/ 0 w 45"/>
                  <a:gd name="T53" fmla="*/ 49 h 81"/>
                  <a:gd name="T54" fmla="*/ 0 w 45"/>
                  <a:gd name="T55" fmla="*/ 50 h 81"/>
                  <a:gd name="T56" fmla="*/ 0 w 45"/>
                  <a:gd name="T57" fmla="*/ 51 h 81"/>
                  <a:gd name="T58" fmla="*/ 0 w 45"/>
                  <a:gd name="T59" fmla="*/ 51 h 81"/>
                  <a:gd name="T60" fmla="*/ 0 w 45"/>
                  <a:gd name="T61" fmla="*/ 51 h 81"/>
                  <a:gd name="T62" fmla="*/ 1 w 45"/>
                  <a:gd name="T63" fmla="*/ 53 h 81"/>
                  <a:gd name="T64" fmla="*/ 1 w 45"/>
                  <a:gd name="T65" fmla="*/ 53 h 81"/>
                  <a:gd name="T66" fmla="*/ 1 w 45"/>
                  <a:gd name="T67" fmla="*/ 53 h 81"/>
                  <a:gd name="T68" fmla="*/ 3 w 45"/>
                  <a:gd name="T69" fmla="*/ 55 h 81"/>
                  <a:gd name="T70" fmla="*/ 41 w 45"/>
                  <a:gd name="T71" fmla="*/ 78 h 81"/>
                  <a:gd name="T72" fmla="*/ 43 w 45"/>
                  <a:gd name="T73" fmla="*/ 79 h 81"/>
                  <a:gd name="T74" fmla="*/ 45 w 45"/>
                  <a:gd name="T75" fmla="*/ 80 h 81"/>
                  <a:gd name="T76" fmla="*/ 45 w 45"/>
                  <a:gd name="T77" fmla="*/ 80 h 81"/>
                  <a:gd name="T78" fmla="*/ 45 w 45"/>
                  <a:gd name="T79" fmla="*/ 81 h 81"/>
                  <a:gd name="T80" fmla="*/ 45 w 45"/>
                  <a:gd name="T81" fmla="*/ 80 h 81"/>
                  <a:gd name="T82" fmla="*/ 45 w 45"/>
                  <a:gd name="T83" fmla="*/ 77 h 81"/>
                  <a:gd name="T84" fmla="*/ 45 w 45"/>
                  <a:gd name="T85" fmla="*/ 27 h 81"/>
                  <a:gd name="T86" fmla="*/ 45 w 45"/>
                  <a:gd name="T87" fmla="*/ 27 h 81"/>
                  <a:gd name="T88" fmla="*/ 45 w 45"/>
                  <a:gd name="T89" fmla="*/ 26 h 81"/>
                  <a:gd name="T90" fmla="*/ 44 w 45"/>
                  <a:gd name="T91" fmla="*/ 26 h 81"/>
                  <a:gd name="T92" fmla="*/ 43 w 45"/>
                  <a:gd name="T93" fmla="*/ 26 h 81"/>
                  <a:gd name="T94" fmla="*/ 43 w 45"/>
                  <a:gd name="T95" fmla="*/ 25 h 81"/>
                  <a:gd name="T96" fmla="*/ 42 w 45"/>
                  <a:gd name="T97" fmla="*/ 25 h 81"/>
                  <a:gd name="T98" fmla="*/ 42 w 45"/>
                  <a:gd name="T99" fmla="*/ 25 h 81"/>
                  <a:gd name="T100" fmla="*/ 41 w 45"/>
                  <a:gd name="T101" fmla="*/ 24 h 81"/>
                  <a:gd name="T102" fmla="*/ 40 w 45"/>
                  <a:gd name="T103" fmla="*/ 23 h 81"/>
                  <a:gd name="T104" fmla="*/ 0 w 45"/>
                  <a:gd name="T105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5" h="81">
                    <a:moveTo>
                      <a:pt x="4" y="7"/>
                    </a:moveTo>
                    <a:cubicBezTo>
                      <a:pt x="38" y="27"/>
                      <a:pt x="38" y="27"/>
                      <a:pt x="38" y="27"/>
                    </a:cubicBezTo>
                    <a:cubicBezTo>
                      <a:pt x="39" y="28"/>
                      <a:pt x="39" y="28"/>
                      <a:pt x="39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74"/>
                      <a:pt x="41" y="74"/>
                      <a:pt x="41" y="74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2"/>
                      <a:pt x="5" y="51"/>
                      <a:pt x="5" y="51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4" y="51"/>
                      <a:pt x="4" y="50"/>
                      <a:pt x="4" y="50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4" y="7"/>
                      <a:pt x="4" y="7"/>
                      <a:pt x="4" y="7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1" y="52"/>
                      <a:pt x="1" y="53"/>
                      <a:pt x="1" y="53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2" y="54"/>
                      <a:pt x="2" y="55"/>
                      <a:pt x="3" y="55"/>
                    </a:cubicBezTo>
                    <a:cubicBezTo>
                      <a:pt x="41" y="78"/>
                      <a:pt x="41" y="78"/>
                      <a:pt x="41" y="78"/>
                    </a:cubicBezTo>
                    <a:cubicBezTo>
                      <a:pt x="43" y="79"/>
                      <a:pt x="43" y="79"/>
                      <a:pt x="43" y="79"/>
                    </a:cubicBezTo>
                    <a:cubicBezTo>
                      <a:pt x="45" y="80"/>
                      <a:pt x="45" y="80"/>
                      <a:pt x="45" y="80"/>
                    </a:cubicBezTo>
                    <a:cubicBezTo>
                      <a:pt x="45" y="80"/>
                      <a:pt x="45" y="80"/>
                      <a:pt x="45" y="80"/>
                    </a:cubicBezTo>
                    <a:cubicBezTo>
                      <a:pt x="45" y="80"/>
                      <a:pt x="45" y="80"/>
                      <a:pt x="45" y="81"/>
                    </a:cubicBezTo>
                    <a:cubicBezTo>
                      <a:pt x="45" y="80"/>
                      <a:pt x="45" y="80"/>
                      <a:pt x="45" y="80"/>
                    </a:cubicBezTo>
                    <a:cubicBezTo>
                      <a:pt x="45" y="77"/>
                      <a:pt x="45" y="77"/>
                      <a:pt x="45" y="7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6"/>
                      <a:pt x="45" y="26"/>
                      <a:pt x="45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106" name="오른쪽 화살표[R] 105"/>
            <p:cNvSpPr/>
            <p:nvPr/>
          </p:nvSpPr>
          <p:spPr>
            <a:xfrm>
              <a:off x="3332820" y="2535238"/>
              <a:ext cx="396044" cy="327025"/>
            </a:xfrm>
            <a:prstGeom prst="rightArrow">
              <a:avLst/>
            </a:prstGeom>
            <a:noFill/>
            <a:ln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9188573" y="2088989"/>
            <a:ext cx="1514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i="1" dirty="0" smtClean="0">
                <a:solidFill>
                  <a:srgbClr val="F2C9D4"/>
                </a:solidFill>
                <a:latin typeface="Noto Sans" charset="0"/>
                <a:ea typeface="Noto Sans" charset="0"/>
                <a:cs typeface="Noto Sans" charset="0"/>
              </a:rPr>
              <a:t>Agility</a:t>
            </a:r>
            <a:endParaRPr kumimoji="1" lang="ko-KR" altLang="en-US" sz="2800" i="1" dirty="0">
              <a:solidFill>
                <a:srgbClr val="F2C9D4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9721587" y="2785257"/>
            <a:ext cx="1514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i="1" dirty="0" smtClean="0">
                <a:solidFill>
                  <a:srgbClr val="F2C9D4"/>
                </a:solidFill>
                <a:latin typeface="Noto Sans" charset="0"/>
                <a:ea typeface="Noto Sans" charset="0"/>
                <a:cs typeface="Noto Sans" charset="0"/>
              </a:rPr>
              <a:t>Scale</a:t>
            </a:r>
            <a:endParaRPr kumimoji="1" lang="ko-KR" altLang="en-US" sz="2800" i="1" dirty="0">
              <a:solidFill>
                <a:srgbClr val="F2C9D4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9608486" y="3480763"/>
            <a:ext cx="1514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i="1" smtClean="0">
                <a:solidFill>
                  <a:srgbClr val="F2C9D4"/>
                </a:solidFill>
                <a:latin typeface="Noto Sans" charset="0"/>
                <a:ea typeface="Noto Sans" charset="0"/>
                <a:cs typeface="Noto Sans" charset="0"/>
              </a:rPr>
              <a:t>Speed</a:t>
            </a:r>
            <a:endParaRPr kumimoji="1" lang="ko-KR" altLang="en-US" sz="2800" i="1" dirty="0">
              <a:solidFill>
                <a:srgbClr val="F2C9D4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9255046" y="4260599"/>
            <a:ext cx="1514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i="1" dirty="0" smtClean="0">
                <a:solidFill>
                  <a:srgbClr val="F2C9D4"/>
                </a:solidFill>
                <a:latin typeface="Noto Sans" charset="0"/>
                <a:ea typeface="Noto Sans" charset="0"/>
                <a:cs typeface="Noto Sans" charset="0"/>
              </a:rPr>
              <a:t>Safety</a:t>
            </a:r>
            <a:endParaRPr kumimoji="1" lang="ko-KR" altLang="en-US" sz="2800" i="1" dirty="0">
              <a:solidFill>
                <a:srgbClr val="F2C9D4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11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5569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86" y="1630248"/>
            <a:ext cx="1804992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하지만 기존의 모놀리식 애플리케이션에서 마이크로서비스 아키텍처로 전환함에 따라 또 다른 문제점들이 발생합니다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endParaRPr lang="en-US" altLang="ko-KR" dirty="0" smtClean="0">
              <a:latin typeface="Noto Sans" charset="0"/>
              <a:ea typeface="Noto Sans" charset="0"/>
              <a:cs typeface="Noto Sans" charset="0"/>
            </a:endParaRPr>
          </a:p>
          <a:p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이를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Service Mesh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를 통해 해결할 수 있습니다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1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. 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마이크로서비스의</a:t>
            </a:r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복잡성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943143" y="2011519"/>
            <a:ext cx="4030848" cy="674733"/>
          </a:xfrm>
          <a:prstGeom prst="rect">
            <a:avLst/>
          </a:prstGeom>
          <a:solidFill>
            <a:srgbClr val="F2C9D4"/>
          </a:solidFill>
        </p:spPr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 smtClean="0">
                <a:latin typeface="Noto Sans" charset="0"/>
                <a:ea typeface="Noto Sans" charset="0"/>
                <a:cs typeface="Noto Sans" charset="0"/>
              </a:rPr>
              <a:t>MSA Challenges</a:t>
            </a:r>
            <a:endParaRPr lang="ko-KR" altLang="en-US" b="1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1943143" y="2737697"/>
            <a:ext cx="4030848" cy="309637"/>
          </a:xfrm>
          <a:prstGeom prst="rect">
            <a:avLst/>
          </a:prstGeom>
          <a:solidFill>
            <a:srgbClr val="D9718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1600" b="1" dirty="0" smtClean="0">
                <a:solidFill>
                  <a:schemeClr val="tx1"/>
                </a:solidFill>
                <a:latin typeface="Noto Sans" charset="0"/>
                <a:ea typeface="Noto Sans" charset="0"/>
                <a:cs typeface="Noto Sans" charset="0"/>
              </a:rPr>
              <a:t>Discovery</a:t>
            </a:r>
            <a:endParaRPr lang="ko-KR" altLang="en-US" sz="1600" b="1" dirty="0">
              <a:solidFill>
                <a:schemeClr val="tx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1943143" y="3098779"/>
            <a:ext cx="4030848" cy="309637"/>
          </a:xfrm>
          <a:prstGeom prst="rect">
            <a:avLst/>
          </a:prstGeom>
          <a:solidFill>
            <a:srgbClr val="D9718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1600" b="1" dirty="0" smtClean="0">
                <a:solidFill>
                  <a:schemeClr val="tx1"/>
                </a:solidFill>
                <a:latin typeface="Noto Sans" charset="0"/>
                <a:ea typeface="Noto Sans" charset="0"/>
                <a:cs typeface="Noto Sans" charset="0"/>
              </a:rPr>
              <a:t>Load Balancing</a:t>
            </a:r>
            <a:endParaRPr lang="ko-KR" altLang="en-US" sz="1600" b="1" dirty="0">
              <a:solidFill>
                <a:schemeClr val="tx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1943143" y="3459861"/>
            <a:ext cx="4030848" cy="309637"/>
          </a:xfrm>
          <a:prstGeom prst="rect">
            <a:avLst/>
          </a:prstGeom>
          <a:solidFill>
            <a:srgbClr val="D9718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1600" b="1" dirty="0" smtClean="0">
                <a:solidFill>
                  <a:schemeClr val="tx1"/>
                </a:solidFill>
                <a:latin typeface="Noto Sans" charset="0"/>
                <a:ea typeface="Noto Sans" charset="0"/>
                <a:cs typeface="Noto Sans" charset="0"/>
              </a:rPr>
              <a:t>Failure Recovery</a:t>
            </a:r>
            <a:endParaRPr lang="ko-KR" altLang="en-US" sz="1600" b="1" dirty="0">
              <a:solidFill>
                <a:schemeClr val="tx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1943143" y="3820943"/>
            <a:ext cx="4030848" cy="309637"/>
          </a:xfrm>
          <a:prstGeom prst="rect">
            <a:avLst/>
          </a:prstGeom>
          <a:solidFill>
            <a:srgbClr val="D9718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1600" b="1" dirty="0" smtClean="0">
                <a:solidFill>
                  <a:schemeClr val="tx1"/>
                </a:solidFill>
                <a:latin typeface="Noto Sans" charset="0"/>
                <a:ea typeface="Noto Sans" charset="0"/>
                <a:cs typeface="Noto Sans" charset="0"/>
              </a:rPr>
              <a:t>Metrics</a:t>
            </a:r>
            <a:endParaRPr lang="ko-KR" altLang="en-US" sz="1600" b="1" dirty="0">
              <a:solidFill>
                <a:schemeClr val="tx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1943143" y="4182025"/>
            <a:ext cx="4030848" cy="309637"/>
          </a:xfrm>
          <a:prstGeom prst="rect">
            <a:avLst/>
          </a:prstGeom>
          <a:solidFill>
            <a:srgbClr val="D9718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1600" b="1" dirty="0" smtClean="0">
                <a:solidFill>
                  <a:schemeClr val="tx1"/>
                </a:solidFill>
                <a:latin typeface="Noto Sans" charset="0"/>
                <a:ea typeface="Noto Sans" charset="0"/>
                <a:cs typeface="Noto Sans" charset="0"/>
              </a:rPr>
              <a:t>Monitoring, Logging</a:t>
            </a:r>
            <a:endParaRPr lang="ko-KR" altLang="en-US" sz="1600" b="1" dirty="0">
              <a:solidFill>
                <a:schemeClr val="tx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1943143" y="4543107"/>
            <a:ext cx="4030848" cy="309637"/>
          </a:xfrm>
          <a:prstGeom prst="rect">
            <a:avLst/>
          </a:prstGeom>
          <a:solidFill>
            <a:srgbClr val="D9718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1600" b="1" dirty="0" smtClean="0">
                <a:solidFill>
                  <a:schemeClr val="tx1"/>
                </a:solidFill>
                <a:latin typeface="Noto Sans" charset="0"/>
                <a:ea typeface="Noto Sans" charset="0"/>
                <a:cs typeface="Noto Sans" charset="0"/>
              </a:rPr>
              <a:t>A/B Testing, Canary Releases, </a:t>
            </a:r>
            <a:endParaRPr lang="ko-KR" altLang="en-US" sz="1600" b="1" dirty="0">
              <a:solidFill>
                <a:schemeClr val="tx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78" name="직사각형 77"/>
          <p:cNvSpPr/>
          <p:nvPr/>
        </p:nvSpPr>
        <p:spPr>
          <a:xfrm>
            <a:off x="1943143" y="5626353"/>
            <a:ext cx="4030848" cy="309637"/>
          </a:xfrm>
          <a:prstGeom prst="rect">
            <a:avLst/>
          </a:prstGeom>
          <a:solidFill>
            <a:srgbClr val="D9718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1600" b="1" dirty="0" smtClean="0">
                <a:solidFill>
                  <a:schemeClr val="tx1"/>
                </a:solidFill>
                <a:latin typeface="Noto Sans" charset="0"/>
                <a:ea typeface="Noto Sans" charset="0"/>
                <a:cs typeface="Noto Sans" charset="0"/>
              </a:rPr>
              <a:t>Distribute tracing</a:t>
            </a:r>
            <a:endParaRPr lang="ko-KR" altLang="en-US" sz="1600" b="1" dirty="0">
              <a:solidFill>
                <a:schemeClr val="tx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16" name="직사각형 115"/>
          <p:cNvSpPr/>
          <p:nvPr/>
        </p:nvSpPr>
        <p:spPr>
          <a:xfrm>
            <a:off x="1943143" y="4904189"/>
            <a:ext cx="4030848" cy="309637"/>
          </a:xfrm>
          <a:prstGeom prst="rect">
            <a:avLst/>
          </a:prstGeom>
          <a:solidFill>
            <a:srgbClr val="D9718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1600" b="1" spc="-150" dirty="0" smtClean="0">
                <a:solidFill>
                  <a:schemeClr val="tx1"/>
                </a:solidFill>
                <a:latin typeface="Noto Sans" charset="0"/>
                <a:ea typeface="Noto Sans" charset="0"/>
                <a:cs typeface="Noto Sans" charset="0"/>
              </a:rPr>
              <a:t>Access Control</a:t>
            </a:r>
            <a:endParaRPr lang="ko-KR" altLang="en-US" sz="1600" b="1" spc="-150" dirty="0">
              <a:solidFill>
                <a:schemeClr val="tx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18" name="직사각형 117"/>
          <p:cNvSpPr/>
          <p:nvPr/>
        </p:nvSpPr>
        <p:spPr>
          <a:xfrm>
            <a:off x="1943143" y="5265271"/>
            <a:ext cx="4030848" cy="309637"/>
          </a:xfrm>
          <a:prstGeom prst="rect">
            <a:avLst/>
          </a:prstGeom>
          <a:solidFill>
            <a:srgbClr val="D9718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1600" b="1" dirty="0" smtClean="0">
                <a:solidFill>
                  <a:schemeClr val="tx1"/>
                </a:solidFill>
                <a:latin typeface="Noto Sans" charset="0"/>
                <a:ea typeface="Noto Sans" charset="0"/>
                <a:cs typeface="Noto Sans" charset="0"/>
              </a:rPr>
              <a:t>Authentication</a:t>
            </a:r>
            <a:endParaRPr lang="ko-KR" altLang="en-US" sz="1600" b="1" dirty="0">
              <a:solidFill>
                <a:schemeClr val="tx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886701" y="5265271"/>
            <a:ext cx="3343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Service Mesh Architecture</a:t>
            </a:r>
            <a:endParaRPr kumimoji="1" lang="ko-KR" altLang="en-US" i="1" dirty="0">
              <a:solidFill>
                <a:schemeClr val="tx1">
                  <a:lumMod val="75000"/>
                  <a:lumOff val="25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pic>
        <p:nvPicPr>
          <p:cNvPr id="153" name="그림 152" descr="Untitled-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5400000">
            <a:off x="5121043" y="3381015"/>
            <a:ext cx="3413824" cy="879857"/>
          </a:xfrm>
          <a:prstGeom prst="rect">
            <a:avLst/>
          </a:prstGeom>
        </p:spPr>
      </p:pic>
      <p:pic>
        <p:nvPicPr>
          <p:cNvPr id="3074" name="Picture 2" descr="ervice mesh architectureì ëí ì´ë¯¸ì§ ê²ìê²°ê³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947" y="2421710"/>
            <a:ext cx="4191000" cy="269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9755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텍스트 개체 틀 4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 smtClean="0"/>
              <a:t>PART 01.</a:t>
            </a:r>
            <a:r>
              <a:rPr lang="ko-KR" altLang="en-US" dirty="0" smtClean="0"/>
              <a:t> </a:t>
            </a:r>
            <a:r>
              <a:rPr lang="en-US" altLang="ko-KR" dirty="0" smtClean="0"/>
              <a:t>Service Mesh</a:t>
            </a:r>
            <a:r>
              <a:rPr lang="ko-KR" altLang="en-US" dirty="0" smtClean="0"/>
              <a:t>는 왜 필요한가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79" name="Freeform 765"/>
          <p:cNvSpPr>
            <a:spLocks noEditPoints="1"/>
          </p:cNvSpPr>
          <p:nvPr/>
        </p:nvSpPr>
        <p:spPr bwMode="auto">
          <a:xfrm rot="1800000">
            <a:off x="2425110" y="2035503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80" name="TextBox 79"/>
          <p:cNvSpPr txBox="1"/>
          <p:nvPr/>
        </p:nvSpPr>
        <p:spPr>
          <a:xfrm>
            <a:off x="2374311" y="2323535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01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 rot="10800000">
            <a:off x="3309804" y="2069259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9" name="Freeform 765"/>
          <p:cNvSpPr>
            <a:spLocks noEditPoints="1"/>
          </p:cNvSpPr>
          <p:nvPr/>
        </p:nvSpPr>
        <p:spPr bwMode="auto">
          <a:xfrm rot="1800000">
            <a:off x="2425109" y="3287171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10" name="TextBox 9"/>
          <p:cNvSpPr txBox="1"/>
          <p:nvPr/>
        </p:nvSpPr>
        <p:spPr>
          <a:xfrm>
            <a:off x="2374310" y="3575203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02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 rot="10800000">
            <a:off x="3194773" y="4493673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14" name="Freeform 765"/>
          <p:cNvSpPr>
            <a:spLocks noEditPoints="1"/>
          </p:cNvSpPr>
          <p:nvPr/>
        </p:nvSpPr>
        <p:spPr bwMode="auto">
          <a:xfrm rot="1800000">
            <a:off x="2425109" y="4489242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15" name="TextBox 14"/>
          <p:cNvSpPr txBox="1"/>
          <p:nvPr/>
        </p:nvSpPr>
        <p:spPr>
          <a:xfrm>
            <a:off x="2374310" y="4777274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03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 rot="10800000">
            <a:off x="3266940" y="3295765"/>
            <a:ext cx="6056263" cy="922756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rgbClr val="F2C9D4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309804" y="4714234"/>
            <a:ext cx="6201971" cy="427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Service Mesh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구현체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213102" y="2268341"/>
            <a:ext cx="4430320" cy="425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마이크로서비스의 복잡성 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49896" y="3539319"/>
            <a:ext cx="4758934" cy="425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Service Mesh 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란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?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8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37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smtClean="0"/>
              <a:t>Service </a:t>
            </a:r>
            <a:r>
              <a:rPr lang="en-US" altLang="ko-KR" sz="1400" dirty="0"/>
              <a:t>Mesh </a:t>
            </a:r>
            <a:r>
              <a:rPr lang="ko-KR" altLang="en-US" dirty="0" smtClean="0"/>
              <a:t>는 서비스 </a:t>
            </a:r>
            <a:r>
              <a:rPr lang="ko-KR" altLang="en-US" dirty="0"/>
              <a:t>간 통신을 추상화하여 안전하고</a:t>
            </a:r>
            <a:r>
              <a:rPr lang="en-US" altLang="ko-KR" dirty="0"/>
              <a:t>, </a:t>
            </a:r>
            <a:r>
              <a:rPr lang="ko-KR" altLang="en-US" dirty="0"/>
              <a:t>빠르고</a:t>
            </a:r>
            <a:r>
              <a:rPr lang="en-US" altLang="ko-KR" dirty="0"/>
              <a:t>, </a:t>
            </a:r>
            <a:r>
              <a:rPr lang="ko-KR" altLang="en-US" dirty="0"/>
              <a:t>신뢰할 수 있게 만드는 전용 </a:t>
            </a:r>
            <a:r>
              <a:rPr lang="en-US" altLang="ko-KR" sz="1400" dirty="0" err="1"/>
              <a:t>InfraStructure</a:t>
            </a:r>
            <a:r>
              <a:rPr lang="en-US" altLang="ko-KR" sz="1400" dirty="0"/>
              <a:t> Layer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lang="en-US" altLang="ko-KR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2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Service Mesh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란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?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914401" y="1585755"/>
            <a:ext cx="10258424" cy="4594602"/>
            <a:chOff x="488504" y="1052736"/>
            <a:chExt cx="8892988" cy="3708412"/>
          </a:xfrm>
        </p:grpSpPr>
        <p:grpSp>
          <p:nvGrpSpPr>
            <p:cNvPr id="8" name="그룹 7"/>
            <p:cNvGrpSpPr/>
            <p:nvPr/>
          </p:nvGrpSpPr>
          <p:grpSpPr>
            <a:xfrm>
              <a:off x="488504" y="1052736"/>
              <a:ext cx="1953732" cy="994422"/>
              <a:chOff x="1878502" y="2063365"/>
              <a:chExt cx="3146505" cy="1761679"/>
            </a:xfrm>
          </p:grpSpPr>
          <p:grpSp>
            <p:nvGrpSpPr>
              <p:cNvPr id="188" name="그룹 187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197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198" name="그룹 197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199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200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201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189" name="그룹 188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194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95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96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190" name="직선 연결선[R] 189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 w="38100"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91" name="직사각형 190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192" name="TextBox 191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193" name="TextBox 192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grpSp>
          <p:nvGrpSpPr>
            <p:cNvPr id="10" name="그룹 9"/>
            <p:cNvGrpSpPr/>
            <p:nvPr/>
          </p:nvGrpSpPr>
          <p:grpSpPr>
            <a:xfrm>
              <a:off x="2809107" y="1060078"/>
              <a:ext cx="1953732" cy="994422"/>
              <a:chOff x="1878502" y="2063365"/>
              <a:chExt cx="3146505" cy="1761679"/>
            </a:xfrm>
          </p:grpSpPr>
          <p:grpSp>
            <p:nvGrpSpPr>
              <p:cNvPr id="174" name="그룹 173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183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184" name="그룹 183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185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86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87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175" name="그룹 174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180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81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82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176" name="직선 연결선[R] 175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7" name="직사각형 176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178" name="TextBox 177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179" name="TextBox 178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grpSp>
          <p:nvGrpSpPr>
            <p:cNvPr id="11" name="그룹 10"/>
            <p:cNvGrpSpPr/>
            <p:nvPr/>
          </p:nvGrpSpPr>
          <p:grpSpPr>
            <a:xfrm>
              <a:off x="5118535" y="1060078"/>
              <a:ext cx="1953732" cy="994422"/>
              <a:chOff x="1878502" y="2063365"/>
              <a:chExt cx="3146505" cy="1761679"/>
            </a:xfrm>
          </p:grpSpPr>
          <p:grpSp>
            <p:nvGrpSpPr>
              <p:cNvPr id="160" name="그룹 159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169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170" name="그룹 169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171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72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73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161" name="그룹 160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166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67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68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162" name="직선 연결선[R] 161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 w="38100"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3" name="직사각형 162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164" name="TextBox 163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165" name="TextBox 164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grpSp>
          <p:nvGrpSpPr>
            <p:cNvPr id="12" name="그룹 11"/>
            <p:cNvGrpSpPr/>
            <p:nvPr/>
          </p:nvGrpSpPr>
          <p:grpSpPr>
            <a:xfrm>
              <a:off x="7427760" y="1067420"/>
              <a:ext cx="1953732" cy="994422"/>
              <a:chOff x="1878502" y="2063365"/>
              <a:chExt cx="3146505" cy="1761679"/>
            </a:xfrm>
          </p:grpSpPr>
          <p:grpSp>
            <p:nvGrpSpPr>
              <p:cNvPr id="146" name="그룹 145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155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156" name="그룹 155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157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58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59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147" name="그룹 146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152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53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54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148" name="직선 연결선[R] 147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49" name="직사각형 148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488504" y="2383890"/>
              <a:ext cx="1953732" cy="994422"/>
              <a:chOff x="1878502" y="2063365"/>
              <a:chExt cx="3146505" cy="1761679"/>
            </a:xfrm>
          </p:grpSpPr>
          <p:grpSp>
            <p:nvGrpSpPr>
              <p:cNvPr id="132" name="그룹 131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141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142" name="그룹 141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143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44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45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133" name="그룹 132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138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39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40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134" name="직선 연결선[R] 133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 w="38100"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5" name="직사각형 134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136" name="TextBox 135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137" name="TextBox 136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grpSp>
          <p:nvGrpSpPr>
            <p:cNvPr id="14" name="그룹 13"/>
            <p:cNvGrpSpPr/>
            <p:nvPr/>
          </p:nvGrpSpPr>
          <p:grpSpPr>
            <a:xfrm>
              <a:off x="2809107" y="2391232"/>
              <a:ext cx="1953732" cy="994422"/>
              <a:chOff x="1878502" y="2063365"/>
              <a:chExt cx="3146505" cy="1761679"/>
            </a:xfrm>
          </p:grpSpPr>
          <p:grpSp>
            <p:nvGrpSpPr>
              <p:cNvPr id="118" name="그룹 117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127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128" name="그룹 127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129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30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31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119" name="그룹 118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124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25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26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120" name="직선 연결선[R] 119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 w="38100"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1" name="직사각형 120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122" name="TextBox 121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grpSp>
          <p:nvGrpSpPr>
            <p:cNvPr id="15" name="그룹 14"/>
            <p:cNvGrpSpPr/>
            <p:nvPr/>
          </p:nvGrpSpPr>
          <p:grpSpPr>
            <a:xfrm>
              <a:off x="5118535" y="2391232"/>
              <a:ext cx="1953732" cy="994422"/>
              <a:chOff x="1878502" y="2063365"/>
              <a:chExt cx="3146505" cy="1761679"/>
            </a:xfrm>
          </p:grpSpPr>
          <p:grpSp>
            <p:nvGrpSpPr>
              <p:cNvPr id="104" name="그룹 103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113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114" name="그룹 113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115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16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17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105" name="그룹 104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110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11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112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106" name="직선 연결선[R] 105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 w="38100"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7" name="직사각형 106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108" name="TextBox 107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grpSp>
          <p:nvGrpSpPr>
            <p:cNvPr id="16" name="그룹 15"/>
            <p:cNvGrpSpPr/>
            <p:nvPr/>
          </p:nvGrpSpPr>
          <p:grpSpPr>
            <a:xfrm>
              <a:off x="7427760" y="2398574"/>
              <a:ext cx="1953732" cy="994422"/>
              <a:chOff x="1878502" y="2063365"/>
              <a:chExt cx="3146505" cy="1761679"/>
            </a:xfrm>
          </p:grpSpPr>
          <p:grpSp>
            <p:nvGrpSpPr>
              <p:cNvPr id="90" name="그룹 89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99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100" name="그룹 99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101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02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103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91" name="그룹 90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96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97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98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92" name="직선 연결선[R] 91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3" name="직사각형 92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94" name="TextBox 93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grpSp>
          <p:nvGrpSpPr>
            <p:cNvPr id="17" name="그룹 16"/>
            <p:cNvGrpSpPr/>
            <p:nvPr/>
          </p:nvGrpSpPr>
          <p:grpSpPr>
            <a:xfrm>
              <a:off x="488504" y="3752042"/>
              <a:ext cx="1953732" cy="994422"/>
              <a:chOff x="1878502" y="2063365"/>
              <a:chExt cx="3146505" cy="1761679"/>
            </a:xfrm>
          </p:grpSpPr>
          <p:grpSp>
            <p:nvGrpSpPr>
              <p:cNvPr id="76" name="그룹 75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85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86" name="그룹 85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87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88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89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77" name="그룹 76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82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83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84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78" name="직선 연결선[R] 77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 w="38100"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9" name="직사각형 78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grpSp>
          <p:nvGrpSpPr>
            <p:cNvPr id="18" name="그룹 17"/>
            <p:cNvGrpSpPr/>
            <p:nvPr/>
          </p:nvGrpSpPr>
          <p:grpSpPr>
            <a:xfrm>
              <a:off x="2809107" y="3759384"/>
              <a:ext cx="1953732" cy="994422"/>
              <a:chOff x="1878502" y="2063365"/>
              <a:chExt cx="3146505" cy="1761679"/>
            </a:xfrm>
          </p:grpSpPr>
          <p:grpSp>
            <p:nvGrpSpPr>
              <p:cNvPr id="62" name="그룹 61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71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72" name="그룹 71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73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74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75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63" name="그룹 62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68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69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70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64" name="직선 연결선[R] 63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5" name="직사각형 64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grpSp>
          <p:nvGrpSpPr>
            <p:cNvPr id="19" name="그룹 18"/>
            <p:cNvGrpSpPr/>
            <p:nvPr/>
          </p:nvGrpSpPr>
          <p:grpSpPr>
            <a:xfrm>
              <a:off x="5118535" y="3759384"/>
              <a:ext cx="1953732" cy="994422"/>
              <a:chOff x="1878502" y="2063365"/>
              <a:chExt cx="3146505" cy="1761679"/>
            </a:xfrm>
          </p:grpSpPr>
          <p:grpSp>
            <p:nvGrpSpPr>
              <p:cNvPr id="48" name="그룹 47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57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58" name="그룹 57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59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60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61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49" name="그룹 48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54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55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56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50" name="직선 연결선[R] 49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 w="38100"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1" name="직사각형 50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grpSp>
          <p:nvGrpSpPr>
            <p:cNvPr id="20" name="그룹 19"/>
            <p:cNvGrpSpPr/>
            <p:nvPr/>
          </p:nvGrpSpPr>
          <p:grpSpPr>
            <a:xfrm>
              <a:off x="7427760" y="3766726"/>
              <a:ext cx="1953732" cy="994422"/>
              <a:chOff x="1878502" y="2063365"/>
              <a:chExt cx="3146505" cy="1761679"/>
            </a:xfrm>
          </p:grpSpPr>
          <p:grpSp>
            <p:nvGrpSpPr>
              <p:cNvPr id="34" name="그룹 33"/>
              <p:cNvGrpSpPr/>
              <p:nvPr/>
            </p:nvGrpSpPr>
            <p:grpSpPr>
              <a:xfrm>
                <a:off x="2000672" y="2240868"/>
                <a:ext cx="1243760" cy="1242449"/>
                <a:chOff x="5457056" y="1919288"/>
                <a:chExt cx="1504950" cy="1503363"/>
              </a:xfrm>
            </p:grpSpPr>
            <p:sp>
              <p:nvSpPr>
                <p:cNvPr id="43" name="Oval 6"/>
                <p:cNvSpPr>
                  <a:spLocks noChangeArrowheads="1"/>
                </p:cNvSpPr>
                <p:nvPr/>
              </p:nvSpPr>
              <p:spPr bwMode="auto">
                <a:xfrm>
                  <a:off x="5457056" y="1919288"/>
                  <a:ext cx="1504950" cy="1503363"/>
                </a:xfrm>
                <a:prstGeom prst="ellipse">
                  <a:avLst/>
                </a:prstGeom>
                <a:solidFill>
                  <a:srgbClr val="6D6E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grpSp>
              <p:nvGrpSpPr>
                <p:cNvPr id="44" name="그룹 43"/>
                <p:cNvGrpSpPr/>
                <p:nvPr/>
              </p:nvGrpSpPr>
              <p:grpSpPr>
                <a:xfrm>
                  <a:off x="5946006" y="2381251"/>
                  <a:ext cx="527051" cy="612775"/>
                  <a:chOff x="11277600" y="2381251"/>
                  <a:chExt cx="527051" cy="612775"/>
                </a:xfrm>
              </p:grpSpPr>
              <p:sp>
                <p:nvSpPr>
                  <p:cNvPr id="45" name="Freeform 64"/>
                  <p:cNvSpPr>
                    <a:spLocks/>
                  </p:cNvSpPr>
                  <p:nvPr/>
                </p:nvSpPr>
                <p:spPr bwMode="auto">
                  <a:xfrm>
                    <a:off x="11296650" y="2381251"/>
                    <a:ext cx="493713" cy="282575"/>
                  </a:xfrm>
                  <a:custGeom>
                    <a:avLst/>
                    <a:gdLst>
                      <a:gd name="T0" fmla="*/ 66 w 131"/>
                      <a:gd name="T1" fmla="*/ 0 h 75"/>
                      <a:gd name="T2" fmla="*/ 65 w 131"/>
                      <a:gd name="T3" fmla="*/ 0 h 75"/>
                      <a:gd name="T4" fmla="*/ 65 w 131"/>
                      <a:gd name="T5" fmla="*/ 0 h 75"/>
                      <a:gd name="T6" fmla="*/ 0 w 131"/>
                      <a:gd name="T7" fmla="*/ 38 h 75"/>
                      <a:gd name="T8" fmla="*/ 1 w 131"/>
                      <a:gd name="T9" fmla="*/ 39 h 75"/>
                      <a:gd name="T10" fmla="*/ 65 w 131"/>
                      <a:gd name="T11" fmla="*/ 75 h 75"/>
                      <a:gd name="T12" fmla="*/ 131 w 131"/>
                      <a:gd name="T13" fmla="*/ 39 h 75"/>
                      <a:gd name="T14" fmla="*/ 66 w 131"/>
                      <a:gd name="T15" fmla="*/ 0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1" h="75">
                        <a:moveTo>
                          <a:pt x="66" y="0"/>
                        </a:move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1" y="38"/>
                          <a:pt x="1" y="38"/>
                          <a:pt x="1" y="39"/>
                        </a:cubicBezTo>
                        <a:cubicBezTo>
                          <a:pt x="65" y="75"/>
                          <a:pt x="65" y="75"/>
                          <a:pt x="65" y="75"/>
                        </a:cubicBezTo>
                        <a:cubicBezTo>
                          <a:pt x="131" y="39"/>
                          <a:pt x="131" y="39"/>
                          <a:pt x="131" y="39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46" name="Freeform 65"/>
                  <p:cNvSpPr>
                    <a:spLocks/>
                  </p:cNvSpPr>
                  <p:nvPr/>
                </p:nvSpPr>
                <p:spPr bwMode="auto">
                  <a:xfrm>
                    <a:off x="11277600" y="2578101"/>
                    <a:ext cx="238125" cy="415925"/>
                  </a:xfrm>
                  <a:custGeom>
                    <a:avLst/>
                    <a:gdLst>
                      <a:gd name="T0" fmla="*/ 0 w 63"/>
                      <a:gd name="T1" fmla="*/ 72 h 111"/>
                      <a:gd name="T2" fmla="*/ 1 w 63"/>
                      <a:gd name="T3" fmla="*/ 74 h 111"/>
                      <a:gd name="T4" fmla="*/ 63 w 63"/>
                      <a:gd name="T5" fmla="*/ 111 h 111"/>
                      <a:gd name="T6" fmla="*/ 63 w 63"/>
                      <a:gd name="T7" fmla="*/ 35 h 111"/>
                      <a:gd name="T8" fmla="*/ 0 w 63"/>
                      <a:gd name="T9" fmla="*/ 0 h 111"/>
                      <a:gd name="T10" fmla="*/ 0 w 63"/>
                      <a:gd name="T11" fmla="*/ 72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1">
                        <a:moveTo>
                          <a:pt x="0" y="72"/>
                        </a:moveTo>
                        <a:cubicBezTo>
                          <a:pt x="0" y="73"/>
                          <a:pt x="1" y="73"/>
                          <a:pt x="1" y="74"/>
                        </a:cubicBezTo>
                        <a:cubicBezTo>
                          <a:pt x="63" y="111"/>
                          <a:pt x="63" y="111"/>
                          <a:pt x="63" y="111"/>
                        </a:cubicBezTo>
                        <a:cubicBezTo>
                          <a:pt x="63" y="35"/>
                          <a:pt x="63" y="35"/>
                          <a:pt x="63" y="35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  <p:sp>
                <p:nvSpPr>
                  <p:cNvPr id="47" name="Freeform 66"/>
                  <p:cNvSpPr>
                    <a:spLocks/>
                  </p:cNvSpPr>
                  <p:nvPr/>
                </p:nvSpPr>
                <p:spPr bwMode="auto">
                  <a:xfrm>
                    <a:off x="11568113" y="2581276"/>
                    <a:ext cx="236538" cy="412750"/>
                  </a:xfrm>
                  <a:custGeom>
                    <a:avLst/>
                    <a:gdLst>
                      <a:gd name="T0" fmla="*/ 0 w 63"/>
                      <a:gd name="T1" fmla="*/ 110 h 110"/>
                      <a:gd name="T2" fmla="*/ 63 w 63"/>
                      <a:gd name="T3" fmla="*/ 73 h 110"/>
                      <a:gd name="T4" fmla="*/ 63 w 63"/>
                      <a:gd name="T5" fmla="*/ 71 h 110"/>
                      <a:gd name="T6" fmla="*/ 63 w 63"/>
                      <a:gd name="T7" fmla="*/ 0 h 110"/>
                      <a:gd name="T8" fmla="*/ 0 w 63"/>
                      <a:gd name="T9" fmla="*/ 35 h 110"/>
                      <a:gd name="T10" fmla="*/ 0 w 63"/>
                      <a:gd name="T11" fmla="*/ 110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3" h="110">
                        <a:moveTo>
                          <a:pt x="0" y="110"/>
                        </a:moveTo>
                        <a:cubicBezTo>
                          <a:pt x="63" y="73"/>
                          <a:pt x="63" y="73"/>
                          <a:pt x="63" y="73"/>
                        </a:cubicBezTo>
                        <a:cubicBezTo>
                          <a:pt x="63" y="72"/>
                          <a:pt x="63" y="72"/>
                          <a:pt x="63" y="71"/>
                        </a:cubicBezTo>
                        <a:cubicBezTo>
                          <a:pt x="63" y="0"/>
                          <a:pt x="63" y="0"/>
                          <a:pt x="63" y="0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lnTo>
                          <a:pt x="0" y="11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600"/>
                  </a:p>
                </p:txBody>
              </p:sp>
            </p:grpSp>
          </p:grpSp>
          <p:grpSp>
            <p:nvGrpSpPr>
              <p:cNvPr id="35" name="그룹 34"/>
              <p:cNvGrpSpPr/>
              <p:nvPr/>
            </p:nvGrpSpPr>
            <p:grpSpPr>
              <a:xfrm>
                <a:off x="3648523" y="2063365"/>
                <a:ext cx="1285875" cy="1617663"/>
                <a:chOff x="7998556" y="1700808"/>
                <a:chExt cx="1285875" cy="1617663"/>
              </a:xfrm>
            </p:grpSpPr>
            <p:sp>
              <p:nvSpPr>
                <p:cNvPr id="40" name="Freeform 95"/>
                <p:cNvSpPr>
                  <a:spLocks/>
                </p:cNvSpPr>
                <p:nvPr/>
              </p:nvSpPr>
              <p:spPr bwMode="auto">
                <a:xfrm>
                  <a:off x="7998556" y="1700808"/>
                  <a:ext cx="1285875" cy="1617663"/>
                </a:xfrm>
                <a:custGeom>
                  <a:avLst/>
                  <a:gdLst>
                    <a:gd name="T0" fmla="*/ 0 w 342"/>
                    <a:gd name="T1" fmla="*/ 218 h 430"/>
                    <a:gd name="T2" fmla="*/ 272 w 342"/>
                    <a:gd name="T3" fmla="*/ 331 h 430"/>
                    <a:gd name="T4" fmla="*/ 342 w 342"/>
                    <a:gd name="T5" fmla="*/ 218 h 430"/>
                    <a:gd name="T6" fmla="*/ 284 w 342"/>
                    <a:gd name="T7" fmla="*/ 118 h 430"/>
                    <a:gd name="T8" fmla="*/ 0 w 342"/>
                    <a:gd name="T9" fmla="*/ 218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2" h="430">
                      <a:moveTo>
                        <a:pt x="0" y="218"/>
                      </a:moveTo>
                      <a:cubicBezTo>
                        <a:pt x="0" y="361"/>
                        <a:pt x="172" y="430"/>
                        <a:pt x="272" y="331"/>
                      </a:cubicBezTo>
                      <a:cubicBezTo>
                        <a:pt x="300" y="302"/>
                        <a:pt x="321" y="253"/>
                        <a:pt x="342" y="218"/>
                      </a:cubicBezTo>
                      <a:cubicBezTo>
                        <a:pt x="321" y="183"/>
                        <a:pt x="306" y="147"/>
                        <a:pt x="284" y="118"/>
                      </a:cubicBezTo>
                      <a:cubicBezTo>
                        <a:pt x="192" y="0"/>
                        <a:pt x="0" y="65"/>
                        <a:pt x="0" y="218"/>
                      </a:cubicBezTo>
                      <a:close/>
                    </a:path>
                  </a:pathLst>
                </a:custGeom>
                <a:solidFill>
                  <a:srgbClr val="D9718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41" name="Freeform 138"/>
                <p:cNvSpPr>
                  <a:spLocks/>
                </p:cNvSpPr>
                <p:nvPr/>
              </p:nvSpPr>
              <p:spPr bwMode="auto">
                <a:xfrm>
                  <a:off x="8408131" y="2320925"/>
                  <a:ext cx="693738" cy="330200"/>
                </a:xfrm>
                <a:custGeom>
                  <a:avLst/>
                  <a:gdLst>
                    <a:gd name="T0" fmla="*/ 167 w 184"/>
                    <a:gd name="T1" fmla="*/ 55 h 88"/>
                    <a:gd name="T2" fmla="*/ 184 w 184"/>
                    <a:gd name="T3" fmla="*/ 45 h 88"/>
                    <a:gd name="T4" fmla="*/ 184 w 184"/>
                    <a:gd name="T5" fmla="*/ 44 h 88"/>
                    <a:gd name="T6" fmla="*/ 167 w 184"/>
                    <a:gd name="T7" fmla="*/ 34 h 88"/>
                    <a:gd name="T8" fmla="*/ 166 w 184"/>
                    <a:gd name="T9" fmla="*/ 41 h 88"/>
                    <a:gd name="T10" fmla="*/ 135 w 184"/>
                    <a:gd name="T11" fmla="*/ 34 h 88"/>
                    <a:gd name="T12" fmla="*/ 167 w 184"/>
                    <a:gd name="T13" fmla="*/ 13 h 88"/>
                    <a:gd name="T14" fmla="*/ 172 w 184"/>
                    <a:gd name="T15" fmla="*/ 19 h 88"/>
                    <a:gd name="T16" fmla="*/ 182 w 184"/>
                    <a:gd name="T17" fmla="*/ 2 h 88"/>
                    <a:gd name="T18" fmla="*/ 181 w 184"/>
                    <a:gd name="T19" fmla="*/ 0 h 88"/>
                    <a:gd name="T20" fmla="*/ 168 w 184"/>
                    <a:gd name="T21" fmla="*/ 0 h 88"/>
                    <a:gd name="T22" fmla="*/ 161 w 184"/>
                    <a:gd name="T23" fmla="*/ 2 h 88"/>
                    <a:gd name="T24" fmla="*/ 164 w 184"/>
                    <a:gd name="T25" fmla="*/ 7 h 88"/>
                    <a:gd name="T26" fmla="*/ 135 w 184"/>
                    <a:gd name="T27" fmla="*/ 26 h 88"/>
                    <a:gd name="T28" fmla="*/ 118 w 184"/>
                    <a:gd name="T29" fmla="*/ 8 h 88"/>
                    <a:gd name="T30" fmla="*/ 0 w 184"/>
                    <a:gd name="T31" fmla="*/ 24 h 88"/>
                    <a:gd name="T32" fmla="*/ 9 w 184"/>
                    <a:gd name="T33" fmla="*/ 30 h 88"/>
                    <a:gd name="T34" fmla="*/ 18 w 184"/>
                    <a:gd name="T35" fmla="*/ 17 h 88"/>
                    <a:gd name="T36" fmla="*/ 126 w 184"/>
                    <a:gd name="T37" fmla="*/ 25 h 88"/>
                    <a:gd name="T38" fmla="*/ 126 w 184"/>
                    <a:gd name="T39" fmla="*/ 40 h 88"/>
                    <a:gd name="T40" fmla="*/ 126 w 184"/>
                    <a:gd name="T41" fmla="*/ 48 h 88"/>
                    <a:gd name="T42" fmla="*/ 126 w 184"/>
                    <a:gd name="T43" fmla="*/ 57 h 88"/>
                    <a:gd name="T44" fmla="*/ 118 w 184"/>
                    <a:gd name="T45" fmla="*/ 79 h 88"/>
                    <a:gd name="T46" fmla="*/ 9 w 184"/>
                    <a:gd name="T47" fmla="*/ 70 h 88"/>
                    <a:gd name="T48" fmla="*/ 5 w 184"/>
                    <a:gd name="T49" fmla="*/ 63 h 88"/>
                    <a:gd name="T50" fmla="*/ 0 w 184"/>
                    <a:gd name="T51" fmla="*/ 70 h 88"/>
                    <a:gd name="T52" fmla="*/ 118 w 184"/>
                    <a:gd name="T53" fmla="*/ 88 h 88"/>
                    <a:gd name="T54" fmla="*/ 135 w 184"/>
                    <a:gd name="T55" fmla="*/ 63 h 88"/>
                    <a:gd name="T56" fmla="*/ 159 w 184"/>
                    <a:gd name="T57" fmla="*/ 84 h 88"/>
                    <a:gd name="T58" fmla="*/ 160 w 184"/>
                    <a:gd name="T59" fmla="*/ 86 h 88"/>
                    <a:gd name="T60" fmla="*/ 180 w 184"/>
                    <a:gd name="T61" fmla="*/ 85 h 88"/>
                    <a:gd name="T62" fmla="*/ 171 w 184"/>
                    <a:gd name="T63" fmla="*/ 68 h 88"/>
                    <a:gd name="T64" fmla="*/ 169 w 184"/>
                    <a:gd name="T65" fmla="*/ 68 h 88"/>
                    <a:gd name="T66" fmla="*/ 165 w 184"/>
                    <a:gd name="T67" fmla="*/ 74 h 88"/>
                    <a:gd name="T68" fmla="*/ 135 w 184"/>
                    <a:gd name="T69" fmla="*/ 48 h 88"/>
                    <a:gd name="T70" fmla="*/ 166 w 184"/>
                    <a:gd name="T71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84" h="88">
                      <a:moveTo>
                        <a:pt x="166" y="55"/>
                      </a:moveTo>
                      <a:cubicBezTo>
                        <a:pt x="166" y="55"/>
                        <a:pt x="166" y="55"/>
                        <a:pt x="167" y="55"/>
                      </a:cubicBezTo>
                      <a:cubicBezTo>
                        <a:pt x="167" y="56"/>
                        <a:pt x="168" y="55"/>
                        <a:pt x="168" y="5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5"/>
                        <a:pt x="184" y="45"/>
                        <a:pt x="184" y="45"/>
                      </a:cubicBezTo>
                      <a:cubicBezTo>
                        <a:pt x="184" y="44"/>
                        <a:pt x="184" y="44"/>
                        <a:pt x="184" y="44"/>
                      </a:cubicBezTo>
                      <a:cubicBezTo>
                        <a:pt x="168" y="35"/>
                        <a:pt x="168" y="35"/>
                        <a:pt x="168" y="35"/>
                      </a:cubicBezTo>
                      <a:cubicBezTo>
                        <a:pt x="168" y="34"/>
                        <a:pt x="167" y="34"/>
                        <a:pt x="167" y="34"/>
                      </a:cubicBezTo>
                      <a:cubicBezTo>
                        <a:pt x="166" y="35"/>
                        <a:pt x="166" y="35"/>
                        <a:pt x="166" y="35"/>
                      </a:cubicBezTo>
                      <a:cubicBezTo>
                        <a:pt x="166" y="41"/>
                        <a:pt x="166" y="41"/>
                        <a:pt x="166" y="41"/>
                      </a:cubicBezTo>
                      <a:cubicBezTo>
                        <a:pt x="135" y="41"/>
                        <a:pt x="135" y="41"/>
                        <a:pt x="135" y="41"/>
                      </a:cubicBezTo>
                      <a:cubicBezTo>
                        <a:pt x="135" y="34"/>
                        <a:pt x="135" y="34"/>
                        <a:pt x="135" y="34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67" y="13"/>
                        <a:pt x="167" y="13"/>
                        <a:pt x="167" y="13"/>
                      </a:cubicBezTo>
                      <a:cubicBezTo>
                        <a:pt x="172" y="18"/>
                        <a:pt x="172" y="18"/>
                        <a:pt x="172" y="18"/>
                      </a:cubicBezTo>
                      <a:cubicBezTo>
                        <a:pt x="172" y="19"/>
                        <a:pt x="172" y="19"/>
                        <a:pt x="172" y="19"/>
                      </a:cubicBezTo>
                      <a:cubicBezTo>
                        <a:pt x="173" y="18"/>
                        <a:pt x="173" y="18"/>
                        <a:pt x="173" y="18"/>
                      </a:cubicBezTo>
                      <a:cubicBezTo>
                        <a:pt x="182" y="2"/>
                        <a:pt x="182" y="2"/>
                        <a:pt x="182" y="2"/>
                      </a:cubicBezTo>
                      <a:cubicBezTo>
                        <a:pt x="182" y="1"/>
                        <a:pt x="182" y="1"/>
                        <a:pt x="182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5" y="0"/>
                        <a:pt x="175" y="0"/>
                        <a:pt x="175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1" y="1"/>
                        <a:pt x="161" y="1"/>
                        <a:pt x="161" y="1"/>
                      </a:cubicBezTo>
                      <a:cubicBezTo>
                        <a:pt x="161" y="1"/>
                        <a:pt x="161" y="1"/>
                        <a:pt x="161" y="2"/>
                      </a:cubicBezTo>
                      <a:cubicBezTo>
                        <a:pt x="160" y="2"/>
                        <a:pt x="161" y="3"/>
                        <a:pt x="161" y="3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64" y="7"/>
                        <a:pt x="164" y="7"/>
                        <a:pt x="164" y="7"/>
                      </a:cubicBezTo>
                      <a:cubicBezTo>
                        <a:pt x="135" y="26"/>
                        <a:pt x="135" y="26"/>
                        <a:pt x="135" y="26"/>
                      </a:cubicBezTo>
                      <a:cubicBezTo>
                        <a:pt x="135" y="25"/>
                        <a:pt x="135" y="25"/>
                        <a:pt x="135" y="25"/>
                      </a:cubicBezTo>
                      <a:cubicBezTo>
                        <a:pt x="135" y="16"/>
                        <a:pt x="127" y="8"/>
                        <a:pt x="1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9" y="8"/>
                        <a:pt x="1" y="15"/>
                        <a:pt x="0" y="24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9" y="21"/>
                        <a:pt x="13" y="17"/>
                        <a:pt x="18" y="17"/>
                      </a:cubicBezTo>
                      <a:cubicBezTo>
                        <a:pt x="118" y="17"/>
                        <a:pt x="118" y="17"/>
                        <a:pt x="118" y="17"/>
                      </a:cubicBezTo>
                      <a:cubicBezTo>
                        <a:pt x="122" y="17"/>
                        <a:pt x="126" y="21"/>
                        <a:pt x="126" y="25"/>
                      </a:cubicBezTo>
                      <a:cubicBezTo>
                        <a:pt x="126" y="32"/>
                        <a:pt x="126" y="32"/>
                        <a:pt x="126" y="32"/>
                      </a:cubicBezTo>
                      <a:cubicBezTo>
                        <a:pt x="126" y="40"/>
                        <a:pt x="126" y="40"/>
                        <a:pt x="126" y="40"/>
                      </a:cubicBezTo>
                      <a:cubicBezTo>
                        <a:pt x="126" y="41"/>
                        <a:pt x="126" y="41"/>
                        <a:pt x="126" y="4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cubicBezTo>
                        <a:pt x="126" y="49"/>
                        <a:pt x="126" y="49"/>
                        <a:pt x="126" y="49"/>
                      </a:cubicBezTo>
                      <a:cubicBezTo>
                        <a:pt x="126" y="57"/>
                        <a:pt x="126" y="57"/>
                        <a:pt x="126" y="57"/>
                      </a:cubicBezTo>
                      <a:cubicBezTo>
                        <a:pt x="126" y="70"/>
                        <a:pt x="126" y="70"/>
                        <a:pt x="126" y="70"/>
                      </a:cubicBezTo>
                      <a:cubicBezTo>
                        <a:pt x="126" y="75"/>
                        <a:pt x="122" y="79"/>
                        <a:pt x="118" y="79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3" y="79"/>
                        <a:pt x="9" y="75"/>
                        <a:pt x="9" y="70"/>
                      </a:cubicBezTo>
                      <a:cubicBezTo>
                        <a:pt x="9" y="60"/>
                        <a:pt x="9" y="60"/>
                        <a:pt x="9" y="60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0" y="66"/>
                        <a:pt x="0" y="66"/>
                        <a:pt x="0" y="66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0"/>
                        <a:pt x="8" y="88"/>
                        <a:pt x="18" y="88"/>
                      </a:cubicBezTo>
                      <a:cubicBezTo>
                        <a:pt x="118" y="88"/>
                        <a:pt x="118" y="88"/>
                        <a:pt x="118" y="88"/>
                      </a:cubicBezTo>
                      <a:cubicBezTo>
                        <a:pt x="127" y="88"/>
                        <a:pt x="135" y="80"/>
                        <a:pt x="135" y="70"/>
                      </a:cubicBezTo>
                      <a:cubicBezTo>
                        <a:pt x="135" y="63"/>
                        <a:pt x="135" y="63"/>
                        <a:pt x="135" y="63"/>
                      </a:cubicBezTo>
                      <a:cubicBezTo>
                        <a:pt x="161" y="80"/>
                        <a:pt x="161" y="80"/>
                        <a:pt x="161" y="80"/>
                      </a:cubicBezTo>
                      <a:cubicBezTo>
                        <a:pt x="159" y="84"/>
                        <a:pt x="159" y="84"/>
                        <a:pt x="159" y="84"/>
                      </a:cubicBezTo>
                      <a:cubicBezTo>
                        <a:pt x="159" y="86"/>
                        <a:pt x="159" y="86"/>
                        <a:pt x="159" y="86"/>
                      </a:cubicBezTo>
                      <a:cubicBezTo>
                        <a:pt x="159" y="86"/>
                        <a:pt x="160" y="86"/>
                        <a:pt x="160" y="86"/>
                      </a:cubicBezTo>
                      <a:cubicBezTo>
                        <a:pt x="179" y="86"/>
                        <a:pt x="179" y="86"/>
                        <a:pt x="179" y="86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80" y="85"/>
                        <a:pt x="180" y="85"/>
                        <a:pt x="180" y="85"/>
                      </a:cubicBezTo>
                      <a:cubicBezTo>
                        <a:pt x="171" y="68"/>
                        <a:pt x="171" y="68"/>
                        <a:pt x="171" y="68"/>
                      </a:cubicBezTo>
                      <a:cubicBezTo>
                        <a:pt x="171" y="68"/>
                        <a:pt x="170" y="68"/>
                        <a:pt x="170" y="67"/>
                      </a:cubicBezTo>
                      <a:cubicBezTo>
                        <a:pt x="169" y="67"/>
                        <a:pt x="169" y="67"/>
                        <a:pt x="169" y="68"/>
                      </a:cubicBezTo>
                      <a:cubicBezTo>
                        <a:pt x="165" y="73"/>
                        <a:pt x="165" y="73"/>
                        <a:pt x="165" y="73"/>
                      </a:cubicBezTo>
                      <a:cubicBezTo>
                        <a:pt x="165" y="74"/>
                        <a:pt x="165" y="74"/>
                        <a:pt x="165" y="74"/>
                      </a:cubicBezTo>
                      <a:cubicBezTo>
                        <a:pt x="135" y="55"/>
                        <a:pt x="135" y="55"/>
                        <a:pt x="135" y="55"/>
                      </a:cubicBezTo>
                      <a:cubicBezTo>
                        <a:pt x="135" y="48"/>
                        <a:pt x="135" y="48"/>
                        <a:pt x="135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cubicBezTo>
                        <a:pt x="166" y="48"/>
                        <a:pt x="166" y="48"/>
                        <a:pt x="166" y="48"/>
                      </a:cubicBezTo>
                      <a:lnTo>
                        <a:pt x="166" y="5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  <p:sp>
              <p:nvSpPr>
                <p:cNvPr id="42" name="Freeform 139"/>
                <p:cNvSpPr>
                  <a:spLocks/>
                </p:cNvSpPr>
                <p:nvPr/>
              </p:nvSpPr>
              <p:spPr bwMode="auto">
                <a:xfrm>
                  <a:off x="8198581" y="2308225"/>
                  <a:ext cx="285750" cy="354013"/>
                </a:xfrm>
                <a:custGeom>
                  <a:avLst/>
                  <a:gdLst>
                    <a:gd name="T0" fmla="*/ 49 w 76"/>
                    <a:gd name="T1" fmla="*/ 64 h 94"/>
                    <a:gd name="T2" fmla="*/ 49 w 76"/>
                    <a:gd name="T3" fmla="*/ 66 h 94"/>
                    <a:gd name="T4" fmla="*/ 56 w 76"/>
                    <a:gd name="T5" fmla="*/ 61 h 94"/>
                    <a:gd name="T6" fmla="*/ 61 w 76"/>
                    <a:gd name="T7" fmla="*/ 58 h 94"/>
                    <a:gd name="T8" fmla="*/ 65 w 76"/>
                    <a:gd name="T9" fmla="*/ 55 h 94"/>
                    <a:gd name="T10" fmla="*/ 76 w 76"/>
                    <a:gd name="T11" fmla="*/ 48 h 94"/>
                    <a:gd name="T12" fmla="*/ 65 w 76"/>
                    <a:gd name="T13" fmla="*/ 40 h 94"/>
                    <a:gd name="T14" fmla="*/ 61 w 76"/>
                    <a:gd name="T15" fmla="*/ 38 h 94"/>
                    <a:gd name="T16" fmla="*/ 56 w 76"/>
                    <a:gd name="T17" fmla="*/ 35 h 94"/>
                    <a:gd name="T18" fmla="*/ 49 w 76"/>
                    <a:gd name="T19" fmla="*/ 30 h 94"/>
                    <a:gd name="T20" fmla="*/ 49 w 76"/>
                    <a:gd name="T21" fmla="*/ 37 h 94"/>
                    <a:gd name="T22" fmla="*/ 49 w 76"/>
                    <a:gd name="T23" fmla="*/ 38 h 94"/>
                    <a:gd name="T24" fmla="*/ 49 w 76"/>
                    <a:gd name="T25" fmla="*/ 39 h 94"/>
                    <a:gd name="T26" fmla="*/ 49 w 76"/>
                    <a:gd name="T27" fmla="*/ 39 h 94"/>
                    <a:gd name="T28" fmla="*/ 45 w 76"/>
                    <a:gd name="T29" fmla="*/ 39 h 94"/>
                    <a:gd name="T30" fmla="*/ 45 w 76"/>
                    <a:gd name="T31" fmla="*/ 39 h 94"/>
                    <a:gd name="T32" fmla="*/ 42 w 76"/>
                    <a:gd name="T33" fmla="*/ 39 h 94"/>
                    <a:gd name="T34" fmla="*/ 42 w 76"/>
                    <a:gd name="T35" fmla="*/ 39 h 94"/>
                    <a:gd name="T36" fmla="*/ 13 w 76"/>
                    <a:gd name="T37" fmla="*/ 4 h 94"/>
                    <a:gd name="T38" fmla="*/ 10 w 76"/>
                    <a:gd name="T39" fmla="*/ 0 h 94"/>
                    <a:gd name="T40" fmla="*/ 7 w 76"/>
                    <a:gd name="T41" fmla="*/ 4 h 94"/>
                    <a:gd name="T42" fmla="*/ 19 w 76"/>
                    <a:gd name="T43" fmla="*/ 34 h 94"/>
                    <a:gd name="T44" fmla="*/ 39 w 76"/>
                    <a:gd name="T45" fmla="*/ 45 h 94"/>
                    <a:gd name="T46" fmla="*/ 4 w 76"/>
                    <a:gd name="T47" fmla="*/ 45 h 94"/>
                    <a:gd name="T48" fmla="*/ 0 w 76"/>
                    <a:gd name="T49" fmla="*/ 48 h 94"/>
                    <a:gd name="T50" fmla="*/ 4 w 76"/>
                    <a:gd name="T51" fmla="*/ 51 h 94"/>
                    <a:gd name="T52" fmla="*/ 33 w 76"/>
                    <a:gd name="T53" fmla="*/ 51 h 94"/>
                    <a:gd name="T54" fmla="*/ 19 w 76"/>
                    <a:gd name="T55" fmla="*/ 60 h 94"/>
                    <a:gd name="T56" fmla="*/ 7 w 76"/>
                    <a:gd name="T57" fmla="*/ 90 h 94"/>
                    <a:gd name="T58" fmla="*/ 10 w 76"/>
                    <a:gd name="T59" fmla="*/ 94 h 94"/>
                    <a:gd name="T60" fmla="*/ 13 w 76"/>
                    <a:gd name="T61" fmla="*/ 90 h 94"/>
                    <a:gd name="T62" fmla="*/ 42 w 76"/>
                    <a:gd name="T63" fmla="*/ 55 h 94"/>
                    <a:gd name="T64" fmla="*/ 42 w 76"/>
                    <a:gd name="T65" fmla="*/ 55 h 94"/>
                    <a:gd name="T66" fmla="*/ 45 w 76"/>
                    <a:gd name="T67" fmla="*/ 55 h 94"/>
                    <a:gd name="T68" fmla="*/ 45 w 76"/>
                    <a:gd name="T69" fmla="*/ 55 h 94"/>
                    <a:gd name="T70" fmla="*/ 49 w 76"/>
                    <a:gd name="T71" fmla="*/ 55 h 94"/>
                    <a:gd name="T72" fmla="*/ 49 w 76"/>
                    <a:gd name="T73" fmla="*/ 55 h 94"/>
                    <a:gd name="T74" fmla="*/ 49 w 76"/>
                    <a:gd name="T75" fmla="*/ 64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76" h="94">
                      <a:moveTo>
                        <a:pt x="49" y="64"/>
                      </a:moveTo>
                      <a:cubicBezTo>
                        <a:pt x="49" y="66"/>
                        <a:pt x="49" y="66"/>
                        <a:pt x="49" y="66"/>
                      </a:cubicBezTo>
                      <a:cubicBezTo>
                        <a:pt x="56" y="61"/>
                        <a:pt x="56" y="61"/>
                        <a:pt x="56" y="61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5" y="55"/>
                        <a:pt x="65" y="55"/>
                        <a:pt x="65" y="55"/>
                      </a:cubicBezTo>
                      <a:cubicBezTo>
                        <a:pt x="76" y="48"/>
                        <a:pt x="76" y="48"/>
                        <a:pt x="76" y="48"/>
                      </a:cubicBezTo>
                      <a:cubicBezTo>
                        <a:pt x="65" y="40"/>
                        <a:pt x="65" y="40"/>
                        <a:pt x="65" y="40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56" y="35"/>
                        <a:pt x="56" y="35"/>
                        <a:pt x="56" y="35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9" y="39"/>
                        <a:pt x="49" y="39"/>
                        <a:pt x="49" y="39"/>
                      </a:cubicBezTo>
                      <a:cubicBezTo>
                        <a:pt x="48" y="39"/>
                        <a:pt x="47" y="39"/>
                        <a:pt x="45" y="39"/>
                      </a:cubicBezTo>
                      <a:cubicBezTo>
                        <a:pt x="45" y="39"/>
                        <a:pt x="45" y="39"/>
                        <a:pt x="45" y="39"/>
                      </a:cubicBezTo>
                      <a:cubicBezTo>
                        <a:pt x="44" y="39"/>
                        <a:pt x="43" y="39"/>
                        <a:pt x="42" y="39"/>
                      </a:cubicBezTo>
                      <a:cubicBezTo>
                        <a:pt x="42" y="39"/>
                        <a:pt x="42" y="39"/>
                        <a:pt x="42" y="39"/>
                      </a:cubicBezTo>
                      <a:cubicBezTo>
                        <a:pt x="26" y="35"/>
                        <a:pt x="13" y="21"/>
                        <a:pt x="13" y="4"/>
                      </a:cubicBezTo>
                      <a:cubicBezTo>
                        <a:pt x="13" y="2"/>
                        <a:pt x="12" y="0"/>
                        <a:pt x="10" y="0"/>
                      </a:cubicBezTo>
                      <a:cubicBezTo>
                        <a:pt x="8" y="0"/>
                        <a:pt x="7" y="2"/>
                        <a:pt x="7" y="4"/>
                      </a:cubicBezTo>
                      <a:cubicBezTo>
                        <a:pt x="7" y="15"/>
                        <a:pt x="11" y="26"/>
                        <a:pt x="19" y="34"/>
                      </a:cubicBezTo>
                      <a:cubicBezTo>
                        <a:pt x="24" y="39"/>
                        <a:pt x="31" y="43"/>
                        <a:pt x="39" y="45"/>
                      </a:cubicBezTo>
                      <a:cubicBezTo>
                        <a:pt x="4" y="45"/>
                        <a:pt x="4" y="45"/>
                        <a:pt x="4" y="45"/>
                      </a:cubicBezTo>
                      <a:cubicBezTo>
                        <a:pt x="2" y="45"/>
                        <a:pt x="0" y="46"/>
                        <a:pt x="0" y="48"/>
                      </a:cubicBezTo>
                      <a:cubicBezTo>
                        <a:pt x="0" y="50"/>
                        <a:pt x="2" y="51"/>
                        <a:pt x="4" y="51"/>
                      </a:cubicBezTo>
                      <a:cubicBezTo>
                        <a:pt x="33" y="51"/>
                        <a:pt x="33" y="51"/>
                        <a:pt x="33" y="51"/>
                      </a:cubicBezTo>
                      <a:cubicBezTo>
                        <a:pt x="28" y="53"/>
                        <a:pt x="23" y="56"/>
                        <a:pt x="19" y="60"/>
                      </a:cubicBezTo>
                      <a:cubicBezTo>
                        <a:pt x="11" y="68"/>
                        <a:pt x="7" y="79"/>
                        <a:pt x="7" y="90"/>
                      </a:cubicBezTo>
                      <a:cubicBezTo>
                        <a:pt x="7" y="92"/>
                        <a:pt x="8" y="94"/>
                        <a:pt x="10" y="94"/>
                      </a:cubicBezTo>
                      <a:cubicBezTo>
                        <a:pt x="12" y="94"/>
                        <a:pt x="13" y="92"/>
                        <a:pt x="13" y="90"/>
                      </a:cubicBezTo>
                      <a:cubicBezTo>
                        <a:pt x="13" y="73"/>
                        <a:pt x="26" y="59"/>
                        <a:pt x="42" y="55"/>
                      </a:cubicBezTo>
                      <a:cubicBezTo>
                        <a:pt x="42" y="55"/>
                        <a:pt x="42" y="55"/>
                        <a:pt x="42" y="55"/>
                      </a:cubicBezTo>
                      <a:cubicBezTo>
                        <a:pt x="43" y="55"/>
                        <a:pt x="44" y="55"/>
                        <a:pt x="45" y="55"/>
                      </a:cubicBezTo>
                      <a:cubicBezTo>
                        <a:pt x="45" y="55"/>
                        <a:pt x="45" y="55"/>
                        <a:pt x="45" y="55"/>
                      </a:cubicBezTo>
                      <a:cubicBezTo>
                        <a:pt x="47" y="55"/>
                        <a:pt x="48" y="55"/>
                        <a:pt x="49" y="55"/>
                      </a:cubicBezTo>
                      <a:cubicBezTo>
                        <a:pt x="49" y="55"/>
                        <a:pt x="49" y="55"/>
                        <a:pt x="49" y="55"/>
                      </a:cubicBezTo>
                      <a:cubicBezTo>
                        <a:pt x="49" y="64"/>
                        <a:pt x="49" y="64"/>
                        <a:pt x="49" y="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sz="600"/>
                </a:p>
              </p:txBody>
            </p:sp>
          </p:grpSp>
          <p:cxnSp>
            <p:nvCxnSpPr>
              <p:cNvPr id="36" name="직선 연결선[R] 35"/>
              <p:cNvCxnSpPr/>
              <p:nvPr/>
            </p:nvCxnSpPr>
            <p:spPr>
              <a:xfrm>
                <a:off x="3244881" y="2852936"/>
                <a:ext cx="396477" cy="0"/>
              </a:xfrm>
              <a:prstGeom prst="line">
                <a:avLst/>
              </a:prstGeom>
              <a:ln w="38100">
                <a:solidFill>
                  <a:srgbClr val="7F7F7F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7" name="직사각형 36"/>
              <p:cNvSpPr/>
              <p:nvPr/>
            </p:nvSpPr>
            <p:spPr>
              <a:xfrm>
                <a:off x="1878502" y="2063365"/>
                <a:ext cx="3146505" cy="1761679"/>
              </a:xfrm>
              <a:prstGeom prst="rect">
                <a:avLst/>
              </a:prstGeom>
              <a:noFill/>
              <a:ln w="2222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60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2004492" y="3420350"/>
                <a:ext cx="1396976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err="1" smtClean="0"/>
                  <a:t>MicroService</a:t>
                </a:r>
                <a:endParaRPr kumimoji="1" lang="ko-KR" altLang="en-US" sz="1100" dirty="0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3917991" y="3420350"/>
                <a:ext cx="745710" cy="3740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100" dirty="0" smtClean="0"/>
                  <a:t>Proxy</a:t>
                </a:r>
                <a:endParaRPr kumimoji="1" lang="ko-KR" altLang="en-US" sz="1100" dirty="0"/>
              </a:p>
            </p:txBody>
          </p:sp>
        </p:grpSp>
        <p:cxnSp>
          <p:nvCxnSpPr>
            <p:cNvPr id="21" name="직선 연결선[R] 20"/>
            <p:cNvCxnSpPr/>
            <p:nvPr/>
          </p:nvCxnSpPr>
          <p:spPr>
            <a:xfrm>
              <a:off x="2336499" y="1505290"/>
              <a:ext cx="1572385" cy="0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직선 연결선[R] 21"/>
            <p:cNvCxnSpPr>
              <a:stCxn id="60" idx="2"/>
              <a:endCxn id="135" idx="0"/>
            </p:cNvCxnSpPr>
            <p:nvPr/>
          </p:nvCxnSpPr>
          <p:spPr>
            <a:xfrm>
              <a:off x="4706578" y="1523013"/>
              <a:ext cx="1511001" cy="1331154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직선 연결선[R] 22"/>
            <p:cNvCxnSpPr/>
            <p:nvPr/>
          </p:nvCxnSpPr>
          <p:spPr>
            <a:xfrm>
              <a:off x="4702139" y="2853930"/>
              <a:ext cx="1511001" cy="1331154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직선 연결선[R] 23"/>
            <p:cNvCxnSpPr/>
            <p:nvPr/>
          </p:nvCxnSpPr>
          <p:spPr>
            <a:xfrm>
              <a:off x="1978551" y="3357568"/>
              <a:ext cx="0" cy="501605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직선 연결선[R] 24"/>
            <p:cNvCxnSpPr/>
            <p:nvPr/>
          </p:nvCxnSpPr>
          <p:spPr>
            <a:xfrm>
              <a:off x="1964668" y="1991291"/>
              <a:ext cx="0" cy="501605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직선 연결선[R] 25"/>
            <p:cNvCxnSpPr/>
            <p:nvPr/>
          </p:nvCxnSpPr>
          <p:spPr>
            <a:xfrm>
              <a:off x="6593084" y="1997165"/>
              <a:ext cx="0" cy="501605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직선 연결선[R] 26"/>
            <p:cNvCxnSpPr/>
            <p:nvPr/>
          </p:nvCxnSpPr>
          <p:spPr>
            <a:xfrm>
              <a:off x="4302876" y="3357568"/>
              <a:ext cx="0" cy="501605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직선 연결선[R] 27"/>
            <p:cNvCxnSpPr/>
            <p:nvPr/>
          </p:nvCxnSpPr>
          <p:spPr>
            <a:xfrm>
              <a:off x="2360712" y="4202170"/>
              <a:ext cx="1572385" cy="0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9" name="직선 연결선[R] 28"/>
            <p:cNvCxnSpPr/>
            <p:nvPr/>
          </p:nvCxnSpPr>
          <p:spPr>
            <a:xfrm>
              <a:off x="2397583" y="2840528"/>
              <a:ext cx="1511001" cy="1331154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연결선[R] 29"/>
            <p:cNvCxnSpPr/>
            <p:nvPr/>
          </p:nvCxnSpPr>
          <p:spPr>
            <a:xfrm>
              <a:off x="6978110" y="1507515"/>
              <a:ext cx="1572385" cy="0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직선 연결선[R] 30"/>
            <p:cNvCxnSpPr/>
            <p:nvPr/>
          </p:nvCxnSpPr>
          <p:spPr>
            <a:xfrm>
              <a:off x="8898281" y="2034163"/>
              <a:ext cx="0" cy="501605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2" name="직선 연결선[R] 31"/>
            <p:cNvCxnSpPr/>
            <p:nvPr/>
          </p:nvCxnSpPr>
          <p:spPr>
            <a:xfrm>
              <a:off x="6968334" y="2840454"/>
              <a:ext cx="1572385" cy="0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직선 연결선[R] 32"/>
            <p:cNvCxnSpPr/>
            <p:nvPr/>
          </p:nvCxnSpPr>
          <p:spPr>
            <a:xfrm>
              <a:off x="6992471" y="2861527"/>
              <a:ext cx="1511001" cy="1331154"/>
            </a:xfrm>
            <a:prstGeom prst="line">
              <a:avLst/>
            </a:prstGeom>
            <a:ln w="38100">
              <a:solidFill>
                <a:srgbClr val="D9718C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03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397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>
          <a:xfrm>
            <a:off x="423986" y="757239"/>
            <a:ext cx="11354079" cy="547526"/>
          </a:xfrm>
        </p:spPr>
        <p:txBody>
          <a:bodyPr/>
          <a:lstStyle/>
          <a:p>
            <a:r>
              <a:rPr lang="en-US" altLang="ko-KR" sz="1400" dirty="0" smtClean="0"/>
              <a:t>Service </a:t>
            </a:r>
            <a:r>
              <a:rPr lang="en-US" altLang="ko-KR" sz="1400" dirty="0"/>
              <a:t>Mesh </a:t>
            </a:r>
            <a:r>
              <a:rPr lang="ko-KR" altLang="en-US" dirty="0" smtClean="0"/>
              <a:t>의 구현은 보통 </a:t>
            </a:r>
            <a:r>
              <a:rPr lang="ko-KR" altLang="en-US" dirty="0"/>
              <a:t>서비스의 앞단에 </a:t>
            </a:r>
            <a:r>
              <a:rPr lang="ko-KR" altLang="en-US" b="1" dirty="0"/>
              <a:t>경량화 프록시를 </a:t>
            </a:r>
            <a:r>
              <a:rPr lang="en-US" altLang="ko-KR" b="1" dirty="0" smtClean="0"/>
              <a:t> </a:t>
            </a:r>
            <a:r>
              <a:rPr lang="en-US" altLang="ko-KR" sz="1400" b="1" dirty="0" smtClean="0"/>
              <a:t>Sidecar</a:t>
            </a:r>
            <a:r>
              <a:rPr lang="ko-KR" altLang="en-US" b="1" dirty="0" smtClean="0"/>
              <a:t> </a:t>
            </a:r>
            <a:r>
              <a:rPr lang="ko-KR" altLang="en-US" b="1" dirty="0"/>
              <a:t>패턴으로 배치</a:t>
            </a:r>
            <a:r>
              <a:rPr lang="ko-KR" altLang="en-US" dirty="0"/>
              <a:t>하여 서비스 간 통신을 제어하는 방법으로 구현합니다</a:t>
            </a:r>
            <a:r>
              <a:rPr lang="en-US" altLang="ko-KR" dirty="0"/>
              <a:t>.</a:t>
            </a:r>
            <a:r>
              <a:rPr lang="ko-KR" altLang="en-US" dirty="0" smtClean="0"/>
              <a:t> </a:t>
            </a:r>
            <a:endParaRPr lang="en-US" altLang="ko-KR" dirty="0" smtClean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CLOUDZ LABS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kumimoji="1" lang="ko-KR" altLang="en-US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" name="텍스트 개체 틀 10"/>
          <p:cNvSpPr>
            <a:spLocks noGrp="1"/>
          </p:cNvSpPr>
          <p:nvPr>
            <p:ph type="body" sz="quarter" idx="20"/>
          </p:nvPr>
        </p:nvSpPr>
        <p:spPr>
          <a:xfrm>
            <a:off x="7070878" y="1585754"/>
            <a:ext cx="4516285" cy="4657884"/>
          </a:xfrm>
        </p:spPr>
        <p:txBody>
          <a:bodyPr/>
          <a:lstStyle/>
          <a:p>
            <a:pPr marL="370350" indent="-285750" algn="l">
              <a:buFont typeface="Wingdings" charset="2"/>
              <a:buChar char="§"/>
            </a:pPr>
            <a:r>
              <a:rPr lang="en-US" altLang="ko-KR" sz="1400" dirty="0" smtClean="0"/>
              <a:t>Sidecar </a:t>
            </a:r>
            <a:r>
              <a:rPr lang="ko-KR" altLang="en-US" sz="1400" dirty="0" smtClean="0"/>
              <a:t>패턴이란</a:t>
            </a:r>
            <a:r>
              <a:rPr lang="en-US" altLang="ko-KR" sz="1400" dirty="0" smtClean="0"/>
              <a:t>?</a:t>
            </a:r>
          </a:p>
          <a:p>
            <a:pPr marL="370350" indent="-285750" algn="l">
              <a:buFontTx/>
              <a:buChar char="-"/>
            </a:pPr>
            <a:r>
              <a:rPr lang="en-US" altLang="ko-KR" sz="1400" dirty="0" smtClean="0"/>
              <a:t>Container </a:t>
            </a:r>
            <a:r>
              <a:rPr lang="ko-KR" altLang="en-US" sz="1400" dirty="0" smtClean="0"/>
              <a:t>디자인 패턴의 일종</a:t>
            </a:r>
            <a:endParaRPr lang="en-US" altLang="ko-KR" sz="1400" dirty="0" smtClean="0"/>
          </a:p>
          <a:p>
            <a:pPr marL="370350" indent="-285750" algn="l">
              <a:buFontTx/>
              <a:buChar char="-"/>
            </a:pPr>
            <a:r>
              <a:rPr lang="ko-KR" altLang="en-US" sz="1400" dirty="0"/>
              <a:t>기본 </a:t>
            </a:r>
            <a:r>
              <a:rPr lang="ko-KR" altLang="en-US" sz="1400" dirty="0" smtClean="0"/>
              <a:t>애플리케이션 외 </a:t>
            </a:r>
            <a:r>
              <a:rPr lang="ko-KR" altLang="en-US" sz="1400" dirty="0"/>
              <a:t>필요한 추가 기능을 별도의 </a:t>
            </a:r>
            <a:r>
              <a:rPr lang="ko-KR" altLang="en-US" sz="1400" dirty="0" smtClean="0"/>
              <a:t>애플리케이션으로 </a:t>
            </a:r>
            <a:r>
              <a:rPr lang="ko-KR" altLang="en-US" sz="1400" dirty="0"/>
              <a:t>구현하고 이를 동일한 프로세스 또는 컨테이너 내부에 배치하는 </a:t>
            </a:r>
            <a:r>
              <a:rPr lang="ko-KR" altLang="en-US" sz="1400" dirty="0" smtClean="0"/>
              <a:t>것</a:t>
            </a:r>
            <a:endParaRPr lang="en-US" altLang="ko-KR" sz="1400" dirty="0" smtClean="0"/>
          </a:p>
          <a:p>
            <a:pPr marL="370350" indent="-285750" algn="l">
              <a:buFontTx/>
              <a:buChar char="-"/>
            </a:pPr>
            <a:r>
              <a:rPr lang="ko-KR" altLang="en-US" sz="1400" dirty="0" smtClean="0"/>
              <a:t>애플리케이션과 함께 컨테이너에 </a:t>
            </a:r>
            <a:r>
              <a:rPr lang="ko-KR" altLang="en-US" sz="1400" dirty="0"/>
              <a:t>배치된 </a:t>
            </a:r>
            <a:r>
              <a:rPr lang="en-US" altLang="ko-KR" sz="1400" dirty="0" smtClean="0"/>
              <a:t>Sidecar</a:t>
            </a:r>
            <a:r>
              <a:rPr lang="ko-KR" altLang="en-US" sz="1400" dirty="0" smtClean="0"/>
              <a:t>는 </a:t>
            </a:r>
            <a:r>
              <a:rPr lang="ko-KR" altLang="en-US" sz="1400" dirty="0"/>
              <a:t>저장 공간</a:t>
            </a:r>
            <a:r>
              <a:rPr lang="en-US" altLang="ko-KR" sz="1400" dirty="0"/>
              <a:t>, </a:t>
            </a:r>
            <a:r>
              <a:rPr lang="ko-KR" altLang="en-US" sz="1400" dirty="0"/>
              <a:t>네트워크 등의 리소스를 </a:t>
            </a:r>
            <a:r>
              <a:rPr lang="ko-KR" altLang="en-US" sz="1400" dirty="0" smtClean="0"/>
              <a:t>공유하며 이를 통해 모니터링에 필요한 </a:t>
            </a:r>
            <a:r>
              <a:rPr lang="en-US" altLang="ko-KR" sz="1400" dirty="0" smtClean="0"/>
              <a:t>metrics </a:t>
            </a:r>
            <a:r>
              <a:rPr lang="ko-KR" altLang="en-US" sz="1400" dirty="0" smtClean="0"/>
              <a:t>수집</a:t>
            </a:r>
            <a:r>
              <a:rPr lang="en-US" altLang="ko-KR" sz="1400" dirty="0" smtClean="0"/>
              <a:t>, </a:t>
            </a:r>
            <a:r>
              <a:rPr lang="ko-KR" altLang="en-US" sz="1400" dirty="0"/>
              <a:t>로깅</a:t>
            </a:r>
            <a:r>
              <a:rPr lang="en-US" altLang="ko-KR" sz="1400" dirty="0"/>
              <a:t>, </a:t>
            </a:r>
            <a:r>
              <a:rPr lang="ko-KR" altLang="en-US" sz="1400" dirty="0"/>
              <a:t>프록시 </a:t>
            </a:r>
            <a:r>
              <a:rPr lang="ko-KR" altLang="en-US" sz="1400" dirty="0" smtClean="0"/>
              <a:t>등을 수행함</a:t>
            </a:r>
            <a:endParaRPr lang="en-US" altLang="ko-KR" sz="1400" dirty="0" smtClean="0"/>
          </a:p>
          <a:p>
            <a:pPr marL="370350" indent="-285750" algn="l">
              <a:buFontTx/>
              <a:buChar char="-"/>
            </a:pPr>
            <a:endParaRPr lang="en-US" altLang="ko-KR" sz="1400" dirty="0" smtClean="0"/>
          </a:p>
          <a:p>
            <a:pPr marL="370350" indent="-285750" algn="l">
              <a:buFont typeface="Wingdings" charset="2"/>
              <a:buChar char="§"/>
            </a:pPr>
            <a:r>
              <a:rPr lang="ko-KR" altLang="en-US" sz="1400" dirty="0" smtClean="0"/>
              <a:t>장점</a:t>
            </a:r>
            <a:endParaRPr lang="en-US" altLang="ko-KR" sz="1400" dirty="0" smtClean="0"/>
          </a:p>
          <a:p>
            <a:pPr marL="256050" indent="-171450" algn="l">
              <a:buFontTx/>
              <a:buChar char="-"/>
            </a:pPr>
            <a:r>
              <a:rPr lang="ko-KR" altLang="en-US" sz="1400" dirty="0" smtClean="0"/>
              <a:t>기본 애플리케이션의 로직을 수정하지 않고 별도의 추가 기능을 수행 가능함</a:t>
            </a:r>
            <a:endParaRPr lang="en-US" altLang="ko-KR" sz="1400" dirty="0" smtClean="0"/>
          </a:p>
          <a:p>
            <a:pPr marL="256050" indent="-171450" algn="l">
              <a:buFontTx/>
              <a:buChar char="-"/>
            </a:pPr>
            <a:r>
              <a:rPr lang="ko-KR" altLang="en-US" sz="1400" dirty="0" smtClean="0"/>
              <a:t>애플리케이션의 </a:t>
            </a:r>
            <a:r>
              <a:rPr lang="en-US" altLang="ko-KR" sz="1400" dirty="0"/>
              <a:t>polyglot </a:t>
            </a:r>
            <a:r>
              <a:rPr lang="ko-KR" altLang="en-US" sz="1400" dirty="0" smtClean="0"/>
              <a:t>프로그래밍이 가능하기 때문에 최적화된 언어로 개발을 진행함</a:t>
            </a:r>
            <a:endParaRPr lang="en-US" altLang="ko-KR" sz="1400" dirty="0" smtClean="0"/>
          </a:p>
          <a:p>
            <a:pPr marL="370350" indent="-285750" algn="l">
              <a:buFontTx/>
              <a:buChar char="-"/>
            </a:pPr>
            <a:endParaRPr lang="en-US" altLang="ko-KR" dirty="0"/>
          </a:p>
          <a:p>
            <a:pPr marL="370350" indent="-285750" algn="l">
              <a:buFontTx/>
              <a:buChar char="-"/>
            </a:pPr>
            <a:endParaRPr lang="en-US" altLang="ko-KR" dirty="0" smtClean="0"/>
          </a:p>
        </p:txBody>
      </p:sp>
      <p:grpSp>
        <p:nvGrpSpPr>
          <p:cNvPr id="3" name="그룹 2"/>
          <p:cNvGrpSpPr/>
          <p:nvPr/>
        </p:nvGrpSpPr>
        <p:grpSpPr>
          <a:xfrm>
            <a:off x="1055447" y="2105434"/>
            <a:ext cx="5445366" cy="3103053"/>
            <a:chOff x="1055447" y="2105434"/>
            <a:chExt cx="3212503" cy="1871393"/>
          </a:xfrm>
        </p:grpSpPr>
        <p:grpSp>
          <p:nvGrpSpPr>
            <p:cNvPr id="8" name="그룹 7"/>
            <p:cNvGrpSpPr/>
            <p:nvPr/>
          </p:nvGrpSpPr>
          <p:grpSpPr>
            <a:xfrm>
              <a:off x="1055447" y="2310656"/>
              <a:ext cx="1361948" cy="1436471"/>
              <a:chOff x="5457056" y="1919288"/>
              <a:chExt cx="1504950" cy="1503363"/>
            </a:xfrm>
          </p:grpSpPr>
          <p:sp>
            <p:nvSpPr>
              <p:cNvPr id="11" name="Oval 6"/>
              <p:cNvSpPr>
                <a:spLocks noChangeArrowheads="1"/>
              </p:cNvSpPr>
              <p:nvPr/>
            </p:nvSpPr>
            <p:spPr bwMode="auto">
              <a:xfrm>
                <a:off x="5457056" y="1919288"/>
                <a:ext cx="1504950" cy="1503363"/>
              </a:xfrm>
              <a:prstGeom prst="ellipse">
                <a:avLst/>
              </a:pr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grpSp>
            <p:nvGrpSpPr>
              <p:cNvPr id="12" name="그룹 11"/>
              <p:cNvGrpSpPr/>
              <p:nvPr/>
            </p:nvGrpSpPr>
            <p:grpSpPr>
              <a:xfrm>
                <a:off x="5946006" y="2381251"/>
                <a:ext cx="527051" cy="612775"/>
                <a:chOff x="11277600" y="2381251"/>
                <a:chExt cx="527051" cy="612775"/>
              </a:xfrm>
            </p:grpSpPr>
            <p:sp>
              <p:nvSpPr>
                <p:cNvPr id="13" name="Freeform 64"/>
                <p:cNvSpPr>
                  <a:spLocks/>
                </p:cNvSpPr>
                <p:nvPr/>
              </p:nvSpPr>
              <p:spPr bwMode="auto">
                <a:xfrm>
                  <a:off x="11296650" y="2381251"/>
                  <a:ext cx="493713" cy="282575"/>
                </a:xfrm>
                <a:custGeom>
                  <a:avLst/>
                  <a:gdLst>
                    <a:gd name="T0" fmla="*/ 66 w 131"/>
                    <a:gd name="T1" fmla="*/ 0 h 75"/>
                    <a:gd name="T2" fmla="*/ 65 w 131"/>
                    <a:gd name="T3" fmla="*/ 0 h 75"/>
                    <a:gd name="T4" fmla="*/ 65 w 131"/>
                    <a:gd name="T5" fmla="*/ 0 h 75"/>
                    <a:gd name="T6" fmla="*/ 0 w 131"/>
                    <a:gd name="T7" fmla="*/ 38 h 75"/>
                    <a:gd name="T8" fmla="*/ 1 w 131"/>
                    <a:gd name="T9" fmla="*/ 39 h 75"/>
                    <a:gd name="T10" fmla="*/ 65 w 131"/>
                    <a:gd name="T11" fmla="*/ 75 h 75"/>
                    <a:gd name="T12" fmla="*/ 131 w 131"/>
                    <a:gd name="T13" fmla="*/ 39 h 75"/>
                    <a:gd name="T14" fmla="*/ 66 w 131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1" h="75">
                      <a:moveTo>
                        <a:pt x="66" y="0"/>
                      </a:move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65" y="0"/>
                        <a:pt x="65" y="0"/>
                        <a:pt x="65" y="0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1" y="38"/>
                        <a:pt x="1" y="38"/>
                        <a:pt x="1" y="39"/>
                      </a:cubicBezTo>
                      <a:cubicBezTo>
                        <a:pt x="65" y="75"/>
                        <a:pt x="65" y="75"/>
                        <a:pt x="65" y="75"/>
                      </a:cubicBezTo>
                      <a:cubicBezTo>
                        <a:pt x="131" y="39"/>
                        <a:pt x="131" y="39"/>
                        <a:pt x="131" y="39"/>
                      </a:cubicBezTo>
                      <a:lnTo>
                        <a:pt x="6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4" name="Freeform 65"/>
                <p:cNvSpPr>
                  <a:spLocks/>
                </p:cNvSpPr>
                <p:nvPr/>
              </p:nvSpPr>
              <p:spPr bwMode="auto">
                <a:xfrm>
                  <a:off x="11277600" y="2578101"/>
                  <a:ext cx="238125" cy="415925"/>
                </a:xfrm>
                <a:custGeom>
                  <a:avLst/>
                  <a:gdLst>
                    <a:gd name="T0" fmla="*/ 0 w 63"/>
                    <a:gd name="T1" fmla="*/ 72 h 111"/>
                    <a:gd name="T2" fmla="*/ 1 w 63"/>
                    <a:gd name="T3" fmla="*/ 74 h 111"/>
                    <a:gd name="T4" fmla="*/ 63 w 63"/>
                    <a:gd name="T5" fmla="*/ 111 h 111"/>
                    <a:gd name="T6" fmla="*/ 63 w 63"/>
                    <a:gd name="T7" fmla="*/ 35 h 111"/>
                    <a:gd name="T8" fmla="*/ 0 w 63"/>
                    <a:gd name="T9" fmla="*/ 0 h 111"/>
                    <a:gd name="T10" fmla="*/ 0 w 63"/>
                    <a:gd name="T11" fmla="*/ 72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3" h="111">
                      <a:moveTo>
                        <a:pt x="0" y="72"/>
                      </a:moveTo>
                      <a:cubicBezTo>
                        <a:pt x="0" y="73"/>
                        <a:pt x="1" y="73"/>
                        <a:pt x="1" y="74"/>
                      </a:cubicBezTo>
                      <a:cubicBezTo>
                        <a:pt x="63" y="111"/>
                        <a:pt x="63" y="111"/>
                        <a:pt x="63" y="111"/>
                      </a:cubicBezTo>
                      <a:cubicBezTo>
                        <a:pt x="63" y="35"/>
                        <a:pt x="63" y="35"/>
                        <a:pt x="63" y="35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7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5" name="Freeform 66"/>
                <p:cNvSpPr>
                  <a:spLocks/>
                </p:cNvSpPr>
                <p:nvPr/>
              </p:nvSpPr>
              <p:spPr bwMode="auto">
                <a:xfrm>
                  <a:off x="11568113" y="2581276"/>
                  <a:ext cx="236538" cy="412750"/>
                </a:xfrm>
                <a:custGeom>
                  <a:avLst/>
                  <a:gdLst>
                    <a:gd name="T0" fmla="*/ 0 w 63"/>
                    <a:gd name="T1" fmla="*/ 110 h 110"/>
                    <a:gd name="T2" fmla="*/ 63 w 63"/>
                    <a:gd name="T3" fmla="*/ 73 h 110"/>
                    <a:gd name="T4" fmla="*/ 63 w 63"/>
                    <a:gd name="T5" fmla="*/ 71 h 110"/>
                    <a:gd name="T6" fmla="*/ 63 w 63"/>
                    <a:gd name="T7" fmla="*/ 0 h 110"/>
                    <a:gd name="T8" fmla="*/ 0 w 63"/>
                    <a:gd name="T9" fmla="*/ 35 h 110"/>
                    <a:gd name="T10" fmla="*/ 0 w 63"/>
                    <a:gd name="T11" fmla="*/ 11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3" h="110">
                      <a:moveTo>
                        <a:pt x="0" y="110"/>
                      </a:moveTo>
                      <a:cubicBezTo>
                        <a:pt x="63" y="73"/>
                        <a:pt x="63" y="73"/>
                        <a:pt x="63" y="73"/>
                      </a:cubicBezTo>
                      <a:cubicBezTo>
                        <a:pt x="63" y="72"/>
                        <a:pt x="63" y="72"/>
                        <a:pt x="63" y="71"/>
                      </a:cubicBezTo>
                      <a:cubicBezTo>
                        <a:pt x="63" y="0"/>
                        <a:pt x="63" y="0"/>
                        <a:pt x="63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lnTo>
                        <a:pt x="0" y="11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" name="그룹 15"/>
            <p:cNvGrpSpPr/>
            <p:nvPr/>
          </p:nvGrpSpPr>
          <p:grpSpPr>
            <a:xfrm>
              <a:off x="2859885" y="2105434"/>
              <a:ext cx="1408065" cy="1870278"/>
              <a:chOff x="7998556" y="1700808"/>
              <a:chExt cx="1285875" cy="1617663"/>
            </a:xfrm>
          </p:grpSpPr>
          <p:sp>
            <p:nvSpPr>
              <p:cNvPr id="17" name="Freeform 95"/>
              <p:cNvSpPr>
                <a:spLocks/>
              </p:cNvSpPr>
              <p:nvPr/>
            </p:nvSpPr>
            <p:spPr bwMode="auto">
              <a:xfrm>
                <a:off x="7998556" y="1700808"/>
                <a:ext cx="1285875" cy="1617663"/>
              </a:xfrm>
              <a:custGeom>
                <a:avLst/>
                <a:gdLst>
                  <a:gd name="T0" fmla="*/ 0 w 342"/>
                  <a:gd name="T1" fmla="*/ 218 h 430"/>
                  <a:gd name="T2" fmla="*/ 272 w 342"/>
                  <a:gd name="T3" fmla="*/ 331 h 430"/>
                  <a:gd name="T4" fmla="*/ 342 w 342"/>
                  <a:gd name="T5" fmla="*/ 218 h 430"/>
                  <a:gd name="T6" fmla="*/ 284 w 342"/>
                  <a:gd name="T7" fmla="*/ 118 h 430"/>
                  <a:gd name="T8" fmla="*/ 0 w 342"/>
                  <a:gd name="T9" fmla="*/ 218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430">
                    <a:moveTo>
                      <a:pt x="0" y="218"/>
                    </a:moveTo>
                    <a:cubicBezTo>
                      <a:pt x="0" y="361"/>
                      <a:pt x="172" y="430"/>
                      <a:pt x="272" y="331"/>
                    </a:cubicBezTo>
                    <a:cubicBezTo>
                      <a:pt x="300" y="302"/>
                      <a:pt x="321" y="253"/>
                      <a:pt x="342" y="218"/>
                    </a:cubicBezTo>
                    <a:cubicBezTo>
                      <a:pt x="321" y="183"/>
                      <a:pt x="306" y="147"/>
                      <a:pt x="284" y="118"/>
                    </a:cubicBezTo>
                    <a:cubicBezTo>
                      <a:pt x="192" y="0"/>
                      <a:pt x="0" y="65"/>
                      <a:pt x="0" y="218"/>
                    </a:cubicBezTo>
                    <a:close/>
                  </a:path>
                </a:pathLst>
              </a:custGeom>
              <a:solidFill>
                <a:srgbClr val="D971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138"/>
              <p:cNvSpPr>
                <a:spLocks/>
              </p:cNvSpPr>
              <p:nvPr/>
            </p:nvSpPr>
            <p:spPr bwMode="auto">
              <a:xfrm>
                <a:off x="8408131" y="2320925"/>
                <a:ext cx="693738" cy="330200"/>
              </a:xfrm>
              <a:custGeom>
                <a:avLst/>
                <a:gdLst>
                  <a:gd name="T0" fmla="*/ 167 w 184"/>
                  <a:gd name="T1" fmla="*/ 55 h 88"/>
                  <a:gd name="T2" fmla="*/ 184 w 184"/>
                  <a:gd name="T3" fmla="*/ 45 h 88"/>
                  <a:gd name="T4" fmla="*/ 184 w 184"/>
                  <a:gd name="T5" fmla="*/ 44 h 88"/>
                  <a:gd name="T6" fmla="*/ 167 w 184"/>
                  <a:gd name="T7" fmla="*/ 34 h 88"/>
                  <a:gd name="T8" fmla="*/ 166 w 184"/>
                  <a:gd name="T9" fmla="*/ 41 h 88"/>
                  <a:gd name="T10" fmla="*/ 135 w 184"/>
                  <a:gd name="T11" fmla="*/ 34 h 88"/>
                  <a:gd name="T12" fmla="*/ 167 w 184"/>
                  <a:gd name="T13" fmla="*/ 13 h 88"/>
                  <a:gd name="T14" fmla="*/ 172 w 184"/>
                  <a:gd name="T15" fmla="*/ 19 h 88"/>
                  <a:gd name="T16" fmla="*/ 182 w 184"/>
                  <a:gd name="T17" fmla="*/ 2 h 88"/>
                  <a:gd name="T18" fmla="*/ 181 w 184"/>
                  <a:gd name="T19" fmla="*/ 0 h 88"/>
                  <a:gd name="T20" fmla="*/ 168 w 184"/>
                  <a:gd name="T21" fmla="*/ 0 h 88"/>
                  <a:gd name="T22" fmla="*/ 161 w 184"/>
                  <a:gd name="T23" fmla="*/ 2 h 88"/>
                  <a:gd name="T24" fmla="*/ 164 w 184"/>
                  <a:gd name="T25" fmla="*/ 7 h 88"/>
                  <a:gd name="T26" fmla="*/ 135 w 184"/>
                  <a:gd name="T27" fmla="*/ 26 h 88"/>
                  <a:gd name="T28" fmla="*/ 118 w 184"/>
                  <a:gd name="T29" fmla="*/ 8 h 88"/>
                  <a:gd name="T30" fmla="*/ 0 w 184"/>
                  <a:gd name="T31" fmla="*/ 24 h 88"/>
                  <a:gd name="T32" fmla="*/ 9 w 184"/>
                  <a:gd name="T33" fmla="*/ 30 h 88"/>
                  <a:gd name="T34" fmla="*/ 18 w 184"/>
                  <a:gd name="T35" fmla="*/ 17 h 88"/>
                  <a:gd name="T36" fmla="*/ 126 w 184"/>
                  <a:gd name="T37" fmla="*/ 25 h 88"/>
                  <a:gd name="T38" fmla="*/ 126 w 184"/>
                  <a:gd name="T39" fmla="*/ 40 h 88"/>
                  <a:gd name="T40" fmla="*/ 126 w 184"/>
                  <a:gd name="T41" fmla="*/ 48 h 88"/>
                  <a:gd name="T42" fmla="*/ 126 w 184"/>
                  <a:gd name="T43" fmla="*/ 57 h 88"/>
                  <a:gd name="T44" fmla="*/ 118 w 184"/>
                  <a:gd name="T45" fmla="*/ 79 h 88"/>
                  <a:gd name="T46" fmla="*/ 9 w 184"/>
                  <a:gd name="T47" fmla="*/ 70 h 88"/>
                  <a:gd name="T48" fmla="*/ 5 w 184"/>
                  <a:gd name="T49" fmla="*/ 63 h 88"/>
                  <a:gd name="T50" fmla="*/ 0 w 184"/>
                  <a:gd name="T51" fmla="*/ 70 h 88"/>
                  <a:gd name="T52" fmla="*/ 118 w 184"/>
                  <a:gd name="T53" fmla="*/ 88 h 88"/>
                  <a:gd name="T54" fmla="*/ 135 w 184"/>
                  <a:gd name="T55" fmla="*/ 63 h 88"/>
                  <a:gd name="T56" fmla="*/ 159 w 184"/>
                  <a:gd name="T57" fmla="*/ 84 h 88"/>
                  <a:gd name="T58" fmla="*/ 160 w 184"/>
                  <a:gd name="T59" fmla="*/ 86 h 88"/>
                  <a:gd name="T60" fmla="*/ 180 w 184"/>
                  <a:gd name="T61" fmla="*/ 85 h 88"/>
                  <a:gd name="T62" fmla="*/ 171 w 184"/>
                  <a:gd name="T63" fmla="*/ 68 h 88"/>
                  <a:gd name="T64" fmla="*/ 169 w 184"/>
                  <a:gd name="T65" fmla="*/ 68 h 88"/>
                  <a:gd name="T66" fmla="*/ 165 w 184"/>
                  <a:gd name="T67" fmla="*/ 74 h 88"/>
                  <a:gd name="T68" fmla="*/ 135 w 184"/>
                  <a:gd name="T69" fmla="*/ 48 h 88"/>
                  <a:gd name="T70" fmla="*/ 166 w 184"/>
                  <a:gd name="T71" fmla="*/ 4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4" h="88">
                    <a:moveTo>
                      <a:pt x="166" y="55"/>
                    </a:moveTo>
                    <a:cubicBezTo>
                      <a:pt x="166" y="55"/>
                      <a:pt x="166" y="55"/>
                      <a:pt x="167" y="55"/>
                    </a:cubicBezTo>
                    <a:cubicBezTo>
                      <a:pt x="167" y="56"/>
                      <a:pt x="168" y="55"/>
                      <a:pt x="168" y="55"/>
                    </a:cubicBezTo>
                    <a:cubicBezTo>
                      <a:pt x="184" y="45"/>
                      <a:pt x="184" y="45"/>
                      <a:pt x="184" y="45"/>
                    </a:cubicBezTo>
                    <a:cubicBezTo>
                      <a:pt x="184" y="45"/>
                      <a:pt x="184" y="45"/>
                      <a:pt x="184" y="45"/>
                    </a:cubicBezTo>
                    <a:cubicBezTo>
                      <a:pt x="184" y="44"/>
                      <a:pt x="184" y="44"/>
                      <a:pt x="184" y="44"/>
                    </a:cubicBezTo>
                    <a:cubicBezTo>
                      <a:pt x="168" y="35"/>
                      <a:pt x="168" y="35"/>
                      <a:pt x="168" y="35"/>
                    </a:cubicBezTo>
                    <a:cubicBezTo>
                      <a:pt x="168" y="34"/>
                      <a:pt x="167" y="34"/>
                      <a:pt x="167" y="34"/>
                    </a:cubicBezTo>
                    <a:cubicBezTo>
                      <a:pt x="166" y="35"/>
                      <a:pt x="166" y="35"/>
                      <a:pt x="166" y="35"/>
                    </a:cubicBezTo>
                    <a:cubicBezTo>
                      <a:pt x="166" y="41"/>
                      <a:pt x="166" y="41"/>
                      <a:pt x="166" y="41"/>
                    </a:cubicBezTo>
                    <a:cubicBezTo>
                      <a:pt x="135" y="41"/>
                      <a:pt x="135" y="41"/>
                      <a:pt x="135" y="41"/>
                    </a:cubicBezTo>
                    <a:cubicBezTo>
                      <a:pt x="135" y="34"/>
                      <a:pt x="135" y="34"/>
                      <a:pt x="135" y="34"/>
                    </a:cubicBezTo>
                    <a:cubicBezTo>
                      <a:pt x="167" y="13"/>
                      <a:pt x="167" y="13"/>
                      <a:pt x="167" y="13"/>
                    </a:cubicBezTo>
                    <a:cubicBezTo>
                      <a:pt x="167" y="13"/>
                      <a:pt x="167" y="13"/>
                      <a:pt x="167" y="13"/>
                    </a:cubicBezTo>
                    <a:cubicBezTo>
                      <a:pt x="172" y="18"/>
                      <a:pt x="172" y="18"/>
                      <a:pt x="172" y="18"/>
                    </a:cubicBezTo>
                    <a:cubicBezTo>
                      <a:pt x="172" y="19"/>
                      <a:pt x="172" y="19"/>
                      <a:pt x="172" y="19"/>
                    </a:cubicBezTo>
                    <a:cubicBezTo>
                      <a:pt x="173" y="18"/>
                      <a:pt x="173" y="18"/>
                      <a:pt x="173" y="18"/>
                    </a:cubicBezTo>
                    <a:cubicBezTo>
                      <a:pt x="182" y="2"/>
                      <a:pt x="182" y="2"/>
                      <a:pt x="182" y="2"/>
                    </a:cubicBezTo>
                    <a:cubicBezTo>
                      <a:pt x="182" y="1"/>
                      <a:pt x="182" y="1"/>
                      <a:pt x="182" y="0"/>
                    </a:cubicBezTo>
                    <a:cubicBezTo>
                      <a:pt x="181" y="0"/>
                      <a:pt x="181" y="0"/>
                      <a:pt x="181" y="0"/>
                    </a:cubicBezTo>
                    <a:cubicBezTo>
                      <a:pt x="175" y="0"/>
                      <a:pt x="175" y="0"/>
                      <a:pt x="175" y="0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161" y="1"/>
                      <a:pt x="161" y="1"/>
                      <a:pt x="161" y="1"/>
                    </a:cubicBezTo>
                    <a:cubicBezTo>
                      <a:pt x="161" y="1"/>
                      <a:pt x="161" y="1"/>
                      <a:pt x="161" y="2"/>
                    </a:cubicBezTo>
                    <a:cubicBezTo>
                      <a:pt x="160" y="2"/>
                      <a:pt x="161" y="3"/>
                      <a:pt x="161" y="3"/>
                    </a:cubicBezTo>
                    <a:cubicBezTo>
                      <a:pt x="164" y="7"/>
                      <a:pt x="164" y="7"/>
                      <a:pt x="164" y="7"/>
                    </a:cubicBezTo>
                    <a:cubicBezTo>
                      <a:pt x="164" y="7"/>
                      <a:pt x="164" y="7"/>
                      <a:pt x="164" y="7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16"/>
                      <a:pt x="127" y="8"/>
                      <a:pt x="118" y="8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9" y="8"/>
                      <a:pt x="1" y="15"/>
                      <a:pt x="0" y="24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1"/>
                      <a:pt x="13" y="17"/>
                      <a:pt x="18" y="17"/>
                    </a:cubicBezTo>
                    <a:cubicBezTo>
                      <a:pt x="118" y="17"/>
                      <a:pt x="118" y="17"/>
                      <a:pt x="118" y="17"/>
                    </a:cubicBezTo>
                    <a:cubicBezTo>
                      <a:pt x="122" y="17"/>
                      <a:pt x="126" y="21"/>
                      <a:pt x="126" y="25"/>
                    </a:cubicBezTo>
                    <a:cubicBezTo>
                      <a:pt x="126" y="32"/>
                      <a:pt x="126" y="32"/>
                      <a:pt x="126" y="32"/>
                    </a:cubicBezTo>
                    <a:cubicBezTo>
                      <a:pt x="126" y="40"/>
                      <a:pt x="126" y="40"/>
                      <a:pt x="126" y="40"/>
                    </a:cubicBezTo>
                    <a:cubicBezTo>
                      <a:pt x="126" y="41"/>
                      <a:pt x="126" y="41"/>
                      <a:pt x="126" y="41"/>
                    </a:cubicBezTo>
                    <a:cubicBezTo>
                      <a:pt x="126" y="48"/>
                      <a:pt x="126" y="48"/>
                      <a:pt x="126" y="48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26" y="57"/>
                      <a:pt x="126" y="57"/>
                      <a:pt x="126" y="57"/>
                    </a:cubicBezTo>
                    <a:cubicBezTo>
                      <a:pt x="126" y="70"/>
                      <a:pt x="126" y="70"/>
                      <a:pt x="126" y="70"/>
                    </a:cubicBezTo>
                    <a:cubicBezTo>
                      <a:pt x="126" y="75"/>
                      <a:pt x="122" y="79"/>
                      <a:pt x="118" y="79"/>
                    </a:cubicBezTo>
                    <a:cubicBezTo>
                      <a:pt x="18" y="79"/>
                      <a:pt x="18" y="79"/>
                      <a:pt x="18" y="79"/>
                    </a:cubicBezTo>
                    <a:cubicBezTo>
                      <a:pt x="13" y="79"/>
                      <a:pt x="9" y="75"/>
                      <a:pt x="9" y="70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5" y="63"/>
                      <a:pt x="5" y="63"/>
                      <a:pt x="5" y="63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80"/>
                      <a:pt x="8" y="88"/>
                      <a:pt x="18" y="88"/>
                    </a:cubicBezTo>
                    <a:cubicBezTo>
                      <a:pt x="118" y="88"/>
                      <a:pt x="118" y="88"/>
                      <a:pt x="118" y="88"/>
                    </a:cubicBezTo>
                    <a:cubicBezTo>
                      <a:pt x="127" y="88"/>
                      <a:pt x="135" y="80"/>
                      <a:pt x="135" y="70"/>
                    </a:cubicBezTo>
                    <a:cubicBezTo>
                      <a:pt x="135" y="63"/>
                      <a:pt x="135" y="63"/>
                      <a:pt x="135" y="63"/>
                    </a:cubicBezTo>
                    <a:cubicBezTo>
                      <a:pt x="161" y="80"/>
                      <a:pt x="161" y="80"/>
                      <a:pt x="161" y="80"/>
                    </a:cubicBezTo>
                    <a:cubicBezTo>
                      <a:pt x="159" y="84"/>
                      <a:pt x="159" y="84"/>
                      <a:pt x="159" y="84"/>
                    </a:cubicBezTo>
                    <a:cubicBezTo>
                      <a:pt x="159" y="86"/>
                      <a:pt x="159" y="86"/>
                      <a:pt x="159" y="86"/>
                    </a:cubicBezTo>
                    <a:cubicBezTo>
                      <a:pt x="159" y="86"/>
                      <a:pt x="160" y="86"/>
                      <a:pt x="160" y="86"/>
                    </a:cubicBezTo>
                    <a:cubicBezTo>
                      <a:pt x="179" y="86"/>
                      <a:pt x="179" y="86"/>
                      <a:pt x="179" y="86"/>
                    </a:cubicBezTo>
                    <a:cubicBezTo>
                      <a:pt x="180" y="85"/>
                      <a:pt x="180" y="85"/>
                      <a:pt x="180" y="85"/>
                    </a:cubicBezTo>
                    <a:cubicBezTo>
                      <a:pt x="180" y="85"/>
                      <a:pt x="180" y="85"/>
                      <a:pt x="180" y="85"/>
                    </a:cubicBezTo>
                    <a:cubicBezTo>
                      <a:pt x="171" y="68"/>
                      <a:pt x="171" y="68"/>
                      <a:pt x="171" y="68"/>
                    </a:cubicBezTo>
                    <a:cubicBezTo>
                      <a:pt x="171" y="68"/>
                      <a:pt x="170" y="68"/>
                      <a:pt x="170" y="67"/>
                    </a:cubicBezTo>
                    <a:cubicBezTo>
                      <a:pt x="169" y="67"/>
                      <a:pt x="169" y="67"/>
                      <a:pt x="169" y="68"/>
                    </a:cubicBezTo>
                    <a:cubicBezTo>
                      <a:pt x="165" y="73"/>
                      <a:pt x="165" y="73"/>
                      <a:pt x="165" y="73"/>
                    </a:cubicBezTo>
                    <a:cubicBezTo>
                      <a:pt x="165" y="74"/>
                      <a:pt x="165" y="74"/>
                      <a:pt x="165" y="74"/>
                    </a:cubicBezTo>
                    <a:cubicBezTo>
                      <a:pt x="135" y="55"/>
                      <a:pt x="135" y="55"/>
                      <a:pt x="135" y="55"/>
                    </a:cubicBezTo>
                    <a:cubicBezTo>
                      <a:pt x="135" y="48"/>
                      <a:pt x="135" y="48"/>
                      <a:pt x="135" y="48"/>
                    </a:cubicBezTo>
                    <a:cubicBezTo>
                      <a:pt x="166" y="48"/>
                      <a:pt x="166" y="48"/>
                      <a:pt x="166" y="48"/>
                    </a:cubicBezTo>
                    <a:cubicBezTo>
                      <a:pt x="166" y="48"/>
                      <a:pt x="166" y="48"/>
                      <a:pt x="166" y="48"/>
                    </a:cubicBezTo>
                    <a:lnTo>
                      <a:pt x="166" y="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139"/>
              <p:cNvSpPr>
                <a:spLocks/>
              </p:cNvSpPr>
              <p:nvPr/>
            </p:nvSpPr>
            <p:spPr bwMode="auto">
              <a:xfrm>
                <a:off x="8198581" y="2308225"/>
                <a:ext cx="285750" cy="354013"/>
              </a:xfrm>
              <a:custGeom>
                <a:avLst/>
                <a:gdLst>
                  <a:gd name="T0" fmla="*/ 49 w 76"/>
                  <a:gd name="T1" fmla="*/ 64 h 94"/>
                  <a:gd name="T2" fmla="*/ 49 w 76"/>
                  <a:gd name="T3" fmla="*/ 66 h 94"/>
                  <a:gd name="T4" fmla="*/ 56 w 76"/>
                  <a:gd name="T5" fmla="*/ 61 h 94"/>
                  <a:gd name="T6" fmla="*/ 61 w 76"/>
                  <a:gd name="T7" fmla="*/ 58 h 94"/>
                  <a:gd name="T8" fmla="*/ 65 w 76"/>
                  <a:gd name="T9" fmla="*/ 55 h 94"/>
                  <a:gd name="T10" fmla="*/ 76 w 76"/>
                  <a:gd name="T11" fmla="*/ 48 h 94"/>
                  <a:gd name="T12" fmla="*/ 65 w 76"/>
                  <a:gd name="T13" fmla="*/ 40 h 94"/>
                  <a:gd name="T14" fmla="*/ 61 w 76"/>
                  <a:gd name="T15" fmla="*/ 38 h 94"/>
                  <a:gd name="T16" fmla="*/ 56 w 76"/>
                  <a:gd name="T17" fmla="*/ 35 h 94"/>
                  <a:gd name="T18" fmla="*/ 49 w 76"/>
                  <a:gd name="T19" fmla="*/ 30 h 94"/>
                  <a:gd name="T20" fmla="*/ 49 w 76"/>
                  <a:gd name="T21" fmla="*/ 37 h 94"/>
                  <a:gd name="T22" fmla="*/ 49 w 76"/>
                  <a:gd name="T23" fmla="*/ 38 h 94"/>
                  <a:gd name="T24" fmla="*/ 49 w 76"/>
                  <a:gd name="T25" fmla="*/ 39 h 94"/>
                  <a:gd name="T26" fmla="*/ 49 w 76"/>
                  <a:gd name="T27" fmla="*/ 39 h 94"/>
                  <a:gd name="T28" fmla="*/ 45 w 76"/>
                  <a:gd name="T29" fmla="*/ 39 h 94"/>
                  <a:gd name="T30" fmla="*/ 45 w 76"/>
                  <a:gd name="T31" fmla="*/ 39 h 94"/>
                  <a:gd name="T32" fmla="*/ 42 w 76"/>
                  <a:gd name="T33" fmla="*/ 39 h 94"/>
                  <a:gd name="T34" fmla="*/ 42 w 76"/>
                  <a:gd name="T35" fmla="*/ 39 h 94"/>
                  <a:gd name="T36" fmla="*/ 13 w 76"/>
                  <a:gd name="T37" fmla="*/ 4 h 94"/>
                  <a:gd name="T38" fmla="*/ 10 w 76"/>
                  <a:gd name="T39" fmla="*/ 0 h 94"/>
                  <a:gd name="T40" fmla="*/ 7 w 76"/>
                  <a:gd name="T41" fmla="*/ 4 h 94"/>
                  <a:gd name="T42" fmla="*/ 19 w 76"/>
                  <a:gd name="T43" fmla="*/ 34 h 94"/>
                  <a:gd name="T44" fmla="*/ 39 w 76"/>
                  <a:gd name="T45" fmla="*/ 45 h 94"/>
                  <a:gd name="T46" fmla="*/ 4 w 76"/>
                  <a:gd name="T47" fmla="*/ 45 h 94"/>
                  <a:gd name="T48" fmla="*/ 0 w 76"/>
                  <a:gd name="T49" fmla="*/ 48 h 94"/>
                  <a:gd name="T50" fmla="*/ 4 w 76"/>
                  <a:gd name="T51" fmla="*/ 51 h 94"/>
                  <a:gd name="T52" fmla="*/ 33 w 76"/>
                  <a:gd name="T53" fmla="*/ 51 h 94"/>
                  <a:gd name="T54" fmla="*/ 19 w 76"/>
                  <a:gd name="T55" fmla="*/ 60 h 94"/>
                  <a:gd name="T56" fmla="*/ 7 w 76"/>
                  <a:gd name="T57" fmla="*/ 90 h 94"/>
                  <a:gd name="T58" fmla="*/ 10 w 76"/>
                  <a:gd name="T59" fmla="*/ 94 h 94"/>
                  <a:gd name="T60" fmla="*/ 13 w 76"/>
                  <a:gd name="T61" fmla="*/ 90 h 94"/>
                  <a:gd name="T62" fmla="*/ 42 w 76"/>
                  <a:gd name="T63" fmla="*/ 55 h 94"/>
                  <a:gd name="T64" fmla="*/ 42 w 76"/>
                  <a:gd name="T65" fmla="*/ 55 h 94"/>
                  <a:gd name="T66" fmla="*/ 45 w 76"/>
                  <a:gd name="T67" fmla="*/ 55 h 94"/>
                  <a:gd name="T68" fmla="*/ 45 w 76"/>
                  <a:gd name="T69" fmla="*/ 55 h 94"/>
                  <a:gd name="T70" fmla="*/ 49 w 76"/>
                  <a:gd name="T71" fmla="*/ 55 h 94"/>
                  <a:gd name="T72" fmla="*/ 49 w 76"/>
                  <a:gd name="T73" fmla="*/ 55 h 94"/>
                  <a:gd name="T74" fmla="*/ 49 w 76"/>
                  <a:gd name="T75" fmla="*/ 64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6" h="94">
                    <a:moveTo>
                      <a:pt x="49" y="64"/>
                    </a:moveTo>
                    <a:cubicBezTo>
                      <a:pt x="49" y="66"/>
                      <a:pt x="49" y="66"/>
                      <a:pt x="49" y="66"/>
                    </a:cubicBezTo>
                    <a:cubicBezTo>
                      <a:pt x="56" y="61"/>
                      <a:pt x="56" y="61"/>
                      <a:pt x="56" y="61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65" y="55"/>
                      <a:pt x="65" y="55"/>
                      <a:pt x="65" y="55"/>
                    </a:cubicBezTo>
                    <a:cubicBezTo>
                      <a:pt x="76" y="48"/>
                      <a:pt x="76" y="48"/>
                      <a:pt x="76" y="48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56" y="35"/>
                      <a:pt x="56" y="35"/>
                      <a:pt x="56" y="35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8" y="39"/>
                      <a:pt x="47" y="39"/>
                      <a:pt x="45" y="39"/>
                    </a:cubicBezTo>
                    <a:cubicBezTo>
                      <a:pt x="45" y="39"/>
                      <a:pt x="45" y="39"/>
                      <a:pt x="45" y="39"/>
                    </a:cubicBezTo>
                    <a:cubicBezTo>
                      <a:pt x="44" y="39"/>
                      <a:pt x="43" y="39"/>
                      <a:pt x="42" y="39"/>
                    </a:cubicBezTo>
                    <a:cubicBezTo>
                      <a:pt x="42" y="39"/>
                      <a:pt x="42" y="39"/>
                      <a:pt x="42" y="39"/>
                    </a:cubicBezTo>
                    <a:cubicBezTo>
                      <a:pt x="26" y="35"/>
                      <a:pt x="13" y="21"/>
                      <a:pt x="13" y="4"/>
                    </a:cubicBezTo>
                    <a:cubicBezTo>
                      <a:pt x="13" y="2"/>
                      <a:pt x="12" y="0"/>
                      <a:pt x="10" y="0"/>
                    </a:cubicBezTo>
                    <a:cubicBezTo>
                      <a:pt x="8" y="0"/>
                      <a:pt x="7" y="2"/>
                      <a:pt x="7" y="4"/>
                    </a:cubicBezTo>
                    <a:cubicBezTo>
                      <a:pt x="7" y="15"/>
                      <a:pt x="11" y="26"/>
                      <a:pt x="19" y="34"/>
                    </a:cubicBezTo>
                    <a:cubicBezTo>
                      <a:pt x="24" y="39"/>
                      <a:pt x="31" y="43"/>
                      <a:pt x="39" y="45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2" y="45"/>
                      <a:pt x="0" y="46"/>
                      <a:pt x="0" y="48"/>
                    </a:cubicBezTo>
                    <a:cubicBezTo>
                      <a:pt x="0" y="50"/>
                      <a:pt x="2" y="51"/>
                      <a:pt x="4" y="51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28" y="53"/>
                      <a:pt x="23" y="56"/>
                      <a:pt x="19" y="60"/>
                    </a:cubicBezTo>
                    <a:cubicBezTo>
                      <a:pt x="11" y="68"/>
                      <a:pt x="7" y="79"/>
                      <a:pt x="7" y="90"/>
                    </a:cubicBezTo>
                    <a:cubicBezTo>
                      <a:pt x="7" y="92"/>
                      <a:pt x="8" y="94"/>
                      <a:pt x="10" y="94"/>
                    </a:cubicBezTo>
                    <a:cubicBezTo>
                      <a:pt x="12" y="94"/>
                      <a:pt x="13" y="92"/>
                      <a:pt x="13" y="90"/>
                    </a:cubicBezTo>
                    <a:cubicBezTo>
                      <a:pt x="13" y="73"/>
                      <a:pt x="26" y="59"/>
                      <a:pt x="42" y="55"/>
                    </a:cubicBezTo>
                    <a:cubicBezTo>
                      <a:pt x="42" y="55"/>
                      <a:pt x="42" y="55"/>
                      <a:pt x="42" y="55"/>
                    </a:cubicBezTo>
                    <a:cubicBezTo>
                      <a:pt x="43" y="55"/>
                      <a:pt x="44" y="55"/>
                      <a:pt x="45" y="55"/>
                    </a:cubicBezTo>
                    <a:cubicBezTo>
                      <a:pt x="45" y="55"/>
                      <a:pt x="45" y="55"/>
                      <a:pt x="45" y="55"/>
                    </a:cubicBezTo>
                    <a:cubicBezTo>
                      <a:pt x="47" y="55"/>
                      <a:pt x="48" y="55"/>
                      <a:pt x="49" y="55"/>
                    </a:cubicBezTo>
                    <a:cubicBezTo>
                      <a:pt x="49" y="55"/>
                      <a:pt x="49" y="55"/>
                      <a:pt x="49" y="55"/>
                    </a:cubicBezTo>
                    <a:cubicBezTo>
                      <a:pt x="49" y="64"/>
                      <a:pt x="49" y="64"/>
                      <a:pt x="49" y="6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cxnSp>
          <p:nvCxnSpPr>
            <p:cNvPr id="20" name="직선 연결선[R] 19"/>
            <p:cNvCxnSpPr/>
            <p:nvPr/>
          </p:nvCxnSpPr>
          <p:spPr>
            <a:xfrm>
              <a:off x="2417887" y="3018305"/>
              <a:ext cx="434152" cy="0"/>
            </a:xfrm>
            <a:prstGeom prst="line">
              <a:avLst/>
            </a:prstGeom>
            <a:ln w="38100">
              <a:solidFill>
                <a:srgbClr val="7F7F7F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1350704" y="3772651"/>
              <a:ext cx="812276" cy="204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dirty="0" err="1" smtClean="0"/>
                <a:t>MicroService</a:t>
              </a:r>
              <a:endParaRPr kumimoji="1" lang="ko-KR" altLang="en-US" sz="16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333380" y="3761618"/>
              <a:ext cx="406384" cy="204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dirty="0" smtClean="0"/>
                <a:t>Proxy</a:t>
              </a:r>
              <a:endParaRPr kumimoji="1" lang="ko-KR" altLang="en-US" sz="1600" dirty="0"/>
            </a:p>
          </p:txBody>
        </p:sp>
      </p:grpSp>
      <p:sp>
        <p:nvSpPr>
          <p:cNvPr id="25" name="텍스트 개체 틀 5"/>
          <p:cNvSpPr>
            <a:spLocks noGrp="1"/>
          </p:cNvSpPr>
          <p:nvPr>
            <p:ph type="body" sz="quarter" idx="14"/>
          </p:nvPr>
        </p:nvSpPr>
        <p:spPr>
          <a:xfrm>
            <a:off x="304801" y="186565"/>
            <a:ext cx="6721765" cy="284407"/>
          </a:xfrm>
        </p:spPr>
        <p:txBody>
          <a:bodyPr/>
          <a:lstStyle/>
          <a:p>
            <a:r>
              <a:rPr lang="en-US" altLang="ko-KR" dirty="0">
                <a:latin typeface="Noto Sans" charset="0"/>
                <a:ea typeface="Noto Sans" charset="0"/>
                <a:cs typeface="Noto Sans" charset="0"/>
              </a:rPr>
              <a:t>2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.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Service Mesh</a:t>
            </a:r>
            <a:r>
              <a:rPr lang="ko-KR" altLang="en-US" dirty="0" smtClean="0">
                <a:latin typeface="Noto Sans" charset="0"/>
                <a:ea typeface="Noto Sans" charset="0"/>
                <a:cs typeface="Noto Sans" charset="0"/>
              </a:rPr>
              <a:t> 란</a:t>
            </a:r>
            <a:r>
              <a:rPr lang="en-US" altLang="ko-KR" dirty="0" smtClean="0">
                <a:latin typeface="Noto Sans" charset="0"/>
                <a:ea typeface="Noto Sans" charset="0"/>
                <a:cs typeface="Noto Sans" charset="0"/>
              </a:rPr>
              <a:t>?</a:t>
            </a:r>
            <a:endParaRPr lang="ko-KR" altLang="en-US" dirty="0"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24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953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텍스트 개체 틀 4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 smtClean="0"/>
              <a:t>PART 01.</a:t>
            </a:r>
            <a:r>
              <a:rPr lang="ko-KR" altLang="en-US" dirty="0" smtClean="0"/>
              <a:t> </a:t>
            </a:r>
            <a:r>
              <a:rPr lang="en-US" altLang="ko-KR" dirty="0" smtClean="0"/>
              <a:t>Service Mesh</a:t>
            </a:r>
            <a:r>
              <a:rPr lang="ko-KR" altLang="en-US" dirty="0" smtClean="0"/>
              <a:t>는 왜 필요한가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79" name="Freeform 765"/>
          <p:cNvSpPr>
            <a:spLocks noEditPoints="1"/>
          </p:cNvSpPr>
          <p:nvPr/>
        </p:nvSpPr>
        <p:spPr bwMode="auto">
          <a:xfrm rot="1800000">
            <a:off x="2425110" y="2035503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80" name="TextBox 79"/>
          <p:cNvSpPr txBox="1"/>
          <p:nvPr/>
        </p:nvSpPr>
        <p:spPr>
          <a:xfrm>
            <a:off x="2374311" y="2323535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01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 rot="10800000">
            <a:off x="3309804" y="2069259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9" name="Freeform 765"/>
          <p:cNvSpPr>
            <a:spLocks noEditPoints="1"/>
          </p:cNvSpPr>
          <p:nvPr/>
        </p:nvSpPr>
        <p:spPr bwMode="auto">
          <a:xfrm rot="1800000">
            <a:off x="2425109" y="3287171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10" name="TextBox 9"/>
          <p:cNvSpPr txBox="1"/>
          <p:nvPr/>
        </p:nvSpPr>
        <p:spPr>
          <a:xfrm>
            <a:off x="2374310" y="3575203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02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 rot="10800000">
            <a:off x="3274205" y="3293048"/>
            <a:ext cx="6020664" cy="896338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14" name="Freeform 765"/>
          <p:cNvSpPr>
            <a:spLocks noEditPoints="1"/>
          </p:cNvSpPr>
          <p:nvPr/>
        </p:nvSpPr>
        <p:spPr bwMode="auto">
          <a:xfrm rot="1800000">
            <a:off x="2425109" y="4489242"/>
            <a:ext cx="833896" cy="963851"/>
          </a:xfrm>
          <a:custGeom>
            <a:avLst/>
            <a:gdLst>
              <a:gd name="T0" fmla="*/ 120 w 240"/>
              <a:gd name="T1" fmla="*/ 20 h 279"/>
              <a:gd name="T2" fmla="*/ 121 w 240"/>
              <a:gd name="T3" fmla="*/ 20 h 279"/>
              <a:gd name="T4" fmla="*/ 218 w 240"/>
              <a:gd name="T5" fmla="*/ 79 h 279"/>
              <a:gd name="T6" fmla="*/ 220 w 240"/>
              <a:gd name="T7" fmla="*/ 81 h 279"/>
              <a:gd name="T8" fmla="*/ 220 w 240"/>
              <a:gd name="T9" fmla="*/ 198 h 279"/>
              <a:gd name="T10" fmla="*/ 219 w 240"/>
              <a:gd name="T11" fmla="*/ 200 h 279"/>
              <a:gd name="T12" fmla="*/ 121 w 240"/>
              <a:gd name="T13" fmla="*/ 259 h 279"/>
              <a:gd name="T14" fmla="*/ 120 w 240"/>
              <a:gd name="T15" fmla="*/ 259 h 279"/>
              <a:gd name="T16" fmla="*/ 120 w 240"/>
              <a:gd name="T17" fmla="*/ 259 h 279"/>
              <a:gd name="T18" fmla="*/ 118 w 240"/>
              <a:gd name="T19" fmla="*/ 258 h 279"/>
              <a:gd name="T20" fmla="*/ 21 w 240"/>
              <a:gd name="T21" fmla="*/ 200 h 279"/>
              <a:gd name="T22" fmla="*/ 20 w 240"/>
              <a:gd name="T23" fmla="*/ 198 h 279"/>
              <a:gd name="T24" fmla="*/ 20 w 240"/>
              <a:gd name="T25" fmla="*/ 81 h 279"/>
              <a:gd name="T26" fmla="*/ 21 w 240"/>
              <a:gd name="T27" fmla="*/ 79 h 279"/>
              <a:gd name="T28" fmla="*/ 119 w 240"/>
              <a:gd name="T29" fmla="*/ 20 h 279"/>
              <a:gd name="T30" fmla="*/ 120 w 240"/>
              <a:gd name="T31" fmla="*/ 20 h 279"/>
              <a:gd name="T32" fmla="*/ 120 w 240"/>
              <a:gd name="T33" fmla="*/ 0 h 279"/>
              <a:gd name="T34" fmla="*/ 108 w 240"/>
              <a:gd name="T35" fmla="*/ 3 h 279"/>
              <a:gd name="T36" fmla="*/ 11 w 240"/>
              <a:gd name="T37" fmla="*/ 62 h 279"/>
              <a:gd name="T38" fmla="*/ 0 w 240"/>
              <a:gd name="T39" fmla="*/ 81 h 279"/>
              <a:gd name="T40" fmla="*/ 0 w 240"/>
              <a:gd name="T41" fmla="*/ 198 h 279"/>
              <a:gd name="T42" fmla="*/ 11 w 240"/>
              <a:gd name="T43" fmla="*/ 217 h 279"/>
              <a:gd name="T44" fmla="*/ 108 w 240"/>
              <a:gd name="T45" fmla="*/ 276 h 279"/>
              <a:gd name="T46" fmla="*/ 120 w 240"/>
              <a:gd name="T47" fmla="*/ 279 h 279"/>
              <a:gd name="T48" fmla="*/ 131 w 240"/>
              <a:gd name="T49" fmla="*/ 276 h 279"/>
              <a:gd name="T50" fmla="*/ 229 w 240"/>
              <a:gd name="T51" fmla="*/ 217 h 279"/>
              <a:gd name="T52" fmla="*/ 240 w 240"/>
              <a:gd name="T53" fmla="*/ 198 h 279"/>
              <a:gd name="T54" fmla="*/ 240 w 240"/>
              <a:gd name="T55" fmla="*/ 81 h 279"/>
              <a:gd name="T56" fmla="*/ 229 w 240"/>
              <a:gd name="T57" fmla="*/ 62 h 279"/>
              <a:gd name="T58" fmla="*/ 131 w 240"/>
              <a:gd name="T59" fmla="*/ 3 h 279"/>
              <a:gd name="T60" fmla="*/ 120 w 240"/>
              <a:gd name="T61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0" h="279">
                <a:moveTo>
                  <a:pt x="120" y="20"/>
                </a:moveTo>
                <a:cubicBezTo>
                  <a:pt x="120" y="20"/>
                  <a:pt x="121" y="20"/>
                  <a:pt x="121" y="20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9" y="79"/>
                  <a:pt x="220" y="80"/>
                  <a:pt x="220" y="81"/>
                </a:cubicBezTo>
                <a:cubicBezTo>
                  <a:pt x="220" y="198"/>
                  <a:pt x="220" y="198"/>
                  <a:pt x="220" y="198"/>
                </a:cubicBezTo>
                <a:cubicBezTo>
                  <a:pt x="220" y="199"/>
                  <a:pt x="219" y="200"/>
                  <a:pt x="219" y="200"/>
                </a:cubicBezTo>
                <a:cubicBezTo>
                  <a:pt x="121" y="259"/>
                  <a:pt x="121" y="259"/>
                  <a:pt x="121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20" y="259"/>
                  <a:pt x="120" y="259"/>
                </a:cubicBezTo>
                <a:cubicBezTo>
                  <a:pt x="120" y="259"/>
                  <a:pt x="119" y="259"/>
                  <a:pt x="118" y="258"/>
                </a:cubicBezTo>
                <a:cubicBezTo>
                  <a:pt x="21" y="200"/>
                  <a:pt x="21" y="200"/>
                  <a:pt x="21" y="200"/>
                </a:cubicBezTo>
                <a:cubicBezTo>
                  <a:pt x="20" y="200"/>
                  <a:pt x="20" y="199"/>
                  <a:pt x="20" y="198"/>
                </a:cubicBezTo>
                <a:cubicBezTo>
                  <a:pt x="20" y="81"/>
                  <a:pt x="20" y="81"/>
                  <a:pt x="20" y="81"/>
                </a:cubicBezTo>
                <a:cubicBezTo>
                  <a:pt x="20" y="80"/>
                  <a:pt x="20" y="79"/>
                  <a:pt x="21" y="79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20" y="20"/>
                </a:cubicBezTo>
                <a:moveTo>
                  <a:pt x="120" y="0"/>
                </a:moveTo>
                <a:cubicBezTo>
                  <a:pt x="116" y="0"/>
                  <a:pt x="112" y="1"/>
                  <a:pt x="108" y="3"/>
                </a:cubicBezTo>
                <a:cubicBezTo>
                  <a:pt x="11" y="62"/>
                  <a:pt x="11" y="62"/>
                  <a:pt x="11" y="62"/>
                </a:cubicBezTo>
                <a:cubicBezTo>
                  <a:pt x="4" y="66"/>
                  <a:pt x="0" y="73"/>
                  <a:pt x="0" y="81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06"/>
                  <a:pt x="4" y="213"/>
                  <a:pt x="11" y="217"/>
                </a:cubicBezTo>
                <a:cubicBezTo>
                  <a:pt x="108" y="276"/>
                  <a:pt x="108" y="276"/>
                  <a:pt x="108" y="276"/>
                </a:cubicBezTo>
                <a:cubicBezTo>
                  <a:pt x="113" y="278"/>
                  <a:pt x="117" y="279"/>
                  <a:pt x="120" y="279"/>
                </a:cubicBezTo>
                <a:cubicBezTo>
                  <a:pt x="125" y="279"/>
                  <a:pt x="129" y="277"/>
                  <a:pt x="131" y="276"/>
                </a:cubicBezTo>
                <a:cubicBezTo>
                  <a:pt x="229" y="217"/>
                  <a:pt x="229" y="217"/>
                  <a:pt x="229" y="217"/>
                </a:cubicBezTo>
                <a:cubicBezTo>
                  <a:pt x="236" y="213"/>
                  <a:pt x="240" y="206"/>
                  <a:pt x="240" y="198"/>
                </a:cubicBezTo>
                <a:cubicBezTo>
                  <a:pt x="240" y="81"/>
                  <a:pt x="240" y="81"/>
                  <a:pt x="240" y="81"/>
                </a:cubicBezTo>
                <a:cubicBezTo>
                  <a:pt x="240" y="73"/>
                  <a:pt x="236" y="66"/>
                  <a:pt x="229" y="62"/>
                </a:cubicBezTo>
                <a:cubicBezTo>
                  <a:pt x="131" y="3"/>
                  <a:pt x="131" y="3"/>
                  <a:pt x="131" y="3"/>
                </a:cubicBezTo>
                <a:cubicBezTo>
                  <a:pt x="128" y="1"/>
                  <a:pt x="124" y="0"/>
                  <a:pt x="120" y="0"/>
                </a:cubicBezTo>
                <a:close/>
              </a:path>
            </a:pathLst>
          </a:custGeom>
          <a:solidFill>
            <a:srgbClr val="D04D6F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sz="1600"/>
          </a:p>
        </p:txBody>
      </p:sp>
      <p:sp>
        <p:nvSpPr>
          <p:cNvPr id="15" name="TextBox 14"/>
          <p:cNvSpPr txBox="1"/>
          <p:nvPr/>
        </p:nvSpPr>
        <p:spPr>
          <a:xfrm>
            <a:off x="2374310" y="4777274"/>
            <a:ext cx="935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Noto Sans CJK KR Black" pitchFamily="34" charset="-127"/>
                <a:ea typeface="Noto Sans CJK KR Black" pitchFamily="34" charset="-127"/>
              </a:rPr>
              <a:t>03</a:t>
            </a:r>
            <a:endParaRPr lang="ko-KR" altLang="en-US" sz="2000" dirty="0">
              <a:latin typeface="Noto Sans CJK KR Black" pitchFamily="34" charset="-127"/>
              <a:ea typeface="Noto Sans CJK KR Black" pitchFamily="34" charset="-127"/>
            </a:endParaRP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 rot="10800000">
            <a:off x="3274205" y="4497835"/>
            <a:ext cx="6056263" cy="922756"/>
          </a:xfrm>
          <a:custGeom>
            <a:avLst/>
            <a:gdLst>
              <a:gd name="T0" fmla="*/ 295 w 391"/>
              <a:gd name="T1" fmla="*/ 291 h 344"/>
              <a:gd name="T2" fmla="*/ 169 w 391"/>
              <a:gd name="T3" fmla="*/ 343 h 344"/>
              <a:gd name="T4" fmla="*/ 0 w 391"/>
              <a:gd name="T5" fmla="*/ 181 h 344"/>
              <a:gd name="T6" fmla="*/ 1 w 391"/>
              <a:gd name="T7" fmla="*/ 159 h 344"/>
              <a:gd name="T8" fmla="*/ 175 w 391"/>
              <a:gd name="T9" fmla="*/ 1 h 344"/>
              <a:gd name="T10" fmla="*/ 299 w 391"/>
              <a:gd name="T11" fmla="*/ 57 h 344"/>
              <a:gd name="T12" fmla="*/ 373 w 391"/>
              <a:gd name="T13" fmla="*/ 150 h 344"/>
              <a:gd name="T14" fmla="*/ 382 w 391"/>
              <a:gd name="T15" fmla="*/ 162 h 344"/>
              <a:gd name="T16" fmla="*/ 382 w 391"/>
              <a:gd name="T17" fmla="*/ 189 h 344"/>
              <a:gd name="T18" fmla="*/ 372 w 391"/>
              <a:gd name="T19" fmla="*/ 201 h 344"/>
              <a:gd name="T20" fmla="*/ 295 w 391"/>
              <a:gd name="T21" fmla="*/ 29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1" h="344">
                <a:moveTo>
                  <a:pt x="295" y="291"/>
                </a:moveTo>
                <a:cubicBezTo>
                  <a:pt x="264" y="323"/>
                  <a:pt x="219" y="344"/>
                  <a:pt x="169" y="343"/>
                </a:cubicBezTo>
                <a:cubicBezTo>
                  <a:pt x="79" y="341"/>
                  <a:pt x="5" y="270"/>
                  <a:pt x="0" y="181"/>
                </a:cubicBezTo>
                <a:cubicBezTo>
                  <a:pt x="0" y="174"/>
                  <a:pt x="0" y="167"/>
                  <a:pt x="1" y="159"/>
                </a:cubicBezTo>
                <a:cubicBezTo>
                  <a:pt x="8" y="70"/>
                  <a:pt x="83" y="0"/>
                  <a:pt x="175" y="1"/>
                </a:cubicBezTo>
                <a:cubicBezTo>
                  <a:pt x="224" y="2"/>
                  <a:pt x="268" y="23"/>
                  <a:pt x="299" y="57"/>
                </a:cubicBezTo>
                <a:cubicBezTo>
                  <a:pt x="325" y="86"/>
                  <a:pt x="350" y="119"/>
                  <a:pt x="373" y="150"/>
                </a:cubicBezTo>
                <a:cubicBezTo>
                  <a:pt x="376" y="154"/>
                  <a:pt x="379" y="158"/>
                  <a:pt x="382" y="162"/>
                </a:cubicBezTo>
                <a:cubicBezTo>
                  <a:pt x="391" y="174"/>
                  <a:pt x="391" y="177"/>
                  <a:pt x="382" y="189"/>
                </a:cubicBezTo>
                <a:cubicBezTo>
                  <a:pt x="378" y="193"/>
                  <a:pt x="375" y="197"/>
                  <a:pt x="372" y="201"/>
                </a:cubicBezTo>
                <a:cubicBezTo>
                  <a:pt x="348" y="231"/>
                  <a:pt x="322" y="263"/>
                  <a:pt x="295" y="291"/>
                </a:cubicBezTo>
                <a:close/>
              </a:path>
            </a:pathLst>
          </a:custGeom>
          <a:solidFill>
            <a:srgbClr val="F2C9D4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4213102" y="2268341"/>
            <a:ext cx="4430320" cy="425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마이크로서비스의 복잡성 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49896" y="3539319"/>
            <a:ext cx="4758934" cy="425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Service Mesh 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란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?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09804" y="4714234"/>
            <a:ext cx="6201971" cy="427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Service Mesh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 구현체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18" name="바닥글 개체 틀 169"/>
          <p:cNvSpPr>
            <a:spLocks noGrp="1"/>
          </p:cNvSpPr>
          <p:nvPr>
            <p:ph type="ftr" sz="quarter" idx="18"/>
          </p:nvPr>
        </p:nvSpPr>
        <p:spPr>
          <a:xfrm>
            <a:off x="294753" y="6539860"/>
            <a:ext cx="6417547" cy="309520"/>
          </a:xfrm>
        </p:spPr>
        <p:txBody>
          <a:bodyPr/>
          <a:lstStyle/>
          <a:p>
            <a:r>
              <a:rPr lang="en-US" altLang="ko-KR" dirty="0" smtClean="0"/>
              <a:t>Copyrightⓒ2018 by </a:t>
            </a:r>
            <a:r>
              <a:rPr lang="en-US" altLang="ko-KR" smtClean="0"/>
              <a:t>SK </a:t>
            </a:r>
            <a:r>
              <a:rPr lang="en-US" altLang="ko-KR" smtClean="0"/>
              <a:t>DIGITAL LABS </a:t>
            </a:r>
            <a:r>
              <a:rPr lang="en-US" altLang="ko-KR" dirty="0" smtClean="0"/>
              <a:t>All rights reserved.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0808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32786</TotalTime>
  <Words>2178</Words>
  <Application>Microsoft Macintosh PowerPoint</Application>
  <PresentationFormat>와이드스크린</PresentationFormat>
  <Paragraphs>535</Paragraphs>
  <Slides>33</Slides>
  <Notes>33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6" baseType="lpstr">
      <vt:lpstr>맑은 고딕</vt:lpstr>
      <vt:lpstr>KoPub돋움체 Medium</vt:lpstr>
      <vt:lpstr>Mangal</vt:lpstr>
      <vt:lpstr>Noto Sans</vt:lpstr>
      <vt:lpstr>Noto Sans CJK JP Bold</vt:lpstr>
      <vt:lpstr>Noto Sans CJK KR Black</vt:lpstr>
      <vt:lpstr>Noto Sans CJK KR Bold</vt:lpstr>
      <vt:lpstr>Noto Sans CJK KR Medium</vt:lpstr>
      <vt:lpstr>Noto Sans CJK TC Black</vt:lpstr>
      <vt:lpstr>Segoe UI</vt:lpstr>
      <vt:lpstr>Wingdings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Microsoft Office 사용자</cp:lastModifiedBy>
  <cp:revision>973</cp:revision>
  <dcterms:created xsi:type="dcterms:W3CDTF">2018-03-05T04:44:33Z</dcterms:created>
  <dcterms:modified xsi:type="dcterms:W3CDTF">2018-08-28T09:57:12Z</dcterms:modified>
</cp:coreProperties>
</file>